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hzg5mc+VRxUXZAYrvxWdxAwJuf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ni slajd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9"/>
          <p:cNvSpPr txBox="1"/>
          <p:nvPr>
            <p:ph type="ctrTitle"/>
          </p:nvPr>
        </p:nvSpPr>
        <p:spPr>
          <a:xfrm>
            <a:off x="257175" y="3720103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" type="subTitle"/>
          </p:nvPr>
        </p:nvSpPr>
        <p:spPr>
          <a:xfrm>
            <a:off x="4843463" y="3720103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5" name="Google Shape;15;p9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8" name="Google Shape;18;p9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65100" sx="35000" ty="-76200" sy="3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" name="Google Shape;19;p9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ka s opisom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7175" y="3720104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/>
          <p:nvPr>
            <p:ph idx="2" type="pic"/>
          </p:nvPr>
        </p:nvSpPr>
        <p:spPr>
          <a:xfrm>
            <a:off x="0" y="-1"/>
            <a:ext cx="6856286" cy="3429000"/>
          </a:xfrm>
          <a:prstGeom prst="rect">
            <a:avLst/>
          </a:prstGeom>
          <a:solidFill>
            <a:srgbClr val="9AD2D8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wentieth Century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1575"/>
              <a:buFont typeface="Noto Sans Symbols"/>
              <a:buNone/>
              <a:defRPr b="0" i="0" sz="157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Noto Sans Symbols"/>
              <a:buNone/>
              <a:defRPr b="0" i="0" sz="135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3" name="Google Shape;73;p18"/>
          <p:cNvSpPr txBox="1"/>
          <p:nvPr>
            <p:ph idx="1" type="body"/>
          </p:nvPr>
        </p:nvSpPr>
        <p:spPr>
          <a:xfrm>
            <a:off x="4843463" y="3720104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563"/>
              <a:buNone/>
              <a:defRPr sz="563"/>
            </a:lvl9pPr>
          </a:lstStyle>
          <a:p/>
        </p:txBody>
      </p:sp>
      <p:sp>
        <p:nvSpPr>
          <p:cNvPr id="74" name="Google Shape;74;p18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77" name="Google Shape;77;p18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 okomiti teks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801084" y="489489"/>
            <a:ext cx="3017520" cy="5467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komiti naslov i tekst" showMasterSp="0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 rot="5400000">
            <a:off x="3618311" y="1860947"/>
            <a:ext cx="4057650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 rot="5400000">
            <a:off x="660798" y="467916"/>
            <a:ext cx="4057650" cy="42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90" name="Google Shape;90;p20"/>
          <p:cNvCxnSpPr/>
          <p:nvPr/>
        </p:nvCxnSpPr>
        <p:spPr>
          <a:xfrm rot="10800000">
            <a:off x="5657850" y="130172"/>
            <a:ext cx="0" cy="51435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algn="l"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 sadržaj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" type="body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glavlje sekcije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257175" y="3720103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b="0" sz="3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4843463" y="3720103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6" name="Google Shape;36;p12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65100" sx="35000" ty="-76200" sy="3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" name="Google Shape;37;p12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sadržaja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576072" y="1714500"/>
            <a:ext cx="267462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3368993" y="1714500"/>
            <a:ext cx="267462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sporedba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576072" y="1634727"/>
            <a:ext cx="2674620" cy="617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accen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576072" y="2225841"/>
            <a:ext cx="2674620" cy="25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3" type="body"/>
          </p:nvPr>
        </p:nvSpPr>
        <p:spPr>
          <a:xfrm>
            <a:off x="3368993" y="1634727"/>
            <a:ext cx="2674620" cy="617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accen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4"/>
          <p:cNvSpPr txBox="1"/>
          <p:nvPr>
            <p:ph idx="4" type="body"/>
          </p:nvPr>
        </p:nvSpPr>
        <p:spPr>
          <a:xfrm>
            <a:off x="3368993" y="2225841"/>
            <a:ext cx="2674620" cy="25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o naslov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zno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držaj s opisom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576072" y="353632"/>
            <a:ext cx="2468880" cy="1303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700"/>
              <a:buFont typeface="Twentieth Century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3214687" y="617220"/>
            <a:ext cx="3194114" cy="3888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 "/>
              <a:defRPr sz="1500"/>
            </a:lvl1pPr>
            <a:lvl2pPr indent="-3048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Char char="🢝"/>
              <a:defRPr sz="1200"/>
            </a:lvl2pPr>
            <a:lvl3pPr indent="-28575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3pPr>
            <a:lvl4pPr indent="-2857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5pPr>
            <a:lvl6pPr indent="-28575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6pPr>
            <a:lvl7pPr indent="-28575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7pPr>
            <a:lvl8pPr indent="-28575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🢝"/>
              <a:defRPr sz="900"/>
            </a:lvl8pPr>
            <a:lvl9pPr indent="-28575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Char char="🢝"/>
              <a:defRPr sz="900"/>
            </a:lvl9pPr>
          </a:lstStyle>
          <a:p/>
        </p:txBody>
      </p:sp>
      <p:sp>
        <p:nvSpPr>
          <p:cNvPr id="66" name="Google Shape;66;p17"/>
          <p:cNvSpPr txBox="1"/>
          <p:nvPr>
            <p:ph idx="2" type="body"/>
          </p:nvPr>
        </p:nvSpPr>
        <p:spPr>
          <a:xfrm>
            <a:off x="576072" y="1693129"/>
            <a:ext cx="2468880" cy="2821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45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67" name="Google Shape;67;p17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b="0" i="0" sz="33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3020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wentieth Century"/>
              <a:buChar char=" 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28575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28575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28575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28575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11" name="Google Shape;11;p8"/>
          <p:cNvCxnSpPr/>
          <p:nvPr/>
        </p:nvCxnSpPr>
        <p:spPr>
          <a:xfrm rot="10800000">
            <a:off x="428625" y="61974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68550" lIns="68550" spcFirstLastPara="1" rIns="68550" wrap="square" tIns="685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Twentieth Century"/>
              <a:buNone/>
            </a:pPr>
            <a:r>
              <a:rPr b="1" lang="hr-HR" sz="4000">
                <a:solidFill>
                  <a:srgbClr val="000000"/>
                </a:solidFill>
              </a:rPr>
              <a:t>14. INVENT YOURSELF: CHEMICAL OSCILLATOR</a:t>
            </a:r>
            <a:r>
              <a:rPr b="1" lang="hr-HR" sz="4200">
                <a:solidFill>
                  <a:srgbClr val="000000"/>
                </a:solidFill>
              </a:rPr>
              <a:t>S</a:t>
            </a:r>
            <a:endParaRPr b="1" sz="4200">
              <a:solidFill>
                <a:srgbClr val="000000"/>
              </a:solidFill>
            </a:endParaRPr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ts val="3200"/>
              <a:buNone/>
            </a:pP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Opponent: </a:t>
            </a:r>
            <a:r>
              <a:rPr lang="hr-HR" sz="3200">
                <a:solidFill>
                  <a:srgbClr val="000000"/>
                </a:solidFill>
              </a:rPr>
              <a:t>Marita Machata</a:t>
            </a:r>
            <a:endParaRPr sz="320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1"/>
          <p:cNvSpPr txBox="1"/>
          <p:nvPr>
            <p:ph idx="4294967295" type="subTitle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-20320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Char char=" "/>
            </a:pP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Team</a:t>
            </a:r>
            <a:r>
              <a:rPr b="0" i="0" lang="hr-HR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Croatia</a:t>
            </a:r>
            <a:endParaRPr b="0" i="0" sz="32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5808" y="3439329"/>
            <a:ext cx="1651655" cy="1694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>
                <a:latin typeface="Twentieth Century"/>
                <a:ea typeface="Twentieth Century"/>
                <a:cs typeface="Twentieth Century"/>
                <a:sym typeface="Twentieth Century"/>
              </a:rPr>
              <a:t>PROBLEM TEXT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4" name="Google Shape;104;p2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233775" y="1285591"/>
            <a:ext cx="6390450" cy="32832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Determine how </a:t>
            </a:r>
            <a:r>
              <a:rPr b="1" lang="hr-HR"/>
              <a:t>temperature and concentrations</a:t>
            </a:r>
            <a:r>
              <a:rPr lang="hr-HR"/>
              <a:t> affect the period of Bray-Liebhafsky reaction.</a:t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/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>
                <a:latin typeface="Twentieth Century"/>
                <a:ea typeface="Twentieth Century"/>
                <a:cs typeface="Twentieth Century"/>
                <a:sym typeface="Twentieth Century"/>
              </a:rPr>
              <a:t>THE SOLUTION - THEORY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1" name="Google Shape;111;p3"/>
          <p:cNvSpPr txBox="1"/>
          <p:nvPr>
            <p:ph idx="1" type="body"/>
          </p:nvPr>
        </p:nvSpPr>
        <p:spPr>
          <a:xfrm>
            <a:off x="297147" y="1685725"/>
            <a:ext cx="28083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Pros: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explained that the reaction time depends on concetration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had the formulas in chemical kinematics, but did not explain them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            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13" name="Google Shape;113;p3"/>
          <p:cNvSpPr txBox="1"/>
          <p:nvPr/>
        </p:nvSpPr>
        <p:spPr>
          <a:xfrm>
            <a:off x="3429000" y="1685125"/>
            <a:ext cx="3336900" cy="3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r-H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r>
              <a:rPr b="0" i="0" lang="hr-H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hr-H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*Bray Liebhafsky is not a chemical oscillator it is just a reaction that goes through periodic changes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Char char="•"/>
            </a:pPr>
            <a:r>
              <a:rPr lang="hr-H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did not explain what are chemical oscillators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Char char="•"/>
            </a:pPr>
            <a:r>
              <a:rPr lang="hr-H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said that the energy of the oscillator is restored which would mean that it violates the second law of thermodynamics?!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338300" y="586398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3400">
                <a:latin typeface="Twentieth Century"/>
                <a:ea typeface="Twentieth Century"/>
                <a:cs typeface="Twentieth Century"/>
                <a:sym typeface="Twentieth Century"/>
              </a:rPr>
              <a:t>THE SOLUTION - EXPERIMENT</a:t>
            </a:r>
            <a:endParaRPr sz="34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Pros: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divided experiment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hr-HR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 repetitions -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            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4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21" name="Google Shape;121;p4"/>
          <p:cNvSpPr txBox="1"/>
          <p:nvPr/>
        </p:nvSpPr>
        <p:spPr>
          <a:xfrm>
            <a:off x="3429000" y="1426655"/>
            <a:ext cx="2411700" cy="28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hr-HR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 sz="1800">
                <a:latin typeface="Calibri"/>
                <a:ea typeface="Calibri"/>
                <a:cs typeface="Calibri"/>
                <a:sym typeface="Calibri"/>
              </a:rPr>
              <a:t>no axis - graphs are not understandable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hr-HR" sz="1800">
                <a:latin typeface="Calibri"/>
                <a:ea typeface="Calibri"/>
                <a:cs typeface="Calibri"/>
                <a:sym typeface="Calibri"/>
              </a:rPr>
              <a:t>variation of results not explained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hr-HR" sz="1800">
                <a:latin typeface="Calibri"/>
                <a:ea typeface="Calibri"/>
                <a:cs typeface="Calibri"/>
                <a:sym typeface="Calibri"/>
              </a:rPr>
              <a:t>no hypotheses link to mathematical background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hr-HR" sz="1800">
                <a:latin typeface="Calibri"/>
                <a:ea typeface="Calibri"/>
                <a:cs typeface="Calibri"/>
                <a:sym typeface="Calibri"/>
              </a:rPr>
              <a:t>proved his experiment from literature NOT from HIS experiment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 txBox="1"/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3600">
                <a:latin typeface="Twentieth Century"/>
                <a:ea typeface="Twentieth Century"/>
                <a:cs typeface="Twentieth Century"/>
                <a:sym typeface="Twentieth Century"/>
              </a:rPr>
              <a:t>THE SOLUTION - RESULTS AND CONCLUSION</a:t>
            </a:r>
            <a:endParaRPr sz="36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7" name="Google Shape;127;p5"/>
          <p:cNvSpPr txBox="1"/>
          <p:nvPr>
            <p:ph idx="1" type="body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Pros: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graphical results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            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29" name="Google Shape;129;p5"/>
          <p:cNvSpPr txBox="1"/>
          <p:nvPr/>
        </p:nvSpPr>
        <p:spPr>
          <a:xfrm>
            <a:off x="3429000" y="1685130"/>
            <a:ext cx="2411819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hr-H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Graphs were only shown and explained poorly without any explanation (and no error bars)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14300" lvl="0" marL="0" marR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Char char="•"/>
            </a:pPr>
            <a:r>
              <a:rPr lang="hr-HR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Absolutely no conclusions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type="title"/>
          </p:nvPr>
        </p:nvSpPr>
        <p:spPr>
          <a:xfrm>
            <a:off x="467550" y="708867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/>
              <a:t>POINTS FOR DISCUSSION</a:t>
            </a:r>
            <a:endParaRPr/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419547" y="1152475"/>
            <a:ext cx="6204677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1428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428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Why is this reaction a chemical oscillator and not just a reaction that goes through a sequence of changes?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Repetitions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What is happening after 20 seconds?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Counting periods?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Did it reach equilibrium ? 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6" name="Google Shape;136;p6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00"/>
              <a:buFont typeface="Twentieth Century"/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 txBox="1"/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68550" lIns="68550" spcFirstLastPara="1" rIns="68550" wrap="square" tIns="685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6000"/>
              <a:buFont typeface="Twentieth Century"/>
              <a:buNone/>
            </a:pPr>
            <a:r>
              <a:rPr lang="hr-HR" sz="6000">
                <a:latin typeface="Twentieth Century"/>
                <a:ea typeface="Twentieth Century"/>
                <a:cs typeface="Twentieth Century"/>
                <a:sym typeface="Twentieth Century"/>
              </a:rPr>
              <a:t>THANK YOU!</a:t>
            </a:r>
            <a:endParaRPr sz="6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2" name="Google Shape;142;p7"/>
          <p:cNvSpPr txBox="1"/>
          <p:nvPr/>
        </p:nvSpPr>
        <p:spPr>
          <a:xfrm>
            <a:off x="217702" y="4082154"/>
            <a:ext cx="6390450" cy="59445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None/>
            </a:pP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Opponent: </a:t>
            </a:r>
            <a:r>
              <a:rPr lang="hr-HR" sz="3200">
                <a:solidFill>
                  <a:srgbClr val="FF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Marita Machata</a:t>
            </a:r>
            <a:endParaRPr sz="3200">
              <a:solidFill>
                <a:srgbClr val="FF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3" name="Google Shape;143;p7"/>
          <p:cNvSpPr txBox="1"/>
          <p:nvPr/>
        </p:nvSpPr>
        <p:spPr>
          <a:xfrm>
            <a:off x="147776" y="3653702"/>
            <a:ext cx="6389687" cy="595313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-20320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Char char=" "/>
            </a:pP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Team</a:t>
            </a:r>
            <a:r>
              <a:rPr lang="hr-HR" sz="28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Croatia</a:t>
            </a:r>
            <a:endParaRPr sz="32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44" name="Google Shape;14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5808" y="3401950"/>
            <a:ext cx="1651655" cy="1694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Korisnik</dc:creator>
</cp:coreProperties>
</file>