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956" autoAdjust="0"/>
  </p:normalViewPr>
  <p:slideViewPr>
    <p:cSldViewPr>
      <p:cViewPr varScale="1">
        <p:scale>
          <a:sx n="59" d="100"/>
          <a:sy n="59" d="100"/>
        </p:scale>
        <p:origin x="-155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595959"/>
                </a:solidFill>
                <a:effectLst/>
                <a:latin typeface="Calibri"/>
              </a:defRPr>
            </a:pPr>
            <a:r>
              <a:rPr lang="en-US" sz="1800" b="0" i="0" u="none" strike="noStrike">
                <a:solidFill>
                  <a:srgbClr val="595959"/>
                </a:solidFill>
                <a:effectLst/>
                <a:latin typeface="Calibri"/>
              </a:rPr>
              <a:t>Output time</a:t>
            </a:r>
          </a:p>
        </c:rich>
      </c:tx>
      <c:layout>
        <c:manualLayout>
          <c:xMode val="edge"/>
          <c:yMode val="edge"/>
          <c:x val="0.424757"/>
          <c:y val="5.0000000000000001E-3"/>
          <c:w val="0.15048600000000001"/>
          <c:h val="0.118456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9345100000000003E-2"/>
          <c:y val="0.11845600000000001"/>
          <c:w val="0.95065500000000003"/>
          <c:h val="0.669120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B12</c:v>
                </c:pt>
              </c:strCache>
            </c:strRef>
          </c:tx>
          <c:spPr>
            <a:solidFill>
              <a:srgbClr val="FFD96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Sephadex 25</c:v>
                </c:pt>
                <c:pt idx="1">
                  <c:v>Sephadex 100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Casein</c:v>
                </c:pt>
              </c:strCache>
            </c:strRef>
          </c:tx>
          <c:spPr>
            <a:solidFill>
              <a:srgbClr val="A9D18E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Sephadex 25</c:v>
                </c:pt>
                <c:pt idx="1">
                  <c:v>Sephadex 100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563648"/>
        <c:axId val="279573632"/>
      </c:barChart>
      <c:catAx>
        <c:axId val="2795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595959"/>
                </a:solidFill>
                <a:effectLst/>
                <a:latin typeface="Book Antiqua"/>
              </a:defRPr>
            </a:pPr>
            <a:endParaRPr lang="ru-RU"/>
          </a:p>
        </c:txPr>
        <c:crossAx val="279573632"/>
        <c:crosses val="autoZero"/>
        <c:auto val="1"/>
        <c:lblAlgn val="ctr"/>
        <c:lblOffset val="100"/>
        <c:noMultiLvlLbl val="1"/>
      </c:catAx>
      <c:valAx>
        <c:axId val="27957363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600" b="1" i="0" u="none" strike="noStrike">
                <a:solidFill>
                  <a:srgbClr val="595959"/>
                </a:solidFill>
                <a:effectLst/>
                <a:latin typeface="Calibri"/>
              </a:defRPr>
            </a:pPr>
            <a:endParaRPr lang="ru-RU"/>
          </a:p>
        </c:txPr>
        <c:crossAx val="27956364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7616242966914956"/>
          <c:y val="0.92246513566516342"/>
          <c:w val="0.48595100000000002"/>
          <c:h val="4.269479999999999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2400" b="0" i="0" u="none" strike="noStrike">
              <a:solidFill>
                <a:srgbClr val="595959"/>
              </a:solidFill>
              <a:effectLst/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595959"/>
                </a:solidFill>
                <a:effectLst/>
                <a:latin typeface="Calibri"/>
              </a:defRPr>
            </a:pPr>
            <a:r>
              <a:rPr lang="en-US" sz="1800" b="0" i="0" u="none" strike="noStrike">
                <a:solidFill>
                  <a:srgbClr val="595959"/>
                </a:solidFill>
                <a:effectLst/>
                <a:latin typeface="Calibri"/>
              </a:rPr>
              <a:t>Output time</a:t>
            </a:r>
          </a:p>
        </c:rich>
      </c:tx>
      <c:layout>
        <c:manualLayout>
          <c:xMode val="edge"/>
          <c:yMode val="edge"/>
          <c:x val="0.42332399999999998"/>
          <c:y val="5.0000000000000001E-3"/>
          <c:w val="0.15335199999999999"/>
          <c:h val="0.118456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3.1239200000000002E-2"/>
          <c:y val="0.11845600000000001"/>
          <c:w val="0.96876099999999998"/>
          <c:h val="0.669120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B12</c:v>
                </c:pt>
              </c:strCache>
            </c:strRef>
          </c:tx>
          <c:spPr>
            <a:solidFill>
              <a:srgbClr val="FFD96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SM</c:v>
                </c:pt>
                <c:pt idx="1">
                  <c:v>DEAD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Casein</c:v>
                </c:pt>
              </c:strCache>
            </c:strRef>
          </c:tx>
          <c:spPr>
            <a:solidFill>
              <a:srgbClr val="A9D18E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SM</c:v>
                </c:pt>
                <c:pt idx="1">
                  <c:v>DEAD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924096"/>
        <c:axId val="279950464"/>
      </c:barChart>
      <c:catAx>
        <c:axId val="2799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595959"/>
                </a:solidFill>
                <a:effectLst/>
                <a:latin typeface="Book Antiqua"/>
              </a:defRPr>
            </a:pPr>
            <a:endParaRPr lang="ru-RU"/>
          </a:p>
        </c:txPr>
        <c:crossAx val="279950464"/>
        <c:crosses val="autoZero"/>
        <c:auto val="1"/>
        <c:lblAlgn val="ctr"/>
        <c:lblOffset val="100"/>
        <c:noMultiLvlLbl val="1"/>
      </c:catAx>
      <c:valAx>
        <c:axId val="27995046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100" b="0" i="0" u="none" strike="noStrike">
                <a:solidFill>
                  <a:srgbClr val="595959"/>
                </a:solidFill>
                <a:effectLst/>
                <a:latin typeface="Calibri"/>
              </a:defRPr>
            </a:pPr>
            <a:endParaRPr lang="ru-RU"/>
          </a:p>
        </c:txPr>
        <c:crossAx val="279924096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5725199999999998"/>
          <c:y val="0.96980500000000003"/>
          <c:w val="0.49520599999999998"/>
          <c:h val="4.269479999999999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100" b="0" i="0" u="none" strike="noStrike">
              <a:solidFill>
                <a:srgbClr val="595959"/>
              </a:solidFill>
              <a:effectLst/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993086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Lets talk about the adsobtion. A sorbent is a material used to absorb or adsorb liquids or gases.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Adsorption differs from absorption. Adsorption is a surface phenomenon, while absorption involves the whole volume of the material. 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9" name="Shape 6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So you need to add additional parameters</a:t>
            </a:r>
            <a:br>
              <a:rPr sz="1200">
                <a:latin typeface="Calibri"/>
                <a:ea typeface="Calibri"/>
                <a:cs typeface="Calibri"/>
                <a:sym typeface="Calibri"/>
              </a:rPr>
            </a:br>
            <a:r>
              <a:rPr sz="1200">
                <a:latin typeface="Calibri"/>
                <a:ea typeface="Calibri"/>
                <a:cs typeface="Calibri"/>
                <a:sym typeface="Calibri"/>
              </a:rPr>
              <a:t>talking about hist end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Здесь обязательно текст по том зачем нам буфер и фильтры!!!!!!!</a:t>
            </a:r>
            <a:br>
              <a:rPr sz="1200">
                <a:latin typeface="Calibri"/>
                <a:ea typeface="Calibri"/>
                <a:cs typeface="Calibri"/>
                <a:sym typeface="Calibri"/>
              </a:rPr>
            </a:br>
            <a:r>
              <a:rPr sz="1200">
                <a:latin typeface="Calibri"/>
                <a:ea typeface="Calibri"/>
                <a:cs typeface="Calibri"/>
                <a:sym typeface="Calibri"/>
              </a:rPr>
              <a:t>Роль геля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Не забудьте сказать, что ваши вещества движуться под дейтсвием силы тяжести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3" name="Shape 4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Адсорбирующие сва-ва достигаются благодаря пористости материала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21" name="Shape 4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About bacterial polimer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0" name="Shape 4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прокоменьтете почему положительный у см и отрицательный у деад, иначе вы всосете, рельно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Color for easy detecting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It doesn’t matter what substance you use, but it have to be different in two parameters…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2" name="Shape 5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Therefore we can conclude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7" name="Shape 5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Сорбенты могут абсорбировать за счет своего заряда и пористости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Чем больше пор, тем круче</a:t>
            </a:r>
            <a:br>
              <a:rPr sz="1200">
                <a:latin typeface="Calibri"/>
                <a:ea typeface="Calibri"/>
                <a:cs typeface="Calibri"/>
                <a:sym typeface="Calibri"/>
              </a:rPr>
            </a:br>
            <a:r>
              <a:rPr sz="1200">
                <a:latin typeface="Calibri"/>
                <a:ea typeface="Calibri"/>
                <a:cs typeface="Calibri"/>
                <a:sym typeface="Calibri"/>
              </a:rPr>
              <a:t>без пор вообще плохо если нет заряда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6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34324" y="100013"/>
            <a:ext cx="2381251" cy="29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32" name="image1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6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46362" y="2644169"/>
            <a:ext cx="8451275" cy="1584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800">
                <a:latin typeface="Book Antiqua"/>
                <a:ea typeface="Book Antiqua"/>
                <a:cs typeface="Book Antiqua"/>
                <a:sym typeface="Book Antiqua"/>
              </a:rPr>
              <a:t>The problem №16 </a:t>
            </a:r>
          </a:p>
          <a:p>
            <a:pPr lvl="0" algn="ctr"/>
            <a:r>
              <a:rPr sz="4800">
                <a:latin typeface="Book Antiqua"/>
                <a:ea typeface="Book Antiqua"/>
                <a:cs typeface="Book Antiqua"/>
                <a:sym typeface="Book Antiqua"/>
              </a:rPr>
              <a:t>“Granular materials”</a:t>
            </a:r>
          </a:p>
        </p:txBody>
      </p:sp>
      <p:sp>
        <p:nvSpPr>
          <p:cNvPr id="53" name="Shape 53"/>
          <p:cNvSpPr/>
          <p:nvPr/>
        </p:nvSpPr>
        <p:spPr>
          <a:xfrm>
            <a:off x="7245926" y="1149926"/>
            <a:ext cx="155171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400"/>
              <a:t>Pahonia:)</a:t>
            </a:r>
          </a:p>
        </p:txBody>
      </p:sp>
      <p:sp>
        <p:nvSpPr>
          <p:cNvPr id="54" name="Shape 54"/>
          <p:cNvSpPr/>
          <p:nvPr/>
        </p:nvSpPr>
        <p:spPr>
          <a:xfrm flipV="1">
            <a:off x="8797635" y="1025235"/>
            <a:ext cx="762001" cy="277092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489863" y="5772882"/>
            <a:ext cx="6615546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3200">
                <a:latin typeface="Book Antiqua"/>
                <a:ea typeface="Book Antiqua"/>
                <a:cs typeface="Book Antiqua"/>
                <a:sym typeface="Book Antiqua"/>
              </a:rPr>
              <a:t>Reporter: Maria Zhuiko</a:t>
            </a:r>
          </a:p>
          <a:p>
            <a:pPr lvl="0" algn="r"/>
            <a:r>
              <a:rPr sz="3200">
                <a:latin typeface="Book Antiqua"/>
                <a:ea typeface="Book Antiqua"/>
                <a:cs typeface="Book Antiqua"/>
                <a:sym typeface="Book Antiqua"/>
              </a:rPr>
              <a:t>Team of Belarus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1652648" y="2844224"/>
            <a:ext cx="8451275" cy="117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7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7000"/>
              <a:t>Experimental part</a:t>
            </a:r>
          </a:p>
        </p:txBody>
      </p:sp>
      <p:sp>
        <p:nvSpPr>
          <p:cNvPr id="384" name="Shape 384"/>
          <p:cNvSpPr/>
          <p:nvPr/>
        </p:nvSpPr>
        <p:spPr>
          <a:xfrm>
            <a:off x="7245926" y="1149926"/>
            <a:ext cx="155171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400"/>
              <a:t>Pahonia:)</a:t>
            </a:r>
          </a:p>
        </p:txBody>
      </p:sp>
      <p:sp>
        <p:nvSpPr>
          <p:cNvPr id="385" name="Shape 385"/>
          <p:cNvSpPr/>
          <p:nvPr/>
        </p:nvSpPr>
        <p:spPr>
          <a:xfrm flipV="1">
            <a:off x="8797635" y="1025235"/>
            <a:ext cx="762001" cy="277092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1091282" y="232528"/>
            <a:ext cx="590460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Features of granules </a:t>
            </a:r>
          </a:p>
        </p:txBody>
      </p:sp>
      <p:sp>
        <p:nvSpPr>
          <p:cNvPr id="388" name="Shape 388"/>
          <p:cNvSpPr/>
          <p:nvPr/>
        </p:nvSpPr>
        <p:spPr>
          <a:xfrm rot="2771893">
            <a:off x="1399231" y="3145604"/>
            <a:ext cx="1547099" cy="140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1567804" y="3264272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1995971" y="3140900"/>
            <a:ext cx="159658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2475621" y="3235243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1393634" y="3661226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1502489" y="4043665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1727460" y="4283150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2104821" y="4486350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2580848" y="4283150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2646159" y="3687979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 flipH="1">
            <a:off x="2555450" y="2509707"/>
            <a:ext cx="1235914" cy="825168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3671646" y="1863375"/>
            <a:ext cx="134659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Pore</a:t>
            </a:r>
          </a:p>
        </p:txBody>
      </p:sp>
      <p:pic>
        <p:nvPicPr>
          <p:cNvPr id="400" name="image1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8239" y="2650517"/>
            <a:ext cx="6434585" cy="1585990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4005943" y="5300278"/>
            <a:ext cx="856342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It’s a number of pores per unit of area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 flipH="1">
            <a:off x="6342743" y="1429656"/>
            <a:ext cx="1" cy="5036460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 flipH="1" flipV="1">
            <a:off x="1030513" y="3773715"/>
            <a:ext cx="10784115" cy="1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1116653" y="172308"/>
            <a:ext cx="1078411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Granular materials which we want to explore</a:t>
            </a:r>
          </a:p>
        </p:txBody>
      </p:sp>
      <p:pic>
        <p:nvPicPr>
          <p:cNvPr id="408" name="image18.jpg"/>
          <p:cNvPicPr/>
          <p:nvPr/>
        </p:nvPicPr>
        <p:blipFill>
          <a:blip r:embed="rId3">
            <a:extLst/>
          </a:blip>
          <a:srcRect l="19625" t="21376" r="28048" b="28160"/>
          <a:stretch>
            <a:fillRect/>
          </a:stretch>
        </p:blipFill>
        <p:spPr>
          <a:xfrm rot="5400000">
            <a:off x="3882165" y="1552050"/>
            <a:ext cx="2384003" cy="172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19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1990" y="3978507"/>
            <a:ext cx="1792558" cy="2390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20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78141" y="1222222"/>
            <a:ext cx="1750593" cy="233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21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59804" y="4010012"/>
            <a:ext cx="1768930" cy="2358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14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6667" y="2419237"/>
            <a:ext cx="1539876" cy="725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15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02812" y="5151163"/>
            <a:ext cx="1766887" cy="725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16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49144" y="2419237"/>
            <a:ext cx="1539876" cy="725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17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23925" y="5189297"/>
            <a:ext cx="1539876" cy="725488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/>
          <p:nvPr/>
        </p:nvSpPr>
        <p:spPr>
          <a:xfrm>
            <a:off x="1173162" y="1330929"/>
            <a:ext cx="467089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Sephadex</a:t>
            </a:r>
          </a:p>
        </p:txBody>
      </p:sp>
      <p:sp>
        <p:nvSpPr>
          <p:cNvPr id="417" name="Shape 417"/>
          <p:cNvSpPr/>
          <p:nvPr/>
        </p:nvSpPr>
        <p:spPr>
          <a:xfrm>
            <a:off x="1116652" y="4049286"/>
            <a:ext cx="467089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Sephadex</a:t>
            </a:r>
          </a:p>
        </p:txBody>
      </p:sp>
      <p:sp>
        <p:nvSpPr>
          <p:cNvPr id="418" name="Shape 418"/>
          <p:cNvSpPr/>
          <p:nvPr/>
        </p:nvSpPr>
        <p:spPr>
          <a:xfrm>
            <a:off x="6680940" y="1443103"/>
            <a:ext cx="300008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Servacel SM</a:t>
            </a:r>
          </a:p>
        </p:txBody>
      </p:sp>
      <p:sp>
        <p:nvSpPr>
          <p:cNvPr id="419" name="Shape 419"/>
          <p:cNvSpPr/>
          <p:nvPr/>
        </p:nvSpPr>
        <p:spPr>
          <a:xfrm>
            <a:off x="6749144" y="3910995"/>
            <a:ext cx="3000089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Servacel DEAE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1116653" y="172308"/>
            <a:ext cx="1078411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What is the features of the substances?</a:t>
            </a:r>
          </a:p>
        </p:txBody>
      </p:sp>
      <p:sp>
        <p:nvSpPr>
          <p:cNvPr id="424" name="Shape 424"/>
          <p:cNvSpPr/>
          <p:nvPr/>
        </p:nvSpPr>
        <p:spPr>
          <a:xfrm rot="2771893">
            <a:off x="2399493" y="2724690"/>
            <a:ext cx="1547099" cy="140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2568067" y="2843358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2996233" y="2719987"/>
            <a:ext cx="159658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3475883" y="2814329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2393895" y="3240311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2502752" y="3622752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2727722" y="3862235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3105083" y="4065435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3581110" y="3862235"/>
            <a:ext cx="159659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3646422" y="3267064"/>
            <a:ext cx="159658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4" name="Shape 434"/>
          <p:cNvSpPr/>
          <p:nvPr/>
        </p:nvSpPr>
        <p:spPr>
          <a:xfrm rot="2771893">
            <a:off x="8245405" y="2664355"/>
            <a:ext cx="1547100" cy="140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1889835" y="1679075"/>
            <a:ext cx="2430499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Sephadex</a:t>
            </a:r>
          </a:p>
        </p:txBody>
      </p:sp>
      <p:sp>
        <p:nvSpPr>
          <p:cNvPr id="436" name="Shape 436"/>
          <p:cNvSpPr/>
          <p:nvPr/>
        </p:nvSpPr>
        <p:spPr>
          <a:xfrm>
            <a:off x="7632209" y="1648087"/>
            <a:ext cx="2430499" cy="6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Servacel</a:t>
            </a:r>
          </a:p>
        </p:txBody>
      </p:sp>
      <p:sp>
        <p:nvSpPr>
          <p:cNvPr id="437" name="Shape 437"/>
          <p:cNvSpPr/>
          <p:nvPr/>
        </p:nvSpPr>
        <p:spPr>
          <a:xfrm>
            <a:off x="1780983" y="5207684"/>
            <a:ext cx="2430499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0 charge</a:t>
            </a:r>
          </a:p>
        </p:txBody>
      </p:sp>
      <p:sp>
        <p:nvSpPr>
          <p:cNvPr id="438" name="Shape 438"/>
          <p:cNvSpPr/>
          <p:nvPr/>
        </p:nvSpPr>
        <p:spPr>
          <a:xfrm>
            <a:off x="7037123" y="4930685"/>
            <a:ext cx="4268560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600">
                <a:latin typeface="Book Antiqua"/>
                <a:ea typeface="Book Antiqua"/>
                <a:cs typeface="Book Antiqua"/>
                <a:sym typeface="Book Antiqua"/>
              </a:rPr>
              <a:t>+ charge in SM</a:t>
            </a:r>
          </a:p>
          <a:p>
            <a:pPr lvl="0"/>
            <a:r>
              <a:rPr sz="3600">
                <a:latin typeface="Book Antiqua"/>
                <a:ea typeface="Book Antiqua"/>
                <a:cs typeface="Book Antiqua"/>
                <a:sym typeface="Book Antiqua"/>
              </a:rPr>
              <a:t>- charge in DEAD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/>
        </p:nvSpPr>
        <p:spPr>
          <a:xfrm>
            <a:off x="1116652" y="172308"/>
            <a:ext cx="405043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Input substance</a:t>
            </a:r>
          </a:p>
        </p:txBody>
      </p:sp>
      <p:sp>
        <p:nvSpPr>
          <p:cNvPr id="443" name="Shape 443"/>
          <p:cNvSpPr/>
          <p:nvPr/>
        </p:nvSpPr>
        <p:spPr>
          <a:xfrm>
            <a:off x="9050032" y="6003309"/>
            <a:ext cx="2494547" cy="656982"/>
          </a:xfrm>
          <a:prstGeom prst="rect">
            <a:avLst/>
          </a:prstGeom>
          <a:solidFill>
            <a:srgbClr val="EAAD54">
              <a:alpha val="60000"/>
            </a:srgbClr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10040032" y="2591893"/>
            <a:ext cx="534569" cy="239152"/>
          </a:xfrm>
          <a:prstGeom prst="rect">
            <a:avLst/>
          </a:prstGeom>
          <a:solidFill>
            <a:srgbClr val="60943C">
              <a:alpha val="60000"/>
            </a:srgbClr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10040032" y="2831041"/>
            <a:ext cx="534569" cy="2173464"/>
          </a:xfrm>
          <a:prstGeom prst="rect">
            <a:avLst/>
          </a:prstGeom>
          <a:solidFill>
            <a:srgbClr val="537FB5">
              <a:alpha val="60000"/>
            </a:srgbClr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10040032" y="5004504"/>
            <a:ext cx="534569" cy="239152"/>
          </a:xfrm>
          <a:prstGeom prst="rect">
            <a:avLst/>
          </a:prstGeom>
          <a:solidFill>
            <a:srgbClr val="60943C">
              <a:alpha val="60000"/>
            </a:srgbClr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9660204" y="1171059"/>
            <a:ext cx="1294225" cy="879232"/>
          </a:xfrm>
          <a:prstGeom prst="rect">
            <a:avLst/>
          </a:prstGeom>
          <a:solidFill>
            <a:srgbClr val="E49624">
              <a:alpha val="60000"/>
            </a:srgbClr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9685705" y="2042244"/>
            <a:ext cx="1245850" cy="549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3"/>
                </a:moveTo>
                <a:lnTo>
                  <a:pt x="21600" y="0"/>
                </a:lnTo>
                <a:lnTo>
                  <a:pt x="15069" y="21457"/>
                </a:lnTo>
                <a:lnTo>
                  <a:pt x="6631" y="21600"/>
                </a:lnTo>
                <a:lnTo>
                  <a:pt x="0" y="553"/>
                </a:lnTo>
                <a:close/>
              </a:path>
            </a:pathLst>
          </a:custGeom>
          <a:solidFill>
            <a:srgbClr val="9D6B89">
              <a:alpha val="60000"/>
            </a:srgbClr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53" name="Group 453"/>
          <p:cNvGrpSpPr/>
          <p:nvPr/>
        </p:nvGrpSpPr>
        <p:grpSpPr>
          <a:xfrm>
            <a:off x="9660204" y="1009279"/>
            <a:ext cx="534573" cy="4754881"/>
            <a:chOff x="0" y="0"/>
            <a:chExt cx="534572" cy="4754880"/>
          </a:xfrm>
        </p:grpSpPr>
        <p:sp>
          <p:nvSpPr>
            <p:cNvPr id="449" name="Shape 449"/>
            <p:cNvSpPr/>
            <p:nvPr/>
          </p:nvSpPr>
          <p:spPr>
            <a:xfrm flipH="1">
              <a:off x="0" y="-1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0" y="1041009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 flipH="1">
              <a:off x="379827" y="1561513"/>
              <a:ext cx="1" cy="267286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379827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458" name="Group 458"/>
          <p:cNvGrpSpPr/>
          <p:nvPr/>
        </p:nvGrpSpPr>
        <p:grpSpPr>
          <a:xfrm>
            <a:off x="10419859" y="1009279"/>
            <a:ext cx="535843" cy="4754881"/>
            <a:chOff x="0" y="0"/>
            <a:chExt cx="535842" cy="4754880"/>
          </a:xfrm>
        </p:grpSpPr>
        <p:sp>
          <p:nvSpPr>
            <p:cNvPr id="454" name="Shape 454"/>
            <p:cNvSpPr/>
            <p:nvPr/>
          </p:nvSpPr>
          <p:spPr>
            <a:xfrm flipH="1">
              <a:off x="535842" y="0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 flipH="1">
              <a:off x="154745" y="1041010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 flipH="1">
              <a:off x="156015" y="1561513"/>
              <a:ext cx="1" cy="267286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 flipH="1">
              <a:off x="0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459" name="Shape 459"/>
          <p:cNvSpPr/>
          <p:nvPr/>
        </p:nvSpPr>
        <p:spPr>
          <a:xfrm>
            <a:off x="9660204" y="280295"/>
            <a:ext cx="2441383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Setup</a:t>
            </a:r>
          </a:p>
        </p:txBody>
      </p:sp>
      <p:sp>
        <p:nvSpPr>
          <p:cNvPr id="460" name="Shape 460"/>
          <p:cNvSpPr/>
          <p:nvPr/>
        </p:nvSpPr>
        <p:spPr>
          <a:xfrm>
            <a:off x="9050039" y="5764160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11544586" y="5764160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 flipH="1">
            <a:off x="9050039" y="6660297"/>
            <a:ext cx="2494548" cy="1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1495031" y="1798965"/>
            <a:ext cx="5706479" cy="4204346"/>
          </a:xfrm>
          <a:prstGeom prst="rect">
            <a:avLst/>
          </a:prstGeom>
          <a:solidFill>
            <a:srgbClr val="E49624">
              <a:alpha val="60000"/>
            </a:srgbClr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 flipH="1">
            <a:off x="7201519" y="1574401"/>
            <a:ext cx="2838515" cy="941118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2151967" y="2240726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3313726" y="3254826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4343363" y="2167173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5923777" y="2222449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5021000" y="3235996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1956409" y="3391337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6612366" y="3749880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5693261" y="4534491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3386621" y="4779362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2345077" y="4122018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4973975" y="5177130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4374327" y="4224683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3025157" y="2194449"/>
            <a:ext cx="169967" cy="18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3228743" y="2728777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638222" y="2248939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5407219" y="2697983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5264155" y="2366268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4397471" y="3090607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6579609" y="3094634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5856808" y="3196863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6116887" y="3904288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5170066" y="3988603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4058875" y="3732467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3856568" y="4173909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2675907" y="3143343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2215334" y="2905301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3025156" y="3803298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3329654" y="4267589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6680966" y="4482955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6116887" y="5031426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6595984" y="5150479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5856806" y="5511991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4942061" y="4819200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4451491" y="5293009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4213364" y="4768229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3888909" y="5578854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3228743" y="5305118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2505941" y="4779362"/>
            <a:ext cx="169968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2457071" y="5432823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1776652" y="5057826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1905817" y="4123047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2" animBg="1" advAuto="0"/>
      <p:bldP spid="464" grpId="1" animBg="1" advAuto="0"/>
      <p:bldP spid="465" grpId="3" animBg="1" advAuto="0"/>
      <p:bldP spid="466" grpId="4" animBg="1" advAuto="0"/>
      <p:bldP spid="467" grpId="5" animBg="1" advAuto="0"/>
      <p:bldP spid="468" grpId="6" animBg="1" advAuto="0"/>
      <p:bldP spid="469" grpId="7" animBg="1" advAuto="0"/>
      <p:bldP spid="470" grpId="8" animBg="1" advAuto="0"/>
      <p:bldP spid="471" grpId="9" animBg="1" advAuto="0"/>
      <p:bldP spid="472" grpId="10" animBg="1" advAuto="0"/>
      <p:bldP spid="473" grpId="11" animBg="1" advAuto="0"/>
      <p:bldP spid="474" grpId="12" animBg="1" advAuto="0"/>
      <p:bldP spid="475" grpId="13" animBg="1" advAuto="0"/>
      <p:bldP spid="476" grpId="14" animBg="1" advAuto="0"/>
      <p:bldP spid="477" grpId="15" animBg="1" advAuto="0"/>
      <p:bldP spid="478" grpId="16" animBg="1" advAuto="0"/>
      <p:bldP spid="479" grpId="17" animBg="1" advAuto="0"/>
      <p:bldP spid="480" grpId="18" animBg="1" advAuto="0"/>
      <p:bldP spid="481" grpId="19" animBg="1" advAuto="0"/>
      <p:bldP spid="482" grpId="20" animBg="1" advAuto="0"/>
      <p:bldP spid="483" grpId="21" animBg="1" advAuto="0"/>
      <p:bldP spid="484" grpId="22" animBg="1" advAuto="0"/>
      <p:bldP spid="485" grpId="23" animBg="1" advAuto="0"/>
      <p:bldP spid="486" grpId="24" animBg="1" advAuto="0"/>
      <p:bldP spid="487" grpId="25" animBg="1" advAuto="0"/>
      <p:bldP spid="488" grpId="26" animBg="1" advAuto="0"/>
      <p:bldP spid="489" grpId="27" animBg="1" advAuto="0"/>
      <p:bldP spid="490" grpId="28" animBg="1" advAuto="0"/>
      <p:bldP spid="491" grpId="29" animBg="1" advAuto="0"/>
      <p:bldP spid="492" grpId="30" animBg="1" advAuto="0"/>
      <p:bldP spid="493" grpId="31" animBg="1" advAuto="0"/>
      <p:bldP spid="494" grpId="32" animBg="1" advAuto="0"/>
      <p:bldP spid="495" grpId="33" animBg="1" advAuto="0"/>
      <p:bldP spid="496" grpId="34" animBg="1" advAuto="0"/>
      <p:bldP spid="497" grpId="35" animBg="1" advAuto="0"/>
      <p:bldP spid="498" grpId="36" animBg="1" advAuto="0"/>
      <p:bldP spid="499" grpId="37" animBg="1" advAuto="0"/>
      <p:bldP spid="500" grpId="38" animBg="1" advAuto="0"/>
      <p:bldP spid="501" grpId="39" animBg="1" advAuto="0"/>
      <p:bldP spid="502" grpId="40" animBg="1" advAuto="0"/>
      <p:bldP spid="503" grpId="41" animBg="1" advAuto="0"/>
      <p:bldP spid="504" grpId="42" animBg="1" advAuto="0"/>
      <p:bldP spid="505" grpId="4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2185475" y="4558384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8" name="image2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6849" y="4030910"/>
            <a:ext cx="863566" cy="70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2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0299" y="4121870"/>
            <a:ext cx="2781756" cy="578028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>
          <a:xfrm>
            <a:off x="2260449" y="5620093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1" name="image2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6849" y="5136412"/>
            <a:ext cx="863566" cy="70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image24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78078" y="5226751"/>
            <a:ext cx="2527301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/>
          <p:nvPr/>
        </p:nvSpPr>
        <p:spPr>
          <a:xfrm>
            <a:off x="1116652" y="172308"/>
            <a:ext cx="741774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Parameters of input substance</a:t>
            </a:r>
          </a:p>
        </p:txBody>
      </p:sp>
      <p:sp>
        <p:nvSpPr>
          <p:cNvPr id="514" name="Shape 514"/>
          <p:cNvSpPr/>
          <p:nvPr/>
        </p:nvSpPr>
        <p:spPr>
          <a:xfrm>
            <a:off x="6342743" y="4141542"/>
            <a:ext cx="219165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Casein</a:t>
            </a:r>
          </a:p>
        </p:txBody>
      </p:sp>
      <p:sp>
        <p:nvSpPr>
          <p:cNvPr id="515" name="Shape 515"/>
          <p:cNvSpPr/>
          <p:nvPr/>
        </p:nvSpPr>
        <p:spPr>
          <a:xfrm>
            <a:off x="6342741" y="5136412"/>
            <a:ext cx="252730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Vitamin B12</a:t>
            </a:r>
          </a:p>
        </p:txBody>
      </p:sp>
      <p:sp>
        <p:nvSpPr>
          <p:cNvPr id="516" name="Shape 516"/>
          <p:cNvSpPr/>
          <p:nvPr/>
        </p:nvSpPr>
        <p:spPr>
          <a:xfrm>
            <a:off x="1116651" y="1237654"/>
            <a:ext cx="376014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1. Molecular mass</a:t>
            </a:r>
          </a:p>
        </p:txBody>
      </p:sp>
      <p:sp>
        <p:nvSpPr>
          <p:cNvPr id="517" name="Shape 517"/>
          <p:cNvSpPr/>
          <p:nvPr/>
        </p:nvSpPr>
        <p:spPr>
          <a:xfrm>
            <a:off x="1116651" y="1950639"/>
            <a:ext cx="376014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2. Color</a:t>
            </a:r>
          </a:p>
        </p:txBody>
      </p:sp>
      <p:sp>
        <p:nvSpPr>
          <p:cNvPr id="518" name="Shape 518"/>
          <p:cNvSpPr/>
          <p:nvPr/>
        </p:nvSpPr>
        <p:spPr>
          <a:xfrm>
            <a:off x="9434251" y="4161225"/>
            <a:ext cx="1828801" cy="578028"/>
          </a:xfrm>
          <a:prstGeom prst="rect">
            <a:avLst/>
          </a:prstGeom>
          <a:solidFill>
            <a:srgbClr val="F8F396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9434251" y="5134717"/>
            <a:ext cx="1828801" cy="578028"/>
          </a:xfrm>
          <a:prstGeom prst="rect">
            <a:avLst/>
          </a:prstGeom>
          <a:solidFill>
            <a:srgbClr val="FF33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9318170" y="3378717"/>
            <a:ext cx="194488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The color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image25.jpg"/>
          <p:cNvPicPr/>
          <p:nvPr/>
        </p:nvPicPr>
        <p:blipFill>
          <a:blip r:embed="rId2">
            <a:extLst/>
          </a:blip>
          <a:srcRect l="3633" t="11847" r="12061" b="8077"/>
          <a:stretch>
            <a:fillRect/>
          </a:stretch>
        </p:blipFill>
        <p:spPr>
          <a:xfrm rot="5400000">
            <a:off x="886126" y="1926426"/>
            <a:ext cx="5454023" cy="388543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/>
          <p:nvPr/>
        </p:nvSpPr>
        <p:spPr>
          <a:xfrm>
            <a:off x="1116652" y="172308"/>
            <a:ext cx="741774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Experiments</a:t>
            </a:r>
          </a:p>
        </p:txBody>
      </p:sp>
      <p:sp>
        <p:nvSpPr>
          <p:cNvPr id="526" name="Shape 526"/>
          <p:cNvSpPr/>
          <p:nvPr/>
        </p:nvSpPr>
        <p:spPr>
          <a:xfrm>
            <a:off x="1670422" y="1142128"/>
            <a:ext cx="3885432" cy="5454026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 flipV="1">
            <a:off x="4238171" y="1417287"/>
            <a:ext cx="2620468" cy="2138714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4238171" y="4542971"/>
            <a:ext cx="2620468" cy="897743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531" name="Group 531"/>
          <p:cNvGrpSpPr/>
          <p:nvPr/>
        </p:nvGrpSpPr>
        <p:grpSpPr>
          <a:xfrm>
            <a:off x="6854241" y="1417286"/>
            <a:ext cx="2538723" cy="4023428"/>
            <a:chOff x="0" y="0"/>
            <a:chExt cx="2538721" cy="4023426"/>
          </a:xfrm>
        </p:grpSpPr>
        <p:pic>
          <p:nvPicPr>
            <p:cNvPr id="529" name="image26.jpg"/>
            <p:cNvPicPr/>
            <p:nvPr/>
          </p:nvPicPr>
          <p:blipFill>
            <a:blip r:embed="rId3">
              <a:extLst/>
            </a:blip>
            <a:srcRect l="38983" t="27188" r="41105" b="56060"/>
            <a:stretch>
              <a:fillRect/>
            </a:stretch>
          </p:blipFill>
          <p:spPr>
            <a:xfrm rot="5400000">
              <a:off x="-742353" y="742352"/>
              <a:ext cx="4023428" cy="2538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0" name="Shape 530"/>
            <p:cNvSpPr/>
            <p:nvPr/>
          </p:nvSpPr>
          <p:spPr>
            <a:xfrm>
              <a:off x="0" y="-1"/>
              <a:ext cx="2538722" cy="4023427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32" name="Shape 532"/>
          <p:cNvSpPr/>
          <p:nvPr/>
        </p:nvSpPr>
        <p:spPr>
          <a:xfrm>
            <a:off x="7155543" y="2232642"/>
            <a:ext cx="1190173" cy="508001"/>
          </a:xfrm>
          <a:prstGeom prst="rect">
            <a:avLst/>
          </a:prstGeom>
          <a:ln w="57150">
            <a:solidFill>
              <a:srgbClr val="FFD966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7155543" y="2798698"/>
            <a:ext cx="1190173" cy="1802329"/>
          </a:xfrm>
          <a:prstGeom prst="rect">
            <a:avLst/>
          </a:prstGeom>
          <a:ln w="57150">
            <a:solidFill>
              <a:srgbClr val="B85558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9395806" y="2193273"/>
            <a:ext cx="219165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Casein</a:t>
            </a:r>
          </a:p>
        </p:txBody>
      </p:sp>
      <p:sp>
        <p:nvSpPr>
          <p:cNvPr id="535" name="Shape 535"/>
          <p:cNvSpPr/>
          <p:nvPr/>
        </p:nvSpPr>
        <p:spPr>
          <a:xfrm>
            <a:off x="9532509" y="3575687"/>
            <a:ext cx="252730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Vitamin B12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1" animBg="1" advAuto="0"/>
      <p:bldP spid="527" grpId="2" animBg="1" advAuto="0"/>
      <p:bldP spid="528" grpId="3" animBg="1" advAuto="0"/>
      <p:bldP spid="531" grpId="4" animBg="1" advAuto="0"/>
      <p:bldP spid="532" grpId="5" animBg="1" advAuto="0"/>
      <p:bldP spid="533" grpId="6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/>
        </p:nvSpPr>
        <p:spPr>
          <a:xfrm>
            <a:off x="9207158" y="4190065"/>
            <a:ext cx="947741" cy="578028"/>
          </a:xfrm>
          <a:prstGeom prst="rect">
            <a:avLst/>
          </a:prstGeom>
          <a:solidFill>
            <a:srgbClr val="9E5EC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5629386" y="4190065"/>
            <a:ext cx="947742" cy="578028"/>
          </a:xfrm>
          <a:prstGeom prst="rect">
            <a:avLst/>
          </a:prstGeom>
          <a:solidFill>
            <a:srgbClr val="FF333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2044358" y="4746171"/>
            <a:ext cx="947741" cy="1054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80" extrusionOk="0">
                <a:moveTo>
                  <a:pt x="0" y="0"/>
                </a:moveTo>
                <a:lnTo>
                  <a:pt x="21600" y="0"/>
                </a:lnTo>
                <a:cubicBezTo>
                  <a:pt x="20230" y="4429"/>
                  <a:pt x="19143" y="8558"/>
                  <a:pt x="17063" y="13087"/>
                </a:cubicBezTo>
                <a:cubicBezTo>
                  <a:pt x="13124" y="13688"/>
                  <a:pt x="12162" y="21600"/>
                  <a:pt x="5671" y="12987"/>
                </a:cubicBezTo>
                <a:cubicBezTo>
                  <a:pt x="1796" y="8658"/>
                  <a:pt x="1890" y="4329"/>
                  <a:pt x="0" y="0"/>
                </a:cubicBezTo>
                <a:close/>
              </a:path>
            </a:pathLst>
          </a:custGeom>
          <a:solidFill>
            <a:srgbClr val="BDD7E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2044358" y="1973943"/>
            <a:ext cx="481128" cy="384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5" h="21600" extrusionOk="0">
                <a:moveTo>
                  <a:pt x="3118" y="0"/>
                </a:moveTo>
                <a:cubicBezTo>
                  <a:pt x="796" y="6392"/>
                  <a:pt x="-1525" y="12783"/>
                  <a:pt x="1301" y="16383"/>
                </a:cubicBezTo>
                <a:cubicBezTo>
                  <a:pt x="4127" y="19983"/>
                  <a:pt x="12101" y="20792"/>
                  <a:pt x="20075" y="21600"/>
                </a:cubicBezTo>
              </a:path>
            </a:pathLst>
          </a:custGeom>
          <a:ln w="381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1" name="Shape 541"/>
          <p:cNvSpPr/>
          <p:nvPr/>
        </p:nvSpPr>
        <p:spPr>
          <a:xfrm flipH="1">
            <a:off x="2510971" y="1973943"/>
            <a:ext cx="481129" cy="384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5" h="21600" extrusionOk="0">
                <a:moveTo>
                  <a:pt x="3118" y="0"/>
                </a:moveTo>
                <a:cubicBezTo>
                  <a:pt x="796" y="6392"/>
                  <a:pt x="-1525" y="12783"/>
                  <a:pt x="1301" y="16383"/>
                </a:cubicBezTo>
                <a:cubicBezTo>
                  <a:pt x="4127" y="19983"/>
                  <a:pt x="12101" y="20792"/>
                  <a:pt x="20075" y="21600"/>
                </a:cubicBezTo>
              </a:path>
            </a:pathLst>
          </a:custGeom>
          <a:ln w="381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5629386" y="4768091"/>
            <a:ext cx="947742" cy="1054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80" extrusionOk="0">
                <a:moveTo>
                  <a:pt x="0" y="0"/>
                </a:moveTo>
                <a:lnTo>
                  <a:pt x="21600" y="0"/>
                </a:lnTo>
                <a:cubicBezTo>
                  <a:pt x="20230" y="4429"/>
                  <a:pt x="19143" y="8558"/>
                  <a:pt x="17063" y="13087"/>
                </a:cubicBezTo>
                <a:cubicBezTo>
                  <a:pt x="13124" y="13688"/>
                  <a:pt x="12162" y="21600"/>
                  <a:pt x="5671" y="12987"/>
                </a:cubicBezTo>
                <a:cubicBezTo>
                  <a:pt x="1796" y="8658"/>
                  <a:pt x="1890" y="4329"/>
                  <a:pt x="0" y="0"/>
                </a:cubicBezTo>
                <a:close/>
              </a:path>
            </a:pathLst>
          </a:custGeom>
          <a:solidFill>
            <a:srgbClr val="BDD7E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5629386" y="1995864"/>
            <a:ext cx="481129" cy="384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5" h="21600" extrusionOk="0">
                <a:moveTo>
                  <a:pt x="3118" y="0"/>
                </a:moveTo>
                <a:cubicBezTo>
                  <a:pt x="796" y="6392"/>
                  <a:pt x="-1525" y="12783"/>
                  <a:pt x="1301" y="16383"/>
                </a:cubicBezTo>
                <a:cubicBezTo>
                  <a:pt x="4127" y="19983"/>
                  <a:pt x="12101" y="20792"/>
                  <a:pt x="20075" y="21600"/>
                </a:cubicBezTo>
              </a:path>
            </a:pathLst>
          </a:custGeom>
          <a:ln w="381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 flipH="1">
            <a:off x="6095999" y="1995864"/>
            <a:ext cx="481129" cy="384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5" h="21600" extrusionOk="0">
                <a:moveTo>
                  <a:pt x="3118" y="0"/>
                </a:moveTo>
                <a:cubicBezTo>
                  <a:pt x="796" y="6392"/>
                  <a:pt x="-1525" y="12783"/>
                  <a:pt x="1301" y="16383"/>
                </a:cubicBezTo>
                <a:cubicBezTo>
                  <a:pt x="4127" y="19983"/>
                  <a:pt x="12101" y="20792"/>
                  <a:pt x="20075" y="21600"/>
                </a:cubicBezTo>
              </a:path>
            </a:pathLst>
          </a:custGeom>
          <a:ln w="381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9214415" y="4768091"/>
            <a:ext cx="947741" cy="1054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80" extrusionOk="0">
                <a:moveTo>
                  <a:pt x="0" y="0"/>
                </a:moveTo>
                <a:lnTo>
                  <a:pt x="21600" y="0"/>
                </a:lnTo>
                <a:cubicBezTo>
                  <a:pt x="20230" y="4429"/>
                  <a:pt x="19143" y="8558"/>
                  <a:pt x="17063" y="13087"/>
                </a:cubicBezTo>
                <a:cubicBezTo>
                  <a:pt x="13124" y="13688"/>
                  <a:pt x="12162" y="21600"/>
                  <a:pt x="5671" y="12987"/>
                </a:cubicBezTo>
                <a:cubicBezTo>
                  <a:pt x="1796" y="8658"/>
                  <a:pt x="1890" y="4329"/>
                  <a:pt x="0" y="0"/>
                </a:cubicBezTo>
                <a:close/>
              </a:path>
            </a:pathLst>
          </a:custGeom>
          <a:solidFill>
            <a:srgbClr val="9E5EC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9214414" y="1995864"/>
            <a:ext cx="481129" cy="384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5" h="21600" extrusionOk="0">
                <a:moveTo>
                  <a:pt x="3118" y="0"/>
                </a:moveTo>
                <a:cubicBezTo>
                  <a:pt x="796" y="6392"/>
                  <a:pt x="-1525" y="12783"/>
                  <a:pt x="1301" y="16383"/>
                </a:cubicBezTo>
                <a:cubicBezTo>
                  <a:pt x="4127" y="19983"/>
                  <a:pt x="12101" y="20792"/>
                  <a:pt x="20075" y="21600"/>
                </a:cubicBezTo>
              </a:path>
            </a:pathLst>
          </a:custGeom>
          <a:ln w="381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7" name="Shape 547"/>
          <p:cNvSpPr/>
          <p:nvPr/>
        </p:nvSpPr>
        <p:spPr>
          <a:xfrm flipH="1">
            <a:off x="9681027" y="1995864"/>
            <a:ext cx="481129" cy="3846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5" h="21600" extrusionOk="0">
                <a:moveTo>
                  <a:pt x="3118" y="0"/>
                </a:moveTo>
                <a:cubicBezTo>
                  <a:pt x="796" y="6392"/>
                  <a:pt x="-1525" y="12783"/>
                  <a:pt x="1301" y="16383"/>
                </a:cubicBezTo>
                <a:cubicBezTo>
                  <a:pt x="4127" y="19983"/>
                  <a:pt x="12101" y="20792"/>
                  <a:pt x="20075" y="21600"/>
                </a:cubicBezTo>
              </a:path>
            </a:pathLst>
          </a:custGeom>
          <a:ln w="381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1116653" y="172308"/>
            <a:ext cx="995869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Qualitative reaction to protein</a:t>
            </a:r>
          </a:p>
        </p:txBody>
      </p:sp>
      <p:sp>
        <p:nvSpPr>
          <p:cNvPr id="549" name="Shape 549"/>
          <p:cNvSpPr/>
          <p:nvPr/>
        </p:nvSpPr>
        <p:spPr>
          <a:xfrm flipH="1">
            <a:off x="2331516" y="4479078"/>
            <a:ext cx="1379872" cy="860851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3021451" y="3959231"/>
            <a:ext cx="213406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2400"/>
              <a:t>Blue solution</a:t>
            </a:r>
          </a:p>
        </p:txBody>
      </p:sp>
      <p:sp>
        <p:nvSpPr>
          <p:cNvPr id="551" name="Shape 551"/>
          <p:cNvSpPr/>
          <p:nvPr/>
        </p:nvSpPr>
        <p:spPr>
          <a:xfrm flipH="1">
            <a:off x="6057579" y="3730549"/>
            <a:ext cx="1379872" cy="860851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6747515" y="3210704"/>
            <a:ext cx="213406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2400"/>
              <a:t>B12</a:t>
            </a:r>
          </a:p>
        </p:txBody>
      </p:sp>
      <p:sp>
        <p:nvSpPr>
          <p:cNvPr id="553" name="Shape 553"/>
          <p:cNvSpPr/>
          <p:nvPr/>
        </p:nvSpPr>
        <p:spPr>
          <a:xfrm flipH="1">
            <a:off x="9702799" y="4316438"/>
            <a:ext cx="1563000" cy="716681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10198765" y="3485441"/>
            <a:ext cx="213406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2400"/>
              <a:t>Reaction with protein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1" animBg="1" advAuto="0"/>
      <p:bldP spid="551" grpId="2" animBg="1" advAuto="0"/>
      <p:bldP spid="553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image32.jpg"/>
          <p:cNvPicPr/>
          <p:nvPr/>
        </p:nvPicPr>
        <p:blipFill>
          <a:blip r:embed="rId2">
            <a:extLst/>
          </a:blip>
          <a:srcRect l="9820" t="16062" r="10353" b="11254"/>
          <a:stretch>
            <a:fillRect/>
          </a:stretch>
        </p:blipFill>
        <p:spPr>
          <a:xfrm rot="6154158">
            <a:off x="7361607" y="2050300"/>
            <a:ext cx="4999767" cy="3414299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Shape 557"/>
          <p:cNvSpPr/>
          <p:nvPr/>
        </p:nvSpPr>
        <p:spPr>
          <a:xfrm rot="823378">
            <a:off x="8230706" y="1343589"/>
            <a:ext cx="3191767" cy="4781837"/>
          </a:xfrm>
          <a:prstGeom prst="rect">
            <a:avLst/>
          </a:prstGeom>
          <a:ln w="5715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1116653" y="172308"/>
            <a:ext cx="995869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Identification with help of Biuret’s reaction</a:t>
            </a:r>
          </a:p>
        </p:txBody>
      </p:sp>
      <p:sp>
        <p:nvSpPr>
          <p:cNvPr id="559" name="Shape 559"/>
          <p:cNvSpPr/>
          <p:nvPr/>
        </p:nvSpPr>
        <p:spPr>
          <a:xfrm>
            <a:off x="1994766" y="1536173"/>
            <a:ext cx="3622263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4000">
                <a:latin typeface="Book Antiqua"/>
                <a:ea typeface="Book Antiqua"/>
                <a:cs typeface="Book Antiqua"/>
                <a:sym typeface="Book Antiqua"/>
              </a:rPr>
              <a:t>Blue solution:</a:t>
            </a:r>
          </a:p>
          <a:p>
            <a:pPr lvl="0"/>
            <a:r>
              <a:rPr sz="4000">
                <a:latin typeface="Book Antiqua"/>
                <a:ea typeface="Book Antiqua"/>
                <a:cs typeface="Book Antiqua"/>
                <a:sym typeface="Book Antiqua"/>
              </a:rPr>
              <a:t>0,15 g of </a:t>
            </a:r>
          </a:p>
          <a:p>
            <a:pPr lvl="0"/>
            <a:r>
              <a:rPr sz="4000">
                <a:latin typeface="Book Antiqua"/>
                <a:ea typeface="Book Antiqua"/>
                <a:cs typeface="Book Antiqua"/>
                <a:sym typeface="Book Antiqua"/>
              </a:rPr>
              <a:t>0,6 g of</a:t>
            </a:r>
          </a:p>
          <a:p>
            <a:pPr lvl="0"/>
            <a:r>
              <a:rPr sz="4000">
                <a:latin typeface="Book Antiqua"/>
                <a:ea typeface="Book Antiqua"/>
                <a:cs typeface="Book Antiqua"/>
                <a:sym typeface="Book Antiqua"/>
              </a:rPr>
              <a:t>30 ml 10% </a:t>
            </a:r>
          </a:p>
          <a:p>
            <a:pPr lvl="0"/>
            <a:r>
              <a:rPr sz="4000">
                <a:latin typeface="Book Antiqua"/>
                <a:ea typeface="Book Antiqua"/>
                <a:cs typeface="Book Antiqua"/>
                <a:sym typeface="Book Antiqua"/>
              </a:rPr>
              <a:t>0,1 g of</a:t>
            </a:r>
          </a:p>
        </p:txBody>
      </p:sp>
      <p:pic>
        <p:nvPicPr>
          <p:cNvPr id="560" name="image27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1234" y="2270262"/>
            <a:ext cx="2188948" cy="55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28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5897" y="2874961"/>
            <a:ext cx="3084513" cy="554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age29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75615" y="3509559"/>
            <a:ext cx="1141413" cy="430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30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04215" y="4116234"/>
            <a:ext cx="554038" cy="40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age31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41609" y="4517871"/>
            <a:ext cx="1207664" cy="658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/>
        </p:nvSpPr>
        <p:spPr>
          <a:xfrm>
            <a:off x="1116652" y="172308"/>
            <a:ext cx="966746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Results of experiments with sephadex</a:t>
            </a:r>
          </a:p>
        </p:txBody>
      </p:sp>
      <p:graphicFrame>
        <p:nvGraphicFramePr>
          <p:cNvPr id="567" name="Chart 567"/>
          <p:cNvGraphicFramePr/>
          <p:nvPr>
            <p:extLst>
              <p:ext uri="{D42A27DB-BD31-4B8C-83A1-F6EECF244321}">
                <p14:modId xmlns:p14="http://schemas.microsoft.com/office/powerpoint/2010/main" val="3448703119"/>
              </p:ext>
            </p:extLst>
          </p:nvPr>
        </p:nvGraphicFramePr>
        <p:xfrm>
          <a:off x="2697631" y="696259"/>
          <a:ext cx="7576867" cy="546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858980" y="-1"/>
            <a:ext cx="845127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800"/>
              <a:t>Statement:</a:t>
            </a:r>
          </a:p>
        </p:txBody>
      </p:sp>
      <p:sp>
        <p:nvSpPr>
          <p:cNvPr id="58" name="Shape 58"/>
          <p:cNvSpPr/>
          <p:nvPr/>
        </p:nvSpPr>
        <p:spPr>
          <a:xfrm>
            <a:off x="2161309" y="1905505"/>
            <a:ext cx="8645236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800"/>
              <a:t>Explore the phenomenon of adsorption for the substances purification using the granular materials.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1116652" y="172308"/>
            <a:ext cx="966746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4000">
                <a:latin typeface="Book Antiqua"/>
                <a:ea typeface="Book Antiqua"/>
                <a:cs typeface="Book Antiqua"/>
                <a:sym typeface="Book Antiqua"/>
              </a:rPr>
              <a:t>Results of experiments with </a:t>
            </a:r>
            <a:r>
              <a:rPr sz="3600">
                <a:latin typeface="Book Antiqua"/>
                <a:ea typeface="Book Antiqua"/>
                <a:cs typeface="Book Antiqua"/>
                <a:sym typeface="Book Antiqua"/>
              </a:rPr>
              <a:t>Servacel</a:t>
            </a:r>
          </a:p>
        </p:txBody>
      </p:sp>
      <p:graphicFrame>
        <p:nvGraphicFramePr>
          <p:cNvPr id="570" name="Chart 570"/>
          <p:cNvGraphicFramePr/>
          <p:nvPr/>
        </p:nvGraphicFramePr>
        <p:xfrm>
          <a:off x="2839241" y="696259"/>
          <a:ext cx="7435257" cy="546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1262268" y="143279"/>
            <a:ext cx="966746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Why casein don’t absorb substance?    </a:t>
            </a:r>
          </a:p>
        </p:txBody>
      </p:sp>
      <p:sp>
        <p:nvSpPr>
          <p:cNvPr id="575" name="Shape 575"/>
          <p:cNvSpPr/>
          <p:nvPr/>
        </p:nvSpPr>
        <p:spPr>
          <a:xfrm rot="1256151">
            <a:off x="1615159" y="2233906"/>
            <a:ext cx="1404963" cy="1452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2994455" y="3426774"/>
            <a:ext cx="662213" cy="70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7" name="Shape 577"/>
          <p:cNvSpPr/>
          <p:nvPr/>
        </p:nvSpPr>
        <p:spPr>
          <a:xfrm rot="16200000">
            <a:off x="3950753" y="2383209"/>
            <a:ext cx="1404589" cy="1608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8" name="Shape 578"/>
          <p:cNvSpPr/>
          <p:nvPr/>
        </p:nvSpPr>
        <p:spPr>
          <a:xfrm rot="13099077">
            <a:off x="1776245" y="3893909"/>
            <a:ext cx="1258733" cy="1374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1262268" y="1109178"/>
            <a:ext cx="310653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Servacel SM</a:t>
            </a:r>
          </a:p>
        </p:txBody>
      </p:sp>
      <p:sp>
        <p:nvSpPr>
          <p:cNvPr id="580" name="Shape 580"/>
          <p:cNvSpPr/>
          <p:nvPr/>
        </p:nvSpPr>
        <p:spPr>
          <a:xfrm rot="1256151">
            <a:off x="7355559" y="2213541"/>
            <a:ext cx="1404963" cy="1452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8734855" y="3406409"/>
            <a:ext cx="662213" cy="707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2" name="Shape 582"/>
          <p:cNvSpPr/>
          <p:nvPr/>
        </p:nvSpPr>
        <p:spPr>
          <a:xfrm rot="16200000">
            <a:off x="9691154" y="2362844"/>
            <a:ext cx="1404589" cy="1608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 rot="13099077">
            <a:off x="7516645" y="3873543"/>
            <a:ext cx="1258733" cy="1374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7002667" y="1088812"/>
            <a:ext cx="436201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Servacel DEAE</a:t>
            </a:r>
          </a:p>
        </p:txBody>
      </p:sp>
      <p:sp>
        <p:nvSpPr>
          <p:cNvPr id="585" name="Shape 585"/>
          <p:cNvSpPr/>
          <p:nvPr/>
        </p:nvSpPr>
        <p:spPr>
          <a:xfrm>
            <a:off x="1966748" y="2698524"/>
            <a:ext cx="43996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+</a:t>
            </a:r>
          </a:p>
        </p:txBody>
      </p:sp>
      <p:sp>
        <p:nvSpPr>
          <p:cNvPr id="586" name="Shape 586"/>
          <p:cNvSpPr/>
          <p:nvPr/>
        </p:nvSpPr>
        <p:spPr>
          <a:xfrm>
            <a:off x="4480421" y="2939975"/>
            <a:ext cx="439964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+</a:t>
            </a:r>
          </a:p>
        </p:txBody>
      </p:sp>
      <p:sp>
        <p:nvSpPr>
          <p:cNvPr id="587" name="Shape 587"/>
          <p:cNvSpPr/>
          <p:nvPr/>
        </p:nvSpPr>
        <p:spPr>
          <a:xfrm>
            <a:off x="2097657" y="4227293"/>
            <a:ext cx="43996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+</a:t>
            </a:r>
          </a:p>
        </p:txBody>
      </p:sp>
      <p:sp>
        <p:nvSpPr>
          <p:cNvPr id="588" name="Shape 588"/>
          <p:cNvSpPr/>
          <p:nvPr/>
        </p:nvSpPr>
        <p:spPr>
          <a:xfrm>
            <a:off x="3091753" y="3442427"/>
            <a:ext cx="43996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0</a:t>
            </a:r>
          </a:p>
        </p:txBody>
      </p:sp>
      <p:sp>
        <p:nvSpPr>
          <p:cNvPr id="589" name="Shape 589"/>
          <p:cNvSpPr/>
          <p:nvPr/>
        </p:nvSpPr>
        <p:spPr>
          <a:xfrm>
            <a:off x="7706048" y="2678664"/>
            <a:ext cx="43996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-</a:t>
            </a:r>
          </a:p>
        </p:txBody>
      </p:sp>
      <p:sp>
        <p:nvSpPr>
          <p:cNvPr id="590" name="Shape 590"/>
          <p:cNvSpPr/>
          <p:nvPr/>
        </p:nvSpPr>
        <p:spPr>
          <a:xfrm>
            <a:off x="10262527" y="2833591"/>
            <a:ext cx="43996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-</a:t>
            </a:r>
          </a:p>
        </p:txBody>
      </p:sp>
      <p:sp>
        <p:nvSpPr>
          <p:cNvPr id="591" name="Shape 591"/>
          <p:cNvSpPr/>
          <p:nvPr/>
        </p:nvSpPr>
        <p:spPr>
          <a:xfrm>
            <a:off x="8047659" y="4197691"/>
            <a:ext cx="43996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-</a:t>
            </a:r>
          </a:p>
        </p:txBody>
      </p:sp>
      <p:sp>
        <p:nvSpPr>
          <p:cNvPr id="592" name="Shape 592"/>
          <p:cNvSpPr/>
          <p:nvPr/>
        </p:nvSpPr>
        <p:spPr>
          <a:xfrm>
            <a:off x="8853798" y="3406409"/>
            <a:ext cx="43996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0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/>
        </p:nvSpPr>
        <p:spPr>
          <a:xfrm>
            <a:off x="1189223" y="302937"/>
            <a:ext cx="741774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Conclusions</a:t>
            </a:r>
          </a:p>
        </p:txBody>
      </p:sp>
      <p:sp>
        <p:nvSpPr>
          <p:cNvPr id="595" name="Shape 595"/>
          <p:cNvSpPr/>
          <p:nvPr/>
        </p:nvSpPr>
        <p:spPr>
          <a:xfrm>
            <a:off x="1320714" y="1398071"/>
            <a:ext cx="10197692" cy="494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34210" lvl="0" indent="-334210">
              <a:lnSpc>
                <a:spcPct val="200000"/>
              </a:lnSpc>
              <a:buSzPct val="100000"/>
              <a:buAutoNum type="arabicPeriod"/>
            </a:pPr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Charge of the molecule influences the adsorption</a:t>
            </a:r>
          </a:p>
          <a:p>
            <a:pPr marL="334210" lvl="0" indent="-334210">
              <a:lnSpc>
                <a:spcPct val="200000"/>
              </a:lnSpc>
              <a:buSzPct val="100000"/>
              <a:buAutoNum type="arabicPeriod"/>
            </a:pPr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Porosity of the granules influences the adsorption</a:t>
            </a:r>
          </a:p>
          <a:p>
            <a:pPr marL="334210" lvl="0" indent="-334210">
              <a:lnSpc>
                <a:spcPct val="200000"/>
              </a:lnSpc>
              <a:buSzPct val="100000"/>
              <a:buAutoNum type="arabicPeriod"/>
            </a:pPr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Small molecules come down much faster than big ones, because big ones just stuck in that pours in the structure of the sorbent</a:t>
            </a:r>
          </a:p>
          <a:p>
            <a:pPr marL="334210" lvl="0" indent="-334210">
              <a:lnSpc>
                <a:spcPct val="200000"/>
              </a:lnSpc>
              <a:buSzPct val="100000"/>
              <a:buAutoNum type="arabicPeriod"/>
            </a:pPr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Sephadex separates substances not by charge, but by different molecular masses</a:t>
            </a:r>
          </a:p>
          <a:p>
            <a:pPr marL="334210" lvl="0" indent="-334210">
              <a:lnSpc>
                <a:spcPct val="200000"/>
              </a:lnSpc>
              <a:buSzPct val="100000"/>
              <a:buAutoNum type="arabicPeriod"/>
            </a:pPr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Servacel separates substances by charge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/>
        </p:nvSpPr>
        <p:spPr>
          <a:xfrm>
            <a:off x="1741714" y="3178051"/>
            <a:ext cx="870857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5000"/>
              <a:t>Thank you for your attention!</a:t>
            </a:r>
          </a:p>
        </p:txBody>
      </p:sp>
      <p:sp>
        <p:nvSpPr>
          <p:cNvPr id="600" name="Shape 600"/>
          <p:cNvSpPr/>
          <p:nvPr/>
        </p:nvSpPr>
        <p:spPr>
          <a:xfrm>
            <a:off x="7245926" y="1149926"/>
            <a:ext cx="155171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400"/>
              <a:t>Pahonia:)</a:t>
            </a:r>
          </a:p>
        </p:txBody>
      </p:sp>
      <p:sp>
        <p:nvSpPr>
          <p:cNvPr id="601" name="Shape 601"/>
          <p:cNvSpPr/>
          <p:nvPr/>
        </p:nvSpPr>
        <p:spPr>
          <a:xfrm flipV="1">
            <a:off x="8797635" y="1025235"/>
            <a:ext cx="762001" cy="277092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/>
          <p:nvPr/>
        </p:nvSpPr>
        <p:spPr>
          <a:xfrm>
            <a:off x="1967761" y="4630956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4" name="image2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9134" y="4103482"/>
            <a:ext cx="863566" cy="70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2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32584" y="4194442"/>
            <a:ext cx="2781756" cy="578028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Shape 606"/>
          <p:cNvSpPr/>
          <p:nvPr/>
        </p:nvSpPr>
        <p:spPr>
          <a:xfrm>
            <a:off x="2042734" y="5692664"/>
            <a:ext cx="169967" cy="18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7" name="image2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9134" y="5208983"/>
            <a:ext cx="863566" cy="70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age24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60363" y="5299323"/>
            <a:ext cx="2527301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609"/>
          <p:cNvSpPr/>
          <p:nvPr/>
        </p:nvSpPr>
        <p:spPr>
          <a:xfrm>
            <a:off x="1116652" y="172308"/>
            <a:ext cx="741774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Parameters of input substance</a:t>
            </a:r>
          </a:p>
        </p:txBody>
      </p:sp>
      <p:sp>
        <p:nvSpPr>
          <p:cNvPr id="610" name="Shape 610"/>
          <p:cNvSpPr/>
          <p:nvPr/>
        </p:nvSpPr>
        <p:spPr>
          <a:xfrm>
            <a:off x="5745531" y="4233796"/>
            <a:ext cx="278175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Interferon His</a:t>
            </a:r>
          </a:p>
        </p:txBody>
      </p:sp>
      <p:sp>
        <p:nvSpPr>
          <p:cNvPr id="611" name="Shape 611"/>
          <p:cNvSpPr/>
          <p:nvPr/>
        </p:nvSpPr>
        <p:spPr>
          <a:xfrm>
            <a:off x="6125026" y="5208983"/>
            <a:ext cx="252730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Vitamin B12</a:t>
            </a:r>
          </a:p>
        </p:txBody>
      </p:sp>
      <p:sp>
        <p:nvSpPr>
          <p:cNvPr id="612" name="Shape 612"/>
          <p:cNvSpPr/>
          <p:nvPr/>
        </p:nvSpPr>
        <p:spPr>
          <a:xfrm>
            <a:off x="1116651" y="1237654"/>
            <a:ext cx="376014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1. Molecular mass</a:t>
            </a:r>
          </a:p>
        </p:txBody>
      </p:sp>
      <p:sp>
        <p:nvSpPr>
          <p:cNvPr id="613" name="Shape 613"/>
          <p:cNvSpPr/>
          <p:nvPr/>
        </p:nvSpPr>
        <p:spPr>
          <a:xfrm>
            <a:off x="1116651" y="1950639"/>
            <a:ext cx="376014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2. Color</a:t>
            </a:r>
          </a:p>
        </p:txBody>
      </p:sp>
      <p:sp>
        <p:nvSpPr>
          <p:cNvPr id="614" name="Shape 614"/>
          <p:cNvSpPr/>
          <p:nvPr/>
        </p:nvSpPr>
        <p:spPr>
          <a:xfrm>
            <a:off x="9216535" y="4233796"/>
            <a:ext cx="1828801" cy="578029"/>
          </a:xfrm>
          <a:prstGeom prst="rect">
            <a:avLst/>
          </a:prstGeom>
          <a:solidFill>
            <a:srgbClr val="F8F396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9216535" y="5207289"/>
            <a:ext cx="1828801" cy="578028"/>
          </a:xfrm>
          <a:prstGeom prst="rect">
            <a:avLst/>
          </a:prstGeom>
          <a:solidFill>
            <a:srgbClr val="FF33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9100456" y="3344269"/>
            <a:ext cx="194488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The color</a:t>
            </a:r>
          </a:p>
        </p:txBody>
      </p:sp>
      <p:sp>
        <p:nvSpPr>
          <p:cNvPr id="617" name="Shape 617"/>
          <p:cNvSpPr/>
          <p:nvPr/>
        </p:nvSpPr>
        <p:spPr>
          <a:xfrm>
            <a:off x="1116651" y="2594860"/>
            <a:ext cx="376014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latin typeface="Book Antiqua"/>
                <a:ea typeface="Book Antiqua"/>
                <a:cs typeface="Book Antiqua"/>
                <a:sym typeface="Book Antiqua"/>
              </a:rPr>
              <a:t>3. Charge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108364" y="152398"/>
            <a:ext cx="1108363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800"/>
              <a:t>What is the phenomena of adsorption?</a:t>
            </a:r>
          </a:p>
        </p:txBody>
      </p:sp>
      <p:sp>
        <p:nvSpPr>
          <p:cNvPr id="61" name="Shape 61"/>
          <p:cNvSpPr/>
          <p:nvPr/>
        </p:nvSpPr>
        <p:spPr>
          <a:xfrm>
            <a:off x="1108364" y="1136070"/>
            <a:ext cx="486294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No adsorption surface</a:t>
            </a:r>
          </a:p>
        </p:txBody>
      </p:sp>
      <p:sp>
        <p:nvSpPr>
          <p:cNvPr id="62" name="Shape 62"/>
          <p:cNvSpPr/>
          <p:nvPr/>
        </p:nvSpPr>
        <p:spPr>
          <a:xfrm rot="5400000">
            <a:off x="8031884" y="3922926"/>
            <a:ext cx="4668978" cy="387929"/>
          </a:xfrm>
          <a:prstGeom prst="rect">
            <a:avLst/>
          </a:prstGeom>
          <a:solidFill>
            <a:srgbClr val="AB5D9A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5763490" y="3770526"/>
            <a:ext cx="665019" cy="69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7623172" y="2027596"/>
            <a:ext cx="665019" cy="69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406840" y="4830402"/>
            <a:ext cx="665019" cy="69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2" animBg="1" advAuto="0"/>
      <p:bldP spid="64" grpId="1" animBg="1" advAuto="0"/>
      <p:bldP spid="65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 rot="5400000">
            <a:off x="8031884" y="3922926"/>
            <a:ext cx="4668978" cy="387929"/>
          </a:xfrm>
          <a:prstGeom prst="rect">
            <a:avLst/>
          </a:pr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5763490" y="3770526"/>
            <a:ext cx="665019" cy="69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7623172" y="2027596"/>
            <a:ext cx="665019" cy="69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406840" y="4830402"/>
            <a:ext cx="665019" cy="69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108364" y="152398"/>
            <a:ext cx="1108363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800"/>
              <a:t>What is the phenomena of adsorption?</a:t>
            </a:r>
          </a:p>
        </p:txBody>
      </p:sp>
      <p:sp>
        <p:nvSpPr>
          <p:cNvPr id="74" name="Shape 74"/>
          <p:cNvSpPr/>
          <p:nvPr/>
        </p:nvSpPr>
        <p:spPr>
          <a:xfrm>
            <a:off x="1108364" y="1136070"/>
            <a:ext cx="486294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Adsorption surface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2" animBg="1" advAuto="0"/>
      <p:bldP spid="71" grpId="1" animBg="1" advAuto="0"/>
      <p:bldP spid="72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108364" y="152398"/>
            <a:ext cx="11083637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800"/>
              <a:t>Why we use the granular materials to make a sorbents? 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6493608" y="1961131"/>
            <a:ext cx="5375581" cy="1537732"/>
            <a:chOff x="0" y="0"/>
            <a:chExt cx="5375579" cy="1537731"/>
          </a:xfrm>
        </p:grpSpPr>
        <p:sp>
          <p:nvSpPr>
            <p:cNvPr id="77" name="Shape 77"/>
            <p:cNvSpPr/>
            <p:nvPr/>
          </p:nvSpPr>
          <p:spPr>
            <a:xfrm>
              <a:off x="0" y="419307"/>
              <a:ext cx="604800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546589" y="647486"/>
              <a:ext cx="604801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04981" y="222151"/>
              <a:ext cx="604800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409962" y="676018"/>
              <a:ext cx="604801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293676" y="131325"/>
              <a:ext cx="604801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98475" y="403671"/>
              <a:ext cx="604801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279542" y="824831"/>
              <a:ext cx="604800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2395892" y="131325"/>
              <a:ext cx="604800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2627612" y="559160"/>
              <a:ext cx="604800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3024053" y="803459"/>
              <a:ext cx="604800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859397" y="189320"/>
              <a:ext cx="604800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3301898" y="61879"/>
              <a:ext cx="604801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3547876" y="647486"/>
              <a:ext cx="604800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4032218" y="47612"/>
              <a:ext cx="604800" cy="614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066114" y="633219"/>
              <a:ext cx="604800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424935" y="383829"/>
              <a:ext cx="604801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rot="6184249">
              <a:off x="4570574" y="170091"/>
              <a:ext cx="745201" cy="49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7552886">
              <a:off x="4623239" y="838800"/>
              <a:ext cx="745201" cy="51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1623921">
              <a:off x="951257" y="579528"/>
              <a:ext cx="604801" cy="6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524" extrusionOk="0">
                  <a:moveTo>
                    <a:pt x="33" y="10148"/>
                  </a:moveTo>
                  <a:cubicBezTo>
                    <a:pt x="456" y="6777"/>
                    <a:pt x="5962" y="-572"/>
                    <a:pt x="9491" y="36"/>
                  </a:cubicBezTo>
                  <a:cubicBezTo>
                    <a:pt x="13021" y="644"/>
                    <a:pt x="21209" y="6562"/>
                    <a:pt x="21209" y="13795"/>
                  </a:cubicBezTo>
                  <a:cubicBezTo>
                    <a:pt x="21209" y="21028"/>
                    <a:pt x="10480" y="20868"/>
                    <a:pt x="6950" y="20260"/>
                  </a:cubicBezTo>
                  <a:cubicBezTo>
                    <a:pt x="3421" y="19653"/>
                    <a:pt x="-391" y="13519"/>
                    <a:pt x="33" y="10148"/>
                  </a:cubicBezTo>
                  <a:close/>
                </a:path>
              </a:pathLst>
            </a:custGeom>
            <a:solidFill>
              <a:srgbClr val="537FB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7" name="Shape 97"/>
          <p:cNvSpPr/>
          <p:nvPr/>
        </p:nvSpPr>
        <p:spPr>
          <a:xfrm>
            <a:off x="1108364" y="2509160"/>
            <a:ext cx="4668979" cy="387929"/>
          </a:xfrm>
          <a:prstGeom prst="rect">
            <a:avLst/>
          </a:pr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107232" y="3498863"/>
            <a:ext cx="267124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Flat surface</a:t>
            </a:r>
          </a:p>
        </p:txBody>
      </p:sp>
      <p:sp>
        <p:nvSpPr>
          <p:cNvPr id="99" name="Shape 99"/>
          <p:cNvSpPr/>
          <p:nvPr/>
        </p:nvSpPr>
        <p:spPr>
          <a:xfrm>
            <a:off x="7513550" y="3583706"/>
            <a:ext cx="382013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Granular surface</a:t>
            </a:r>
          </a:p>
        </p:txBody>
      </p:sp>
      <p:sp>
        <p:nvSpPr>
          <p:cNvPr id="100" name="Shape 100"/>
          <p:cNvSpPr/>
          <p:nvPr/>
        </p:nvSpPr>
        <p:spPr>
          <a:xfrm>
            <a:off x="5600713" y="2359353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5386382" y="2357323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5151751" y="2359430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937419" y="2357401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4689473" y="2365345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4475141" y="2363316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4240510" y="2365423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026179" y="2363393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3774723" y="2359275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3560391" y="2357247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3325762" y="2359353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3111430" y="2357323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2863482" y="2365268"/>
            <a:ext cx="127457" cy="143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2649151" y="2363240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2414521" y="2365345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2200188" y="2363316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800356" y="2359430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586024" y="2357401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351395" y="2359506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1137062" y="2357477"/>
            <a:ext cx="127457" cy="143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997300" y="2365268"/>
            <a:ext cx="127457" cy="143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756340" y="2292362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8397844" y="2285126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8573554" y="2222493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8855589" y="2134417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8256662" y="2141390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8092540" y="1978167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7869397" y="2016516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7729828" y="2144530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7542089" y="2102904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7306950" y="2062547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7165924" y="2215562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7063469" y="2414459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6899046" y="2342590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697605" y="2253177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9017219" y="1959167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195543" y="2016515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9359096" y="2097306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9535496" y="2016513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9711894" y="2071016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863008" y="1936874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0070858" y="1887297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0274889" y="2027835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0356463" y="2205390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0414279" y="2437661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0541735" y="2601422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0494553" y="2004841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0684880" y="1875146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0907661" y="1958370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1047700" y="2096227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1235173" y="1921180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1487156" y="1874821"/>
            <a:ext cx="127457" cy="143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285838" y="4933843"/>
            <a:ext cx="1569754" cy="149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7300510" y="4869781"/>
            <a:ext cx="1596077" cy="1"/>
          </a:xfrm>
          <a:prstGeom prst="line">
            <a:avLst/>
          </a:prstGeom>
          <a:ln w="28575">
            <a:solidFill/>
            <a:miter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 flipV="1">
            <a:off x="7294071" y="4781725"/>
            <a:ext cx="12879" cy="847763"/>
          </a:xfrm>
          <a:prstGeom prst="line">
            <a:avLst/>
          </a:prstGeom>
          <a:ln w="19050">
            <a:solidFill/>
            <a:prstDash val="dash"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 flipV="1">
            <a:off x="8866710" y="4797255"/>
            <a:ext cx="15205" cy="832232"/>
          </a:xfrm>
          <a:prstGeom prst="line">
            <a:avLst/>
          </a:prstGeom>
          <a:ln w="19050">
            <a:solidFill/>
            <a:prstDash val="dash"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7890706" y="4286541"/>
            <a:ext cx="54134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R</a:t>
            </a:r>
          </a:p>
        </p:txBody>
      </p:sp>
      <p:sp>
        <p:nvSpPr>
          <p:cNvPr id="157" name="Shape 157"/>
          <p:cNvSpPr/>
          <p:nvPr/>
        </p:nvSpPr>
        <p:spPr>
          <a:xfrm>
            <a:off x="1172744" y="5372791"/>
            <a:ext cx="1569752" cy="387929"/>
          </a:xfrm>
          <a:prstGeom prst="rect">
            <a:avLst/>
          </a:pr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172744" y="4890429"/>
            <a:ext cx="1596077" cy="1"/>
          </a:xfrm>
          <a:prstGeom prst="line">
            <a:avLst/>
          </a:prstGeom>
          <a:ln w="28575">
            <a:solidFill/>
            <a:miter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 flipV="1">
            <a:off x="1159866" y="4890429"/>
            <a:ext cx="12879" cy="847763"/>
          </a:xfrm>
          <a:prstGeom prst="line">
            <a:avLst/>
          </a:prstGeom>
          <a:ln w="19050">
            <a:solidFill/>
            <a:prstDash val="dash"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 flipV="1">
            <a:off x="2753616" y="4890429"/>
            <a:ext cx="15205" cy="832232"/>
          </a:xfrm>
          <a:prstGeom prst="line">
            <a:avLst/>
          </a:prstGeom>
          <a:ln w="19050">
            <a:solidFill/>
            <a:prstDash val="dash"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718304" y="4332001"/>
            <a:ext cx="54134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R</a:t>
            </a:r>
          </a:p>
        </p:txBody>
      </p:sp>
      <p:pic>
        <p:nvPicPr>
          <p:cNvPr id="162" name="image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7848" y="5048436"/>
            <a:ext cx="968011" cy="484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4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45840" y="4994993"/>
            <a:ext cx="1209676" cy="48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5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5758" y="6191365"/>
            <a:ext cx="1349376" cy="484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4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4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4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4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4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4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5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5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5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5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5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5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5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5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5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5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6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6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6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6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6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6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6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6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6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6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24" animBg="1" advAuto="0"/>
      <p:bldP spid="97" grpId="1" animBg="1" advAuto="0"/>
      <p:bldP spid="98" grpId="23" animBg="1" advAuto="0"/>
      <p:bldP spid="99" grpId="25" animBg="1" advAuto="0"/>
      <p:bldP spid="100" grpId="2" animBg="1" advAuto="0"/>
      <p:bldP spid="101" grpId="3" animBg="1" advAuto="0"/>
      <p:bldP spid="102" grpId="4" animBg="1" advAuto="0"/>
      <p:bldP spid="103" grpId="5" animBg="1" advAuto="0"/>
      <p:bldP spid="104" grpId="6" animBg="1" advAuto="0"/>
      <p:bldP spid="105" grpId="7" animBg="1" advAuto="0"/>
      <p:bldP spid="106" grpId="8" animBg="1" advAuto="0"/>
      <p:bldP spid="107" grpId="9" animBg="1" advAuto="0"/>
      <p:bldP spid="108" grpId="10" animBg="1" advAuto="0"/>
      <p:bldP spid="109" grpId="11" animBg="1" advAuto="0"/>
      <p:bldP spid="110" grpId="12" animBg="1" advAuto="0"/>
      <p:bldP spid="111" grpId="13" animBg="1" advAuto="0"/>
      <p:bldP spid="112" grpId="14" animBg="1" advAuto="0"/>
      <p:bldP spid="113" grpId="15" animBg="1" advAuto="0"/>
      <p:bldP spid="114" grpId="16" animBg="1" advAuto="0"/>
      <p:bldP spid="115" grpId="17" animBg="1" advAuto="0"/>
      <p:bldP spid="116" grpId="18" animBg="1" advAuto="0"/>
      <p:bldP spid="117" grpId="19" animBg="1" advAuto="0"/>
      <p:bldP spid="118" grpId="20" animBg="1" advAuto="0"/>
      <p:bldP spid="119" grpId="21" animBg="1" advAuto="0"/>
      <p:bldP spid="120" grpId="22" animBg="1" advAuto="0"/>
      <p:bldP spid="121" grpId="26" animBg="1" advAuto="0"/>
      <p:bldP spid="122" grpId="27" animBg="1" advAuto="0"/>
      <p:bldP spid="123" grpId="28" animBg="1" advAuto="0"/>
      <p:bldP spid="124" grpId="29" animBg="1" advAuto="0"/>
      <p:bldP spid="125" grpId="30" animBg="1" advAuto="0"/>
      <p:bldP spid="126" grpId="31" animBg="1" advAuto="0"/>
      <p:bldP spid="127" grpId="32" animBg="1" advAuto="0"/>
      <p:bldP spid="128" grpId="33" animBg="1" advAuto="0"/>
      <p:bldP spid="129" grpId="34" animBg="1" advAuto="0"/>
      <p:bldP spid="130" grpId="35" animBg="1" advAuto="0"/>
      <p:bldP spid="131" grpId="36" animBg="1" advAuto="0"/>
      <p:bldP spid="132" grpId="37" animBg="1" advAuto="0"/>
      <p:bldP spid="133" grpId="38" animBg="1" advAuto="0"/>
      <p:bldP spid="134" grpId="39" animBg="1" advAuto="0"/>
      <p:bldP spid="135" grpId="40" animBg="1" advAuto="0"/>
      <p:bldP spid="136" grpId="41" animBg="1" advAuto="0"/>
      <p:bldP spid="137" grpId="42" animBg="1" advAuto="0"/>
      <p:bldP spid="138" grpId="43" animBg="1" advAuto="0"/>
      <p:bldP spid="139" grpId="44" animBg="1" advAuto="0"/>
      <p:bldP spid="140" grpId="45" animBg="1" advAuto="0"/>
      <p:bldP spid="141" grpId="46" animBg="1" advAuto="0"/>
      <p:bldP spid="142" grpId="47" animBg="1" advAuto="0"/>
      <p:bldP spid="143" grpId="48" animBg="1" advAuto="0"/>
      <p:bldP spid="144" grpId="49" animBg="1" advAuto="0"/>
      <p:bldP spid="145" grpId="50" animBg="1" advAuto="0"/>
      <p:bldP spid="146" grpId="51" animBg="1" advAuto="0"/>
      <p:bldP spid="147" grpId="52" animBg="1" advAuto="0"/>
      <p:bldP spid="148" grpId="53" animBg="1" advAuto="0"/>
      <p:bldP spid="149" grpId="54" animBg="1" advAuto="0"/>
      <p:bldP spid="150" grpId="55" animBg="1" advAuto="0"/>
      <p:bldP spid="151" grpId="56" animBg="1" advAuto="0"/>
      <p:bldP spid="152" grpId="67" animBg="1" advAuto="0"/>
      <p:bldP spid="153" grpId="64" animBg="1" advAuto="0"/>
      <p:bldP spid="154" grpId="66" animBg="1" advAuto="0"/>
      <p:bldP spid="155" grpId="65" animBg="1" advAuto="0"/>
      <p:bldP spid="156" grpId="63" animBg="1" advAuto="0"/>
      <p:bldP spid="157" grpId="61" animBg="1" advAuto="0"/>
      <p:bldP spid="158" grpId="58" animBg="1" advAuto="0"/>
      <p:bldP spid="159" grpId="60" animBg="1" advAuto="0"/>
      <p:bldP spid="160" grpId="59" animBg="1" advAuto="0"/>
      <p:bldP spid="161" grpId="57" animBg="1" advAuto="0"/>
      <p:bldP spid="162" grpId="62" animBg="1" advAuto="0"/>
      <p:bldP spid="163" grpId="68" animBg="1" advAuto="0"/>
      <p:bldP spid="164" grpId="69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766051" y="-1"/>
            <a:ext cx="1200741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How we take a surface from a granular materials? </a:t>
            </a:r>
          </a:p>
        </p:txBody>
      </p:sp>
      <p:sp>
        <p:nvSpPr>
          <p:cNvPr id="167" name="Shape 167"/>
          <p:cNvSpPr/>
          <p:nvPr/>
        </p:nvSpPr>
        <p:spPr>
          <a:xfrm>
            <a:off x="1626187" y="2039297"/>
            <a:ext cx="694983" cy="587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 flipV="1">
            <a:off x="1167618" y="2596255"/>
            <a:ext cx="6879103" cy="30887"/>
          </a:xfrm>
          <a:prstGeom prst="line">
            <a:avLst/>
          </a:prstGeom>
          <a:ln w="38100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 rot="1291684">
            <a:off x="2692988" y="2039296"/>
            <a:ext cx="694983" cy="587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 rot="19469185">
            <a:off x="3775818" y="1999127"/>
            <a:ext cx="694984" cy="587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14283007">
            <a:off x="4789458" y="2008411"/>
            <a:ext cx="694983" cy="587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10800000">
            <a:off x="5696999" y="2008410"/>
            <a:ext cx="694984" cy="587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9560223">
            <a:off x="6735725" y="2061164"/>
            <a:ext cx="694983" cy="587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8505290" y="2008409"/>
            <a:ext cx="3269369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Just granules</a:t>
            </a:r>
          </a:p>
        </p:txBody>
      </p:sp>
      <p:sp>
        <p:nvSpPr>
          <p:cNvPr id="175" name="Shape 175"/>
          <p:cNvSpPr/>
          <p:nvPr/>
        </p:nvSpPr>
        <p:spPr>
          <a:xfrm rot="18896578">
            <a:off x="4349364" y="1267496"/>
            <a:ext cx="515609" cy="523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ABE028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861554" y="1179060"/>
            <a:ext cx="170189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Buffer</a:t>
            </a:r>
          </a:p>
        </p:txBody>
      </p:sp>
      <p:sp>
        <p:nvSpPr>
          <p:cNvPr id="177" name="Shape 177"/>
          <p:cNvSpPr/>
          <p:nvPr/>
        </p:nvSpPr>
        <p:spPr>
          <a:xfrm flipV="1">
            <a:off x="1167618" y="5704035"/>
            <a:ext cx="6879103" cy="30887"/>
          </a:xfrm>
          <a:prstGeom prst="line">
            <a:avLst/>
          </a:prstGeom>
          <a:ln w="38100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321169" y="4310860"/>
            <a:ext cx="1547099" cy="140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 rot="5110208">
            <a:off x="3663110" y="4231072"/>
            <a:ext cx="1547099" cy="140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11643032">
            <a:off x="4868505" y="4272006"/>
            <a:ext cx="1547100" cy="140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8544436">
            <a:off x="6348837" y="4402801"/>
            <a:ext cx="1547100" cy="140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 rot="2771893">
            <a:off x="1147172" y="4192076"/>
            <a:ext cx="1547099" cy="140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6789373" y="5753387"/>
            <a:ext cx="577879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200"/>
              <a:t>Granules after buffer adding</a:t>
            </a:r>
          </a:p>
        </p:txBody>
      </p:sp>
      <p:sp>
        <p:nvSpPr>
          <p:cNvPr id="184" name="Shape 184"/>
          <p:cNvSpPr/>
          <p:nvPr/>
        </p:nvSpPr>
        <p:spPr>
          <a:xfrm>
            <a:off x="9605690" y="3666209"/>
            <a:ext cx="694984" cy="587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2" animBg="1" advAuto="0"/>
      <p:bldP spid="168" grpId="3" animBg="1" advAuto="0"/>
      <p:bldP spid="169" grpId="4" animBg="1" advAuto="0"/>
      <p:bldP spid="170" grpId="5" animBg="1" advAuto="0"/>
      <p:bldP spid="171" grpId="6" animBg="1" advAuto="0"/>
      <p:bldP spid="172" grpId="7" animBg="1" advAuto="0"/>
      <p:bldP spid="173" grpId="8" animBg="1" advAuto="0"/>
      <p:bldP spid="174" grpId="1" animBg="1" advAuto="0"/>
      <p:bldP spid="175" grpId="9" animBg="1" advAuto="0"/>
      <p:bldP spid="175" grpId="11" animBg="1" advAuto="0"/>
      <p:bldP spid="176" grpId="10" animBg="1" advAuto="0"/>
      <p:bldP spid="176" grpId="12" animBg="1" advAuto="0"/>
      <p:bldP spid="177" grpId="14" animBg="1" advAuto="0"/>
      <p:bldP spid="178" grpId="15" animBg="1" advAuto="0"/>
      <p:bldP spid="179" grpId="16" animBg="1" advAuto="0"/>
      <p:bldP spid="180" grpId="17" animBg="1" advAuto="0"/>
      <p:bldP spid="181" grpId="18" animBg="1" advAuto="0"/>
      <p:bldP spid="182" grpId="20" animBg="1" advAuto="0"/>
      <p:bldP spid="183" grpId="19" animBg="1" advAuto="0"/>
      <p:bldP spid="184" grpId="1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1909004" y="5824023"/>
            <a:ext cx="2494547" cy="656982"/>
          </a:xfrm>
          <a:prstGeom prst="rect">
            <a:avLst/>
          </a:prstGeom>
          <a:solidFill>
            <a:srgbClr val="EAAD54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2899003" y="2412607"/>
            <a:ext cx="534569" cy="239152"/>
          </a:xfrm>
          <a:prstGeom prst="rect">
            <a:avLst/>
          </a:prstGeom>
          <a:solidFill>
            <a:srgbClr val="60943C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899003" y="2651755"/>
            <a:ext cx="534569" cy="2173465"/>
          </a:xfrm>
          <a:prstGeom prst="rect">
            <a:avLst/>
          </a:pr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2899003" y="4825219"/>
            <a:ext cx="534569" cy="239152"/>
          </a:xfrm>
          <a:prstGeom prst="rect">
            <a:avLst/>
          </a:prstGeom>
          <a:solidFill>
            <a:srgbClr val="60943C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2519174" y="991772"/>
            <a:ext cx="1294225" cy="879233"/>
          </a:xfrm>
          <a:prstGeom prst="rect">
            <a:avLst/>
          </a:prstGeom>
          <a:solidFill>
            <a:srgbClr val="E49624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544677" y="1862958"/>
            <a:ext cx="1245849" cy="549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3"/>
                </a:moveTo>
                <a:lnTo>
                  <a:pt x="21600" y="0"/>
                </a:lnTo>
                <a:lnTo>
                  <a:pt x="15069" y="21457"/>
                </a:lnTo>
                <a:lnTo>
                  <a:pt x="6631" y="21600"/>
                </a:lnTo>
                <a:lnTo>
                  <a:pt x="0" y="553"/>
                </a:lnTo>
                <a:close/>
              </a:path>
            </a:pathLst>
          </a:custGeom>
          <a:solidFill>
            <a:srgbClr val="9D6B8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96" name="Group 196"/>
          <p:cNvGrpSpPr/>
          <p:nvPr/>
        </p:nvGrpSpPr>
        <p:grpSpPr>
          <a:xfrm>
            <a:off x="2519176" y="829993"/>
            <a:ext cx="534573" cy="4754882"/>
            <a:chOff x="0" y="0"/>
            <a:chExt cx="534572" cy="4754880"/>
          </a:xfrm>
        </p:grpSpPr>
        <p:sp>
          <p:nvSpPr>
            <p:cNvPr id="192" name="Shape 192"/>
            <p:cNvSpPr/>
            <p:nvPr/>
          </p:nvSpPr>
          <p:spPr>
            <a:xfrm flipH="1">
              <a:off x="0" y="-1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1041009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flipH="1">
              <a:off x="379827" y="1561513"/>
              <a:ext cx="1" cy="267286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379827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3278830" y="829993"/>
            <a:ext cx="535843" cy="4754882"/>
            <a:chOff x="0" y="0"/>
            <a:chExt cx="535842" cy="4754880"/>
          </a:xfrm>
        </p:grpSpPr>
        <p:sp>
          <p:nvSpPr>
            <p:cNvPr id="197" name="Shape 197"/>
            <p:cNvSpPr/>
            <p:nvPr/>
          </p:nvSpPr>
          <p:spPr>
            <a:xfrm flipH="1">
              <a:off x="535842" y="0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flipH="1">
              <a:off x="154745" y="1041010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flipH="1">
              <a:off x="156015" y="1561513"/>
              <a:ext cx="1" cy="267286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flipH="1">
              <a:off x="0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202" name="Shape 202"/>
          <p:cNvSpPr/>
          <p:nvPr/>
        </p:nvSpPr>
        <p:spPr>
          <a:xfrm>
            <a:off x="1265452" y="72870"/>
            <a:ext cx="244138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Setup</a:t>
            </a:r>
          </a:p>
        </p:txBody>
      </p:sp>
      <p:sp>
        <p:nvSpPr>
          <p:cNvPr id="203" name="Shape 203"/>
          <p:cNvSpPr/>
          <p:nvPr/>
        </p:nvSpPr>
        <p:spPr>
          <a:xfrm>
            <a:off x="1909010" y="5584873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403557" y="5584873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 flipH="1">
            <a:off x="1909010" y="6481010"/>
            <a:ext cx="2494548" cy="1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 flipH="1" flipV="1">
            <a:off x="3433570" y="2532183"/>
            <a:ext cx="2662430" cy="896817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 flipH="1">
            <a:off x="3433570" y="3450097"/>
            <a:ext cx="2662430" cy="1494698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164386" y="3030601"/>
            <a:ext cx="1583947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Filters</a:t>
            </a:r>
          </a:p>
        </p:txBody>
      </p:sp>
      <p:sp>
        <p:nvSpPr>
          <p:cNvPr id="209" name="Shape 209"/>
          <p:cNvSpPr/>
          <p:nvPr/>
        </p:nvSpPr>
        <p:spPr>
          <a:xfrm flipH="1" flipV="1">
            <a:off x="3433571" y="3810589"/>
            <a:ext cx="3522789" cy="1035390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6956359" y="4536664"/>
            <a:ext cx="457791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Substance of sorbents</a:t>
            </a:r>
          </a:p>
        </p:txBody>
      </p:sp>
      <p:sp>
        <p:nvSpPr>
          <p:cNvPr id="211" name="Shape 211"/>
          <p:cNvSpPr/>
          <p:nvPr/>
        </p:nvSpPr>
        <p:spPr>
          <a:xfrm flipH="1" flipV="1">
            <a:off x="3623488" y="2103293"/>
            <a:ext cx="2897850" cy="67576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6521336" y="1847702"/>
            <a:ext cx="1583947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Buffer</a:t>
            </a:r>
          </a:p>
        </p:txBody>
      </p:sp>
      <p:sp>
        <p:nvSpPr>
          <p:cNvPr id="213" name="Shape 213"/>
          <p:cNvSpPr/>
          <p:nvPr/>
        </p:nvSpPr>
        <p:spPr>
          <a:xfrm flipH="1">
            <a:off x="3813400" y="1335186"/>
            <a:ext cx="2924285" cy="134507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794651" y="1021126"/>
            <a:ext cx="457791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Input substance </a:t>
            </a:r>
          </a:p>
        </p:txBody>
      </p:sp>
      <p:sp>
        <p:nvSpPr>
          <p:cNvPr id="215" name="Shape 215"/>
          <p:cNvSpPr/>
          <p:nvPr/>
        </p:nvSpPr>
        <p:spPr>
          <a:xfrm flipH="1">
            <a:off x="4403549" y="6032941"/>
            <a:ext cx="2909761" cy="29284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7345394" y="5739058"/>
            <a:ext cx="457791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Output substance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5" animBg="1" advAuto="0"/>
      <p:bldP spid="187" grpId="2" animBg="1" advAuto="0"/>
      <p:bldP spid="188" grpId="6" animBg="1" advAuto="0"/>
      <p:bldP spid="189" grpId="1" animBg="1" advAuto="0"/>
      <p:bldP spid="190" grpId="12" animBg="1" advAuto="0"/>
      <p:bldP spid="191" grpId="9" animBg="1" advAuto="0"/>
      <p:bldP spid="206" grpId="3" animBg="1" advAuto="0"/>
      <p:bldP spid="207" grpId="4" animBg="1" advAuto="0"/>
      <p:bldP spid="208" grpId="5" animBg="1" advAuto="0"/>
      <p:bldP spid="209" grpId="7" animBg="1" advAuto="0"/>
      <p:bldP spid="210" grpId="8" animBg="1" advAuto="0"/>
      <p:bldP spid="211" grpId="10" animBg="1" advAuto="0"/>
      <p:bldP spid="212" grpId="11" animBg="1" advAuto="0"/>
      <p:bldP spid="213" grpId="13" animBg="1" advAuto="0"/>
      <p:bldP spid="214" grpId="14" animBg="1" advAuto="0"/>
      <p:bldP spid="215" grpId="16" animBg="1" advAuto="0"/>
      <p:bldP spid="216" grpId="17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4"/>
          <p:cNvGrpSpPr/>
          <p:nvPr/>
        </p:nvGrpSpPr>
        <p:grpSpPr>
          <a:xfrm>
            <a:off x="1966296" y="1051559"/>
            <a:ext cx="534573" cy="4754882"/>
            <a:chOff x="0" y="0"/>
            <a:chExt cx="534572" cy="4754880"/>
          </a:xfrm>
        </p:grpSpPr>
        <p:sp>
          <p:nvSpPr>
            <p:cNvPr id="220" name="Shape 220"/>
            <p:cNvSpPr/>
            <p:nvPr/>
          </p:nvSpPr>
          <p:spPr>
            <a:xfrm flipH="1">
              <a:off x="0" y="-1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0" y="1041009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flipH="1">
              <a:off x="379827" y="1561513"/>
              <a:ext cx="1" cy="267286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9827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3490859" y="1051559"/>
            <a:ext cx="535843" cy="4754882"/>
            <a:chOff x="0" y="0"/>
            <a:chExt cx="535842" cy="4754880"/>
          </a:xfrm>
        </p:grpSpPr>
        <p:sp>
          <p:nvSpPr>
            <p:cNvPr id="225" name="Shape 225"/>
            <p:cNvSpPr/>
            <p:nvPr/>
          </p:nvSpPr>
          <p:spPr>
            <a:xfrm flipH="1">
              <a:off x="535842" y="0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flipH="1">
              <a:off x="154745" y="1041010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flipH="1">
              <a:off x="156015" y="1561513"/>
              <a:ext cx="1" cy="267286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flipH="1">
              <a:off x="0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230" name="Shape 230"/>
          <p:cNvSpPr/>
          <p:nvPr/>
        </p:nvSpPr>
        <p:spPr>
          <a:xfrm>
            <a:off x="1748589" y="5806440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4243137" y="5806440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flipH="1">
            <a:off x="1748589" y="6702576"/>
            <a:ext cx="2494548" cy="1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265452" y="72870"/>
            <a:ext cx="244138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Setup</a:t>
            </a:r>
          </a:p>
        </p:txBody>
      </p:sp>
      <p:sp>
        <p:nvSpPr>
          <p:cNvPr id="234" name="Shape 234"/>
          <p:cNvSpPr/>
          <p:nvPr/>
        </p:nvSpPr>
        <p:spPr>
          <a:xfrm>
            <a:off x="2377604" y="4758084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2505447" y="4129546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917761" y="4742505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3084130" y="4454583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2336635" y="4272043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 rot="19727776">
            <a:off x="3042051" y="3949504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 rot="638377">
            <a:off x="2356251" y="3618144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20147075">
            <a:off x="2863112" y="3521688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 rot="1256151">
            <a:off x="3107515" y="3118523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2450246" y="3120776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2356251" y="2686198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 rot="19635269">
            <a:off x="2833914" y="2719795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439505" y="2318222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3623990" y="2053530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3367318" y="2069571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3142725" y="2294158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3094603" y="1973320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2966261" y="2133738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2837925" y="2294159"/>
            <a:ext cx="169968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2805844" y="1957278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2581250" y="2165823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2565210" y="1989360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2340622" y="2310201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2099990" y="2021445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324580" y="2085613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2946800" y="1378966"/>
            <a:ext cx="548861" cy="796822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2156209" y="813299"/>
            <a:ext cx="457791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Input substance </a:t>
            </a:r>
          </a:p>
        </p:txBody>
      </p:sp>
      <p:sp>
        <p:nvSpPr>
          <p:cNvPr id="261" name="Shape 261"/>
          <p:cNvSpPr/>
          <p:nvPr/>
        </p:nvSpPr>
        <p:spPr>
          <a:xfrm flipH="1">
            <a:off x="3495662" y="3670879"/>
            <a:ext cx="949504" cy="174528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868908" y="2997797"/>
            <a:ext cx="2066669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3600"/>
              <a:t>Sorbents</a:t>
            </a:r>
          </a:p>
        </p:txBody>
      </p:sp>
      <p:sp>
        <p:nvSpPr>
          <p:cNvPr id="263" name="Shape 263"/>
          <p:cNvSpPr/>
          <p:nvPr/>
        </p:nvSpPr>
        <p:spPr>
          <a:xfrm>
            <a:off x="2361413" y="5057921"/>
            <a:ext cx="1275078" cy="232426"/>
          </a:xfrm>
          <a:prstGeom prst="rect">
            <a:avLst/>
          </a:prstGeom>
          <a:solidFill>
            <a:srgbClr val="60943C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68" name="Group 268"/>
          <p:cNvGrpSpPr/>
          <p:nvPr/>
        </p:nvGrpSpPr>
        <p:grpSpPr>
          <a:xfrm>
            <a:off x="5618710" y="1051559"/>
            <a:ext cx="534573" cy="4754882"/>
            <a:chOff x="0" y="0"/>
            <a:chExt cx="534572" cy="4754880"/>
          </a:xfrm>
        </p:grpSpPr>
        <p:sp>
          <p:nvSpPr>
            <p:cNvPr id="264" name="Shape 264"/>
            <p:cNvSpPr/>
            <p:nvPr/>
          </p:nvSpPr>
          <p:spPr>
            <a:xfrm flipH="1">
              <a:off x="0" y="-1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0" y="1041009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flipH="1">
              <a:off x="379827" y="1561513"/>
              <a:ext cx="1" cy="267286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9827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273" name="Group 273"/>
          <p:cNvGrpSpPr/>
          <p:nvPr/>
        </p:nvGrpSpPr>
        <p:grpSpPr>
          <a:xfrm>
            <a:off x="7143273" y="1051559"/>
            <a:ext cx="535843" cy="4754882"/>
            <a:chOff x="0" y="0"/>
            <a:chExt cx="535842" cy="4754880"/>
          </a:xfrm>
        </p:grpSpPr>
        <p:sp>
          <p:nvSpPr>
            <p:cNvPr id="269" name="Shape 269"/>
            <p:cNvSpPr/>
            <p:nvPr/>
          </p:nvSpPr>
          <p:spPr>
            <a:xfrm flipH="1">
              <a:off x="535842" y="0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flipH="1">
              <a:off x="154745" y="1041010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flipH="1">
              <a:off x="156015" y="1561513"/>
              <a:ext cx="1" cy="267286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flipH="1">
              <a:off x="0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274" name="Shape 274"/>
          <p:cNvSpPr/>
          <p:nvPr/>
        </p:nvSpPr>
        <p:spPr>
          <a:xfrm>
            <a:off x="6030018" y="4758084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6157861" y="4129546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570175" y="4742505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6736544" y="4454583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5989049" y="4272043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 rot="19727776">
            <a:off x="6694465" y="3949504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 rot="638377">
            <a:off x="6008665" y="3618144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 rot="20147075">
            <a:off x="6515526" y="3521688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 rot="1256151">
            <a:off x="6759929" y="3118523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6102660" y="3120776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6008665" y="2686198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19635269">
            <a:off x="6486328" y="2719795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7111642" y="4865325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7077564" y="4316279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6471217" y="4771252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6553206" y="4033272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6041397" y="4131516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370530" y="3635056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6625080" y="4446215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7075154" y="3671904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7068118" y="2951976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6593055" y="3209206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6013827" y="5057921"/>
            <a:ext cx="1275077" cy="232426"/>
          </a:xfrm>
          <a:prstGeom prst="rect">
            <a:avLst/>
          </a:prstGeom>
          <a:solidFill>
            <a:srgbClr val="60943C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5408686" y="5806440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7903233" y="5806440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9" name="Shape 299"/>
          <p:cNvSpPr/>
          <p:nvPr/>
        </p:nvSpPr>
        <p:spPr>
          <a:xfrm flipH="1">
            <a:off x="5408686" y="6702576"/>
            <a:ext cx="2494548" cy="1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536081" y="2160266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3558525" y="1848648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2073741" y="1757729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3227901" y="2253070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6327245" y="2643011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6713464" y="2511176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6003759" y="2497994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6936237" y="2614756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2364908" y="2632037"/>
            <a:ext cx="1275077" cy="232426"/>
          </a:xfrm>
          <a:prstGeom prst="rect">
            <a:avLst/>
          </a:prstGeom>
          <a:solidFill>
            <a:srgbClr val="60943C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5787992" y="2281260"/>
            <a:ext cx="1733315" cy="216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41"/>
                </a:lnTo>
                <a:lnTo>
                  <a:pt x="19954" y="20559"/>
                </a:lnTo>
                <a:lnTo>
                  <a:pt x="182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0943C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14" name="Group 314"/>
          <p:cNvGrpSpPr/>
          <p:nvPr/>
        </p:nvGrpSpPr>
        <p:grpSpPr>
          <a:xfrm>
            <a:off x="9081317" y="1056403"/>
            <a:ext cx="534573" cy="4754882"/>
            <a:chOff x="0" y="0"/>
            <a:chExt cx="534572" cy="4754880"/>
          </a:xfrm>
        </p:grpSpPr>
        <p:sp>
          <p:nvSpPr>
            <p:cNvPr id="310" name="Shape 310"/>
            <p:cNvSpPr/>
            <p:nvPr/>
          </p:nvSpPr>
          <p:spPr>
            <a:xfrm flipH="1">
              <a:off x="0" y="-1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1041009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flipH="1">
              <a:off x="379827" y="1561513"/>
              <a:ext cx="1" cy="267286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379827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19" name="Group 319"/>
          <p:cNvGrpSpPr/>
          <p:nvPr/>
        </p:nvGrpSpPr>
        <p:grpSpPr>
          <a:xfrm>
            <a:off x="10605879" y="1056403"/>
            <a:ext cx="535843" cy="4754882"/>
            <a:chOff x="0" y="0"/>
            <a:chExt cx="535842" cy="4754880"/>
          </a:xfrm>
        </p:grpSpPr>
        <p:sp>
          <p:nvSpPr>
            <p:cNvPr id="315" name="Shape 315"/>
            <p:cNvSpPr/>
            <p:nvPr/>
          </p:nvSpPr>
          <p:spPr>
            <a:xfrm flipH="1">
              <a:off x="535842" y="0"/>
              <a:ext cx="1" cy="104101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flipH="1">
              <a:off x="154745" y="1041010"/>
              <a:ext cx="379828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flipH="1">
              <a:off x="156015" y="1561513"/>
              <a:ext cx="1" cy="267286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flipH="1">
              <a:off x="0" y="4234376"/>
              <a:ext cx="154746" cy="5205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320" name="Shape 320"/>
          <p:cNvSpPr/>
          <p:nvPr/>
        </p:nvSpPr>
        <p:spPr>
          <a:xfrm>
            <a:off x="9492625" y="4762928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9620469" y="4134390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10032782" y="4747349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0199151" y="4459428"/>
            <a:ext cx="547203" cy="52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9451656" y="4276887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 rot="19727776">
            <a:off x="10157072" y="3954348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 rot="638377">
            <a:off x="9471272" y="3622988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Shape 327"/>
          <p:cNvSpPr/>
          <p:nvPr/>
        </p:nvSpPr>
        <p:spPr>
          <a:xfrm rot="20147075">
            <a:off x="9978134" y="3526532"/>
            <a:ext cx="547203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 rot="1256151">
            <a:off x="10222536" y="3123367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9565267" y="3125620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9471272" y="2691042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Shape 331"/>
          <p:cNvSpPr/>
          <p:nvPr/>
        </p:nvSpPr>
        <p:spPr>
          <a:xfrm rot="19635269">
            <a:off x="9948935" y="2724639"/>
            <a:ext cx="547204" cy="52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9913876" y="5606174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0509812" y="5352884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0080286" y="5314403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9840685" y="5314403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9954845" y="5838766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9586342" y="5395014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0328292" y="5583270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9476434" y="5062766"/>
            <a:ext cx="1275077" cy="232426"/>
          </a:xfrm>
          <a:prstGeom prst="rect">
            <a:avLst/>
          </a:prstGeom>
          <a:solidFill>
            <a:srgbClr val="60943C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8871294" y="5811284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11365841" y="5811284"/>
            <a:ext cx="1" cy="896137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 flipH="1">
            <a:off x="8871294" y="6707420"/>
            <a:ext cx="2494548" cy="1"/>
          </a:xfrm>
          <a:prstGeom prst="line">
            <a:avLst/>
          </a:prstGeom>
          <a:ln w="28575">
            <a:solidFill/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9789213" y="3518830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9928580" y="3183485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9423400" y="3186458"/>
            <a:ext cx="386221" cy="34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10398845" y="2939968"/>
            <a:ext cx="386221" cy="348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93419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9250599" y="2286105"/>
            <a:ext cx="1733315" cy="216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41"/>
                </a:lnTo>
                <a:lnTo>
                  <a:pt x="19954" y="20559"/>
                </a:lnTo>
                <a:lnTo>
                  <a:pt x="182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0943C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9059282" y="6273093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9386230" y="6384509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9615889" y="6230299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9964104" y="6355119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10235917" y="6196179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10426282" y="6426670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10950537" y="6400014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10699653" y="6310998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11055469" y="6121944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10660343" y="6049061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9352654" y="6065427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9716551" y="6441461"/>
            <a:ext cx="169967" cy="2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4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4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4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4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4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4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5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5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5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5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5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5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5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5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5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5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6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6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6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6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6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6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6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6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6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6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7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7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7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7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7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7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7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7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7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9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7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8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8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8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8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8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8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8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3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8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8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8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2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9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9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9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9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4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9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9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9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9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9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9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9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10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10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10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10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10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7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10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10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3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10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grpId="10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9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10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2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1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5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1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8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1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1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1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4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1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7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29" grpId="2" animBg="1" advAuto="0"/>
      <p:bldP spid="230" grpId="3" animBg="1" advAuto="0"/>
      <p:bldP spid="231" grpId="4" animBg="1" advAuto="0"/>
      <p:bldP spid="232" grpId="5" animBg="1" advAuto="0"/>
      <p:bldP spid="234" grpId="6" animBg="1" advAuto="0"/>
      <p:bldP spid="235" grpId="7" animBg="1" advAuto="0"/>
      <p:bldP spid="236" grpId="8" animBg="1" advAuto="0"/>
      <p:bldP spid="237" grpId="9" animBg="1" advAuto="0"/>
      <p:bldP spid="238" grpId="10" animBg="1" advAuto="0"/>
      <p:bldP spid="239" grpId="11" animBg="1" advAuto="0"/>
      <p:bldP spid="240" grpId="12" animBg="1" advAuto="0"/>
      <p:bldP spid="241" grpId="13" animBg="1" advAuto="0"/>
      <p:bldP spid="242" grpId="14" animBg="1" advAuto="0"/>
      <p:bldP spid="243" grpId="15" animBg="1" advAuto="0"/>
      <p:bldP spid="244" grpId="16" animBg="1" advAuto="0"/>
      <p:bldP spid="245" grpId="17" animBg="1" advAuto="0"/>
      <p:bldP spid="246" grpId="18" animBg="1" advAuto="0"/>
      <p:bldP spid="247" grpId="19" animBg="1" advAuto="0"/>
      <p:bldP spid="248" grpId="20" animBg="1" advAuto="0"/>
      <p:bldP spid="249" grpId="21" animBg="1" advAuto="0"/>
      <p:bldP spid="250" grpId="22" animBg="1" advAuto="0"/>
      <p:bldP spid="251" grpId="23" animBg="1" advAuto="0"/>
      <p:bldP spid="252" grpId="24" animBg="1" advAuto="0"/>
      <p:bldP spid="253" grpId="25" animBg="1" advAuto="0"/>
      <p:bldP spid="254" grpId="26" animBg="1" advAuto="0"/>
      <p:bldP spid="255" grpId="27" animBg="1" advAuto="0"/>
      <p:bldP spid="256" grpId="28" animBg="1" advAuto="0"/>
      <p:bldP spid="257" grpId="29" animBg="1" advAuto="0"/>
      <p:bldP spid="258" grpId="30" animBg="1" advAuto="0"/>
      <p:bldP spid="259" grpId="31" animBg="1" advAuto="0"/>
      <p:bldP spid="260" grpId="40" animBg="1" advAuto="0"/>
      <p:bldP spid="261" grpId="32" animBg="1" advAuto="0"/>
      <p:bldP spid="262" grpId="39" animBg="1" advAuto="0"/>
      <p:bldP spid="263" grpId="33" animBg="1" advAuto="0"/>
      <p:bldP spid="268" grpId="41" animBg="1" advAuto="0"/>
      <p:bldP spid="273" grpId="42" animBg="1" advAuto="0"/>
      <p:bldP spid="274" grpId="43" animBg="1" advAuto="0"/>
      <p:bldP spid="275" grpId="44" animBg="1" advAuto="0"/>
      <p:bldP spid="276" grpId="45" animBg="1" advAuto="0"/>
      <p:bldP spid="277" grpId="46" animBg="1" advAuto="0"/>
      <p:bldP spid="278" grpId="47" animBg="1" advAuto="0"/>
      <p:bldP spid="279" grpId="48" animBg="1" advAuto="0"/>
      <p:bldP spid="280" grpId="49" animBg="1" advAuto="0"/>
      <p:bldP spid="281" grpId="50" animBg="1" advAuto="0"/>
      <p:bldP spid="282" grpId="51" animBg="1" advAuto="0"/>
      <p:bldP spid="283" grpId="52" animBg="1" advAuto="0"/>
      <p:bldP spid="284" grpId="53" animBg="1" advAuto="0"/>
      <p:bldP spid="285" grpId="54" animBg="1" advAuto="0"/>
      <p:bldP spid="286" grpId="55" animBg="1" advAuto="0"/>
      <p:bldP spid="287" grpId="56" animBg="1" advAuto="0"/>
      <p:bldP spid="288" grpId="57" animBg="1" advAuto="0"/>
      <p:bldP spid="289" grpId="58" animBg="1" advAuto="0"/>
      <p:bldP spid="290" grpId="59" animBg="1" advAuto="0"/>
      <p:bldP spid="291" grpId="60" animBg="1" advAuto="0"/>
      <p:bldP spid="292" grpId="61" animBg="1" advAuto="0"/>
      <p:bldP spid="293" grpId="62" animBg="1" advAuto="0"/>
      <p:bldP spid="294" grpId="63" animBg="1" advAuto="0"/>
      <p:bldP spid="295" grpId="64" animBg="1" advAuto="0"/>
      <p:bldP spid="296" grpId="65" animBg="1" advAuto="0"/>
      <p:bldP spid="297" grpId="66" animBg="1" advAuto="0"/>
      <p:bldP spid="298" grpId="67" animBg="1" advAuto="0"/>
      <p:bldP spid="299" grpId="68" animBg="1" advAuto="0"/>
      <p:bldP spid="300" grpId="34" animBg="1" advAuto="0"/>
      <p:bldP spid="301" grpId="35" animBg="1" advAuto="0"/>
      <p:bldP spid="302" grpId="36" animBg="1" advAuto="0"/>
      <p:bldP spid="303" grpId="37" animBg="1" advAuto="0"/>
      <p:bldP spid="304" grpId="69" animBg="1" advAuto="0"/>
      <p:bldP spid="305" grpId="70" animBg="1" advAuto="0"/>
      <p:bldP spid="306" grpId="71" animBg="1" advAuto="0"/>
      <p:bldP spid="307" grpId="72" animBg="1" advAuto="0"/>
      <p:bldP spid="308" grpId="38" animBg="1" advAuto="0"/>
      <p:bldP spid="309" grpId="73" animBg="1" advAuto="0"/>
      <p:bldP spid="314" grpId="74" animBg="1" advAuto="0"/>
      <p:bldP spid="319" grpId="75" animBg="1" advAuto="0"/>
      <p:bldP spid="320" grpId="76" animBg="1" advAuto="0"/>
      <p:bldP spid="321" grpId="77" animBg="1" advAuto="0"/>
      <p:bldP spid="322" grpId="78" animBg="1" advAuto="0"/>
      <p:bldP spid="323" grpId="79" animBg="1" advAuto="0"/>
      <p:bldP spid="324" grpId="80" animBg="1" advAuto="0"/>
      <p:bldP spid="325" grpId="81" animBg="1" advAuto="0"/>
      <p:bldP spid="326" grpId="82" animBg="1" advAuto="0"/>
      <p:bldP spid="327" grpId="83" animBg="1" advAuto="0"/>
      <p:bldP spid="328" grpId="84" animBg="1" advAuto="0"/>
      <p:bldP spid="329" grpId="85" animBg="1" advAuto="0"/>
      <p:bldP spid="330" grpId="86" animBg="1" advAuto="0"/>
      <p:bldP spid="331" grpId="87" animBg="1" advAuto="0"/>
      <p:bldP spid="332" grpId="88" animBg="1" advAuto="0"/>
      <p:bldP spid="333" grpId="89" animBg="1" advAuto="0"/>
      <p:bldP spid="334" grpId="90" animBg="1" advAuto="0"/>
      <p:bldP spid="335" grpId="91" animBg="1" advAuto="0"/>
      <p:bldP spid="336" grpId="92" animBg="1" advAuto="0"/>
      <p:bldP spid="337" grpId="93" animBg="1" advAuto="0"/>
      <p:bldP spid="338" grpId="94" animBg="1" advAuto="0"/>
      <p:bldP spid="339" grpId="95" animBg="1" advAuto="0"/>
      <p:bldP spid="340" grpId="96" animBg="1" advAuto="0"/>
      <p:bldP spid="341" grpId="97" animBg="1" advAuto="0"/>
      <p:bldP spid="342" grpId="98" animBg="1" advAuto="0"/>
      <p:bldP spid="343" grpId="99" animBg="1" advAuto="0"/>
      <p:bldP spid="344" grpId="100" animBg="1" advAuto="0"/>
      <p:bldP spid="345" grpId="101" animBg="1" advAuto="0"/>
      <p:bldP spid="346" grpId="102" animBg="1" advAuto="0"/>
      <p:bldP spid="347" grpId="103" animBg="1" advAuto="0"/>
      <p:bldP spid="348" grpId="104" animBg="1" advAuto="0"/>
      <p:bldP spid="349" grpId="105" animBg="1" advAuto="0"/>
      <p:bldP spid="350" grpId="106" animBg="1" advAuto="0"/>
      <p:bldP spid="351" grpId="107" animBg="1" advAuto="0"/>
      <p:bldP spid="352" grpId="108" animBg="1" advAuto="0"/>
      <p:bldP spid="353" grpId="109" animBg="1" advAuto="0"/>
      <p:bldP spid="354" grpId="110" animBg="1" advAuto="0"/>
      <p:bldP spid="355" grpId="111" animBg="1" advAuto="0"/>
      <p:bldP spid="356" grpId="112" animBg="1" advAuto="0"/>
      <p:bldP spid="357" grpId="113" animBg="1" advAuto="0"/>
      <p:bldP spid="358" grpId="114" animBg="1" advAuto="0"/>
      <p:bldP spid="359" grpId="11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1265451" y="72870"/>
            <a:ext cx="593363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4000"/>
              <a:t>A process of moving</a:t>
            </a:r>
          </a:p>
        </p:txBody>
      </p:sp>
      <p:sp>
        <p:nvSpPr>
          <p:cNvPr id="364" name="Shape 364"/>
          <p:cNvSpPr/>
          <p:nvPr/>
        </p:nvSpPr>
        <p:spPr>
          <a:xfrm rot="1256151">
            <a:off x="3208502" y="1354234"/>
            <a:ext cx="1962447" cy="2099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5089511" y="2674256"/>
            <a:ext cx="1461433" cy="1265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56133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 rot="16200000">
            <a:off x="6699714" y="1434019"/>
            <a:ext cx="2207331" cy="2393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 rot="13099077">
            <a:off x="3471370" y="3733608"/>
            <a:ext cx="2207331" cy="2393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9" h="20524" extrusionOk="0">
                <a:moveTo>
                  <a:pt x="33" y="10148"/>
                </a:moveTo>
                <a:cubicBezTo>
                  <a:pt x="456" y="6777"/>
                  <a:pt x="5962" y="-572"/>
                  <a:pt x="9491" y="36"/>
                </a:cubicBezTo>
                <a:cubicBezTo>
                  <a:pt x="13021" y="644"/>
                  <a:pt x="21209" y="6562"/>
                  <a:pt x="21209" y="13795"/>
                </a:cubicBezTo>
                <a:cubicBezTo>
                  <a:pt x="21209" y="21028"/>
                  <a:pt x="10480" y="20868"/>
                  <a:pt x="6950" y="20260"/>
                </a:cubicBezTo>
                <a:cubicBezTo>
                  <a:pt x="3421" y="19653"/>
                  <a:pt x="-391" y="13519"/>
                  <a:pt x="33" y="10148"/>
                </a:cubicBezTo>
                <a:close/>
              </a:path>
            </a:pathLst>
          </a:custGeom>
          <a:solidFill>
            <a:srgbClr val="537FB5"/>
          </a:solidFill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5820228" y="3307153"/>
            <a:ext cx="1" cy="1265796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369" name="image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2628" y="4127227"/>
            <a:ext cx="840614" cy="707886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 flipV="1">
            <a:off x="5820228" y="2888343"/>
            <a:ext cx="1378858" cy="418811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 flipH="1">
            <a:off x="6723281" y="2729973"/>
            <a:ext cx="1376422" cy="423492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2" name="Shape 372"/>
          <p:cNvSpPr/>
          <p:nvPr/>
        </p:nvSpPr>
        <p:spPr>
          <a:xfrm flipH="1" flipV="1">
            <a:off x="4230566" y="2576284"/>
            <a:ext cx="1576647" cy="730870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4027001" y="2395696"/>
            <a:ext cx="1589579" cy="725153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 flipH="1">
            <a:off x="4575033" y="3298487"/>
            <a:ext cx="1220709" cy="1632065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 flipV="1">
            <a:off x="4682213" y="3345525"/>
            <a:ext cx="1201972" cy="1579115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376" name="image7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7953" y="2209392"/>
            <a:ext cx="428641" cy="53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8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61972" y="2829848"/>
            <a:ext cx="428641" cy="53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9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23138" y="2830513"/>
            <a:ext cx="482601" cy="53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10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30800" y="4346575"/>
            <a:ext cx="454025" cy="53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11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67412" y="2632075"/>
            <a:ext cx="482601" cy="536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12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59300" y="3924300"/>
            <a:ext cx="455613" cy="536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Произвольный</PresentationFormat>
  <Paragraphs>110</Paragraphs>
  <Slides>24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vanil</cp:lastModifiedBy>
  <cp:revision>1</cp:revision>
  <dcterms:modified xsi:type="dcterms:W3CDTF">2018-07-08T05:07:26Z</dcterms:modified>
</cp:coreProperties>
</file>