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29" r:id="rId1"/>
  </p:sldMasterIdLst>
  <p:notesMasterIdLst>
    <p:notesMasterId r:id="rId8"/>
  </p:notesMasterIdLst>
  <p:sldIdLst>
    <p:sldId id="256" r:id="rId2"/>
    <p:sldId id="262" r:id="rId3"/>
    <p:sldId id="258" r:id="rId4"/>
    <p:sldId id="259" r:id="rId5"/>
    <p:sldId id="260" r:id="rId6"/>
    <p:sldId id="261" r:id="rId7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B6C0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30" y="96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-81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23114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97652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3720103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3463" y="3720103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6858000" cy="3429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42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89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571500"/>
            <a:ext cx="1478756" cy="4057650"/>
          </a:xfrm>
        </p:spPr>
        <p:txBody>
          <a:bodyPr vert="eaVert" lIns="45720" tIns="91440" rIns="45720" bIns="9144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4" y="571500"/>
            <a:ext cx="4264819" cy="40576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5657850" y="130172"/>
            <a:ext cx="0" cy="51435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62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33775" y="1152475"/>
            <a:ext cx="639045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42900" lvl="0" indent="-25717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800" lvl="1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2pPr>
            <a:lvl3pPr marL="1028700" lvl="2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lvl="3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4pPr>
            <a:lvl5pPr marL="1714500" lvl="4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5pPr>
            <a:lvl6pPr marL="2057400" lvl="5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6pPr>
            <a:lvl7pPr marL="2400300" lvl="6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7pPr>
            <a:lvl8pPr marL="2743200" lvl="7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8pPr>
            <a:lvl9pPr marL="3086100" lvl="8" indent="-238125">
              <a:spcBef>
                <a:spcPts val="1200"/>
              </a:spcBef>
              <a:spcAft>
                <a:spcPts val="12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56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92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720103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b="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463" y="3720103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6858000" cy="3429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8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1714500"/>
            <a:ext cx="2674620" cy="3017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993" y="1714500"/>
            <a:ext cx="2674620" cy="3017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84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1634727"/>
            <a:ext cx="267462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50" b="0" cap="none" baseline="0">
                <a:solidFill>
                  <a:schemeClr val="accent2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72" y="2225841"/>
            <a:ext cx="2674620" cy="25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8993" y="1634727"/>
            <a:ext cx="267462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65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8993" y="2225841"/>
            <a:ext cx="2674620" cy="25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12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39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09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72" y="353632"/>
            <a:ext cx="2468880" cy="13030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27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87" y="617220"/>
            <a:ext cx="3194114" cy="3888486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" y="1693129"/>
            <a:ext cx="2468880" cy="2821721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43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720104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6856286" cy="3429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3463" y="3720104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86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3" y="1714500"/>
            <a:ext cx="5467541" cy="3017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28625" y="61974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68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hf hdr="0" ftr="0" dt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30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217702" y="1147598"/>
            <a:ext cx="6390450" cy="153945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algn="ctr"/>
            <a:r>
              <a:rPr lang="hr-HR" sz="48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16. </a:t>
            </a:r>
            <a:r>
              <a:rPr lang="hr-HR" sz="48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Granular</a:t>
            </a:r>
            <a:r>
              <a:rPr lang="hr-HR" sz="48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 </a:t>
            </a:r>
            <a:r>
              <a:rPr lang="hr-HR" sz="48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materials</a:t>
            </a:r>
            <a:endParaRPr sz="48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17702" y="4082154"/>
            <a:ext cx="6390450" cy="594450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hr-HR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Reviewer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: </a:t>
            </a:r>
            <a:r>
              <a:rPr lang="hr-HR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Elena Lukačević</a:t>
            </a:r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ubTitle" idx="4294967295"/>
          </p:nvPr>
        </p:nvSpPr>
        <p:spPr>
          <a:xfrm>
            <a:off x="147776" y="3653702"/>
            <a:ext cx="6389687" cy="595313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Team</a:t>
            </a:r>
            <a:r>
              <a:rPr lang="en-GB" sz="2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Croatia</a:t>
            </a:r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14CA67A0-D636-4920-B82A-8BDD42430E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144" y="3653702"/>
            <a:ext cx="1153945" cy="13612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Problem </a:t>
            </a:r>
            <a:r>
              <a:rPr lang="hr-HR" sz="40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text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541867" y="1507294"/>
            <a:ext cx="6082358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Suggest a study involving properties and behavior of granular materials.</a:t>
            </a:r>
          </a:p>
          <a:p>
            <a:pPr marL="285750" indent="-285750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2</a:t>
            </a:fld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253088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Reporter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541867" y="1507294"/>
            <a:ext cx="6082358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285750" indent="-285750"/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No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theoretical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slides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nor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hypotheses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/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Didn’t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repeat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experiments</a:t>
            </a:r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/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Almost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quantitative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data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and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analysis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comparison</a:t>
            </a:r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/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Reading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from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notes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whole</a:t>
            </a: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presentation</a:t>
            </a:r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3</a:t>
            </a:fld>
            <a:endParaRPr lang="en-GB" sz="1400" dirty="0"/>
          </a:p>
        </p:txBody>
      </p:sp>
      <p:grpSp>
        <p:nvGrpSpPr>
          <p:cNvPr id="40" name="Group 39"/>
          <p:cNvGrpSpPr/>
          <p:nvPr/>
        </p:nvGrpSpPr>
        <p:grpSpPr>
          <a:xfrm>
            <a:off x="338430" y="3500408"/>
            <a:ext cx="987910" cy="476737"/>
            <a:chOff x="625230" y="1930401"/>
            <a:chExt cx="987910" cy="476737"/>
          </a:xfrm>
          <a:solidFill>
            <a:schemeClr val="bg1">
              <a:lumMod val="75000"/>
            </a:schemeClr>
          </a:solidFill>
        </p:grpSpPr>
        <p:sp>
          <p:nvSpPr>
            <p:cNvPr id="6" name="Oval 5"/>
            <p:cNvSpPr/>
            <p:nvPr/>
          </p:nvSpPr>
          <p:spPr>
            <a:xfrm>
              <a:off x="625230" y="1930401"/>
              <a:ext cx="476737" cy="476737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" name="Straight Arrow Connector 15"/>
            <p:cNvCxnSpPr>
              <a:stCxn id="6" idx="6"/>
            </p:cNvCxnSpPr>
            <p:nvPr/>
          </p:nvCxnSpPr>
          <p:spPr>
            <a:xfrm>
              <a:off x="1101967" y="2168770"/>
              <a:ext cx="511173" cy="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1327592" y="3497532"/>
            <a:ext cx="987910" cy="476737"/>
            <a:chOff x="625230" y="1930401"/>
            <a:chExt cx="987910" cy="476737"/>
          </a:xfrm>
          <a:solidFill>
            <a:srgbClr val="FF0000"/>
          </a:solidFill>
        </p:grpSpPr>
        <p:sp>
          <p:nvSpPr>
            <p:cNvPr id="42" name="Oval 41"/>
            <p:cNvSpPr/>
            <p:nvPr/>
          </p:nvSpPr>
          <p:spPr>
            <a:xfrm>
              <a:off x="625230" y="1930401"/>
              <a:ext cx="476737" cy="4767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>
              <a:stCxn id="42" idx="6"/>
            </p:cNvCxnSpPr>
            <p:nvPr/>
          </p:nvCxnSpPr>
          <p:spPr>
            <a:xfrm>
              <a:off x="1101967" y="2168770"/>
              <a:ext cx="511173" cy="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2308129" y="3506534"/>
            <a:ext cx="987910" cy="476737"/>
            <a:chOff x="625230" y="1930401"/>
            <a:chExt cx="987910" cy="476737"/>
          </a:xfrm>
          <a:solidFill>
            <a:srgbClr val="FF0000"/>
          </a:solidFill>
        </p:grpSpPr>
        <p:sp>
          <p:nvSpPr>
            <p:cNvPr id="45" name="Oval 44"/>
            <p:cNvSpPr/>
            <p:nvPr/>
          </p:nvSpPr>
          <p:spPr>
            <a:xfrm>
              <a:off x="625230" y="1930401"/>
              <a:ext cx="476737" cy="4767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6" name="Straight Arrow Connector 45"/>
            <p:cNvCxnSpPr>
              <a:stCxn id="45" idx="6"/>
            </p:cNvCxnSpPr>
            <p:nvPr/>
          </p:nvCxnSpPr>
          <p:spPr>
            <a:xfrm>
              <a:off x="1101967" y="2168770"/>
              <a:ext cx="511173" cy="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/>
          <p:cNvGrpSpPr/>
          <p:nvPr/>
        </p:nvGrpSpPr>
        <p:grpSpPr>
          <a:xfrm>
            <a:off x="3297290" y="3498280"/>
            <a:ext cx="987910" cy="476737"/>
            <a:chOff x="625230" y="1930401"/>
            <a:chExt cx="987910" cy="476737"/>
          </a:xfrm>
          <a:solidFill>
            <a:schemeClr val="bg1">
              <a:lumMod val="75000"/>
            </a:schemeClr>
          </a:solidFill>
        </p:grpSpPr>
        <p:sp>
          <p:nvSpPr>
            <p:cNvPr id="48" name="Oval 47"/>
            <p:cNvSpPr/>
            <p:nvPr/>
          </p:nvSpPr>
          <p:spPr>
            <a:xfrm>
              <a:off x="625230" y="1930401"/>
              <a:ext cx="476737" cy="4767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9" name="Straight Arrow Connector 48"/>
            <p:cNvCxnSpPr>
              <a:stCxn id="48" idx="6"/>
            </p:cNvCxnSpPr>
            <p:nvPr/>
          </p:nvCxnSpPr>
          <p:spPr>
            <a:xfrm>
              <a:off x="1101967" y="2168770"/>
              <a:ext cx="511173" cy="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4273793" y="3508066"/>
            <a:ext cx="987910" cy="476737"/>
            <a:chOff x="625230" y="1930401"/>
            <a:chExt cx="987910" cy="476737"/>
          </a:xfrm>
          <a:solidFill>
            <a:srgbClr val="FF0000"/>
          </a:solidFill>
        </p:grpSpPr>
        <p:sp>
          <p:nvSpPr>
            <p:cNvPr id="51" name="Oval 50"/>
            <p:cNvSpPr/>
            <p:nvPr/>
          </p:nvSpPr>
          <p:spPr>
            <a:xfrm>
              <a:off x="625230" y="1930401"/>
              <a:ext cx="476737" cy="47673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2" name="Straight Arrow Connector 51"/>
            <p:cNvCxnSpPr>
              <a:stCxn id="51" idx="6"/>
            </p:cNvCxnSpPr>
            <p:nvPr/>
          </p:nvCxnSpPr>
          <p:spPr>
            <a:xfrm>
              <a:off x="1101967" y="2168770"/>
              <a:ext cx="511173" cy="0"/>
            </a:xfrm>
            <a:prstGeom prst="straightConnector1">
              <a:avLst/>
            </a:prstGeom>
            <a:grpFill/>
            <a:ln w="190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Oval 53"/>
          <p:cNvSpPr/>
          <p:nvPr/>
        </p:nvSpPr>
        <p:spPr>
          <a:xfrm rot="10800000">
            <a:off x="5256320" y="3487040"/>
            <a:ext cx="476737" cy="476737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42504" y="3004457"/>
            <a:ext cx="8467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Analysis</a:t>
            </a:r>
            <a:r>
              <a:rPr lang="hr-HR" sz="1200" dirty="0"/>
              <a:t> </a:t>
            </a:r>
            <a:r>
              <a:rPr lang="hr-HR" sz="1200" dirty="0" err="1"/>
              <a:t>of</a:t>
            </a:r>
            <a:br>
              <a:rPr lang="hr-HR" sz="1200" dirty="0"/>
            </a:br>
            <a:r>
              <a:rPr lang="hr-HR" sz="1200" dirty="0"/>
              <a:t>problem</a:t>
            </a:r>
            <a:endParaRPr lang="en-US" sz="1200" dirty="0"/>
          </a:p>
        </p:txBody>
      </p:sp>
      <p:sp>
        <p:nvSpPr>
          <p:cNvPr id="61" name="TextBox 60"/>
          <p:cNvSpPr txBox="1"/>
          <p:nvPr/>
        </p:nvSpPr>
        <p:spPr>
          <a:xfrm>
            <a:off x="1219199" y="3024250"/>
            <a:ext cx="8837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Theoretical</a:t>
            </a:r>
            <a:br>
              <a:rPr lang="hr-HR" sz="1200" dirty="0"/>
            </a:br>
            <a:r>
              <a:rPr lang="hr-HR" sz="1200" dirty="0" err="1"/>
              <a:t>introduction</a:t>
            </a:r>
            <a:endParaRPr lang="en-US" sz="1200" dirty="0"/>
          </a:p>
        </p:txBody>
      </p:sp>
      <p:sp>
        <p:nvSpPr>
          <p:cNvPr id="62" name="TextBox 61"/>
          <p:cNvSpPr txBox="1"/>
          <p:nvPr/>
        </p:nvSpPr>
        <p:spPr>
          <a:xfrm>
            <a:off x="3129149" y="3176649"/>
            <a:ext cx="8643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Experiment</a:t>
            </a:r>
            <a:endParaRPr lang="en-US" sz="1200" dirty="0"/>
          </a:p>
        </p:txBody>
      </p:sp>
      <p:sp>
        <p:nvSpPr>
          <p:cNvPr id="63" name="TextBox 62"/>
          <p:cNvSpPr txBox="1"/>
          <p:nvPr/>
        </p:nvSpPr>
        <p:spPr>
          <a:xfrm>
            <a:off x="2141516" y="3174669"/>
            <a:ext cx="881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Hypotheses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5143994" y="3196442"/>
            <a:ext cx="803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Conslusion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4168240" y="3004457"/>
            <a:ext cx="676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Analysis</a:t>
            </a:r>
            <a:br>
              <a:rPr lang="hr-HR" sz="1200" dirty="0"/>
            </a:br>
            <a:r>
              <a:rPr lang="hr-HR" sz="1200" dirty="0" err="1"/>
              <a:t>of</a:t>
            </a:r>
            <a:r>
              <a:rPr lang="hr-HR" sz="1200" dirty="0"/>
              <a:t> data</a:t>
            </a:r>
            <a:endParaRPr lang="en-US" sz="1200" dirty="0"/>
          </a:p>
        </p:txBody>
      </p:sp>
      <p:sp>
        <p:nvSpPr>
          <p:cNvPr id="73" name="Oval 72"/>
          <p:cNvSpPr/>
          <p:nvPr/>
        </p:nvSpPr>
        <p:spPr>
          <a:xfrm rot="10800000">
            <a:off x="421084" y="4382881"/>
            <a:ext cx="362688" cy="362688"/>
          </a:xfrm>
          <a:prstGeom prst="ellipse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/>
          <p:cNvSpPr/>
          <p:nvPr/>
        </p:nvSpPr>
        <p:spPr>
          <a:xfrm rot="10800000">
            <a:off x="3874824" y="4392776"/>
            <a:ext cx="362688" cy="362688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/>
          <p:cNvSpPr/>
          <p:nvPr/>
        </p:nvSpPr>
        <p:spPr>
          <a:xfrm rot="10800000">
            <a:off x="2210300" y="4378923"/>
            <a:ext cx="362688" cy="362688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876795" y="4463143"/>
            <a:ext cx="839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Very</a:t>
            </a:r>
            <a:r>
              <a:rPr lang="hr-HR" sz="1200" dirty="0"/>
              <a:t> </a:t>
            </a:r>
            <a:r>
              <a:rPr lang="hr-HR" sz="1200" dirty="0" err="1"/>
              <a:t>good</a:t>
            </a:r>
            <a:endParaRPr lang="en-US" sz="1200" dirty="0"/>
          </a:p>
        </p:txBody>
      </p:sp>
      <p:sp>
        <p:nvSpPr>
          <p:cNvPr id="77" name="TextBox 76"/>
          <p:cNvSpPr txBox="1"/>
          <p:nvPr/>
        </p:nvSpPr>
        <p:spPr>
          <a:xfrm>
            <a:off x="2620489" y="4425538"/>
            <a:ext cx="3882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/>
              <a:t>OK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4318660" y="4425538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200" dirty="0" err="1"/>
              <a:t>Not</a:t>
            </a:r>
            <a:r>
              <a:rPr lang="hr-HR" sz="1200" dirty="0"/>
              <a:t> </a:t>
            </a:r>
            <a:r>
              <a:rPr lang="hr-HR" sz="1200" dirty="0" err="1"/>
              <a:t>so</a:t>
            </a:r>
            <a:r>
              <a:rPr lang="hr-HR" sz="1200" dirty="0"/>
              <a:t> </a:t>
            </a:r>
            <a:r>
              <a:rPr lang="hr-HR" sz="1200" dirty="0" err="1"/>
              <a:t>good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Opponent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541867" y="1558094"/>
            <a:ext cx="6082358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285750" indent="-285750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4</a:t>
            </a:fld>
            <a:endParaRPr lang="en-GB" sz="1400" dirty="0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10232D0B-D841-4CCB-AED0-04178345EC7B}"/>
              </a:ext>
            </a:extLst>
          </p:cNvPr>
          <p:cNvSpPr/>
          <p:nvPr/>
        </p:nvSpPr>
        <p:spPr>
          <a:xfrm>
            <a:off x="467549" y="1558094"/>
            <a:ext cx="61566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/>
              <a:t>Good</a:t>
            </a:r>
            <a:r>
              <a:rPr lang="hr-HR" dirty="0"/>
              <a:t> </a:t>
            </a:r>
            <a:r>
              <a:rPr lang="hr-HR" dirty="0" err="1"/>
              <a:t>claryfying</a:t>
            </a:r>
            <a:r>
              <a:rPr lang="hr-HR" dirty="0"/>
              <a:t> </a:t>
            </a:r>
            <a:r>
              <a:rPr lang="hr-HR" dirty="0" err="1"/>
              <a:t>questions</a:t>
            </a:r>
            <a:r>
              <a:rPr lang="hr-HR" dirty="0"/>
              <a:t> (</a:t>
            </a:r>
            <a:r>
              <a:rPr lang="hr-HR" dirty="0" err="1"/>
              <a:t>repetability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experiment</a:t>
            </a:r>
            <a:r>
              <a:rPr lang="hr-HR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/>
              <a:t>Noticed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there</a:t>
            </a:r>
            <a:r>
              <a:rPr lang="hr-HR" dirty="0"/>
              <a:t> </a:t>
            </a:r>
            <a:r>
              <a:rPr lang="hr-HR" dirty="0" err="1"/>
              <a:t>was</a:t>
            </a:r>
            <a:r>
              <a:rPr lang="hr-HR" dirty="0"/>
              <a:t> no </a:t>
            </a:r>
            <a:r>
              <a:rPr lang="hr-HR" dirty="0" err="1"/>
              <a:t>theoretical</a:t>
            </a:r>
            <a:r>
              <a:rPr lang="hr-HR" dirty="0"/>
              <a:t> model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 dirty="0" err="1"/>
              <a:t>Noticed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lack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quantitative</a:t>
            </a:r>
            <a:r>
              <a:rPr lang="hr-HR" dirty="0"/>
              <a:t> data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problems</a:t>
            </a:r>
            <a:r>
              <a:rPr lang="hr-HR" dirty="0"/>
              <a:t> </a:t>
            </a:r>
            <a:r>
              <a:rPr lang="hr-HR" dirty="0" err="1"/>
              <a:t>with</a:t>
            </a:r>
            <a:r>
              <a:rPr lang="hr-HR" dirty="0"/>
              <a:t> </a:t>
            </a:r>
            <a:r>
              <a:rPr lang="hr-HR" dirty="0" err="1"/>
              <a:t>repetability</a:t>
            </a:r>
            <a:endParaRPr lang="hr-H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Discussion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5</a:t>
            </a:fld>
            <a:endParaRPr lang="en-GB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34760" y="1422399"/>
            <a:ext cx="577556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r-HR" dirty="0"/>
              <a:t> </a:t>
            </a:r>
            <a:r>
              <a:rPr lang="hr-HR" dirty="0" err="1"/>
              <a:t>Why</a:t>
            </a:r>
            <a:r>
              <a:rPr lang="hr-HR" dirty="0"/>
              <a:t> </a:t>
            </a:r>
            <a:r>
              <a:rPr lang="hr-HR" dirty="0" err="1"/>
              <a:t>does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pressure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sand</a:t>
            </a:r>
            <a:r>
              <a:rPr lang="hr-HR" dirty="0"/>
              <a:t> </a:t>
            </a:r>
            <a:r>
              <a:rPr lang="hr-HR" dirty="0" err="1"/>
              <a:t>remain</a:t>
            </a:r>
            <a:r>
              <a:rPr lang="hr-HR" dirty="0"/>
              <a:t> </a:t>
            </a:r>
            <a:r>
              <a:rPr lang="hr-HR" dirty="0" err="1"/>
              <a:t>unchanged</a:t>
            </a:r>
            <a:r>
              <a:rPr lang="hr-HR" dirty="0"/>
              <a:t>?</a:t>
            </a:r>
          </a:p>
          <a:p>
            <a:pPr>
              <a:buFont typeface="Arial" pitchFamily="34" charset="0"/>
              <a:buChar char="•"/>
            </a:pPr>
            <a:r>
              <a:rPr lang="hr-HR" dirty="0"/>
              <a:t> </a:t>
            </a:r>
            <a:r>
              <a:rPr lang="hr-HR" dirty="0" err="1"/>
              <a:t>Effects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vibration</a:t>
            </a:r>
            <a:r>
              <a:rPr lang="hr-HR" dirty="0"/>
              <a:t> on </a:t>
            </a:r>
            <a:r>
              <a:rPr lang="hr-HR" dirty="0" err="1"/>
              <a:t>different</a:t>
            </a:r>
            <a:r>
              <a:rPr lang="hr-HR" dirty="0"/>
              <a:t> </a:t>
            </a:r>
            <a:r>
              <a:rPr lang="hr-HR" dirty="0" err="1"/>
              <a:t>granular</a:t>
            </a:r>
            <a:r>
              <a:rPr lang="hr-HR" dirty="0"/>
              <a:t> </a:t>
            </a:r>
            <a:r>
              <a:rPr lang="hr-HR" dirty="0" err="1"/>
              <a:t>materials</a:t>
            </a:r>
            <a:r>
              <a:rPr lang="hr-HR" dirty="0"/>
              <a:t>?</a:t>
            </a:r>
          </a:p>
          <a:p>
            <a:pPr>
              <a:buFont typeface="Arial" pitchFamily="34" charset="0"/>
              <a:buChar char="•"/>
            </a:pPr>
            <a:endParaRPr lang="hr-HR" dirty="0"/>
          </a:p>
          <a:p>
            <a:pPr>
              <a:buFont typeface="Arial" pitchFamily="34" charset="0"/>
              <a:buChar char="•"/>
            </a:pPr>
            <a:r>
              <a:rPr lang="hr-HR" dirty="0"/>
              <a:t> </a:t>
            </a:r>
            <a:r>
              <a:rPr lang="hr-HR" dirty="0" err="1"/>
              <a:t>Intetresting</a:t>
            </a:r>
            <a:r>
              <a:rPr lang="hr-HR" dirty="0"/>
              <a:t> </a:t>
            </a:r>
            <a:r>
              <a:rPr lang="hr-HR" dirty="0" err="1"/>
              <a:t>points</a:t>
            </a:r>
            <a:endParaRPr lang="hr-HR" dirty="0"/>
          </a:p>
          <a:p>
            <a:pPr>
              <a:buFont typeface="Arial" pitchFamily="34" charset="0"/>
              <a:buChar char="•"/>
            </a:pPr>
            <a:r>
              <a:rPr lang="hr-HR" dirty="0"/>
              <a:t> </a:t>
            </a:r>
            <a:r>
              <a:rPr lang="hr-HR" dirty="0" err="1"/>
              <a:t>Could’ve</a:t>
            </a:r>
            <a:r>
              <a:rPr lang="hr-HR" dirty="0"/>
              <a:t> </a:t>
            </a:r>
            <a:r>
              <a:rPr lang="hr-HR" dirty="0" err="1"/>
              <a:t>discussed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parameters</a:t>
            </a:r>
            <a:r>
              <a:rPr lang="hr-HR" dirty="0"/>
              <a:t> more</a:t>
            </a:r>
          </a:p>
          <a:p>
            <a:pPr lvl="1">
              <a:buFont typeface="Arial" pitchFamily="34" charset="0"/>
              <a:buChar char="•"/>
            </a:pP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ctrTitle"/>
          </p:nvPr>
        </p:nvSpPr>
        <p:spPr>
          <a:xfrm>
            <a:off x="754213" y="1194726"/>
            <a:ext cx="5286168" cy="1076957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algn="ctr"/>
            <a:r>
              <a:rPr lang="en-GB" sz="6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Thank you</a:t>
            </a:r>
            <a:r>
              <a:rPr lang="hr-HR" sz="6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!</a:t>
            </a:r>
            <a:endParaRPr sz="6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7" name="Shape 55">
            <a:extLst>
              <a:ext uri="{FF2B5EF4-FFF2-40B4-BE49-F238E27FC236}">
                <a16:creationId xmlns:a16="http://schemas.microsoft.com/office/drawing/2014/main" id="{444FA644-3D11-4979-883B-F93704B70A26}"/>
              </a:ext>
            </a:extLst>
          </p:cNvPr>
          <p:cNvSpPr txBox="1">
            <a:spLocks/>
          </p:cNvSpPr>
          <p:nvPr/>
        </p:nvSpPr>
        <p:spPr>
          <a:xfrm>
            <a:off x="217702" y="4082154"/>
            <a:ext cx="6390450" cy="594450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2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Reviewer:</a:t>
            </a:r>
            <a:r>
              <a:rPr lang="hr-HR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Elena Lukačević</a:t>
            </a:r>
            <a:endParaRPr lang="en-US"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8" name="Shape 56">
            <a:extLst>
              <a:ext uri="{FF2B5EF4-FFF2-40B4-BE49-F238E27FC236}">
                <a16:creationId xmlns:a16="http://schemas.microsoft.com/office/drawing/2014/main" id="{0DFBD5AE-A1CB-417B-A135-DADCCB8CDC7B}"/>
              </a:ext>
            </a:extLst>
          </p:cNvPr>
          <p:cNvSpPr txBox="1">
            <a:spLocks/>
          </p:cNvSpPr>
          <p:nvPr/>
        </p:nvSpPr>
        <p:spPr>
          <a:xfrm>
            <a:off x="147776" y="3653702"/>
            <a:ext cx="6389687" cy="595313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88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60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577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293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5528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2114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218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GB" sz="3200">
                <a:latin typeface="Tw Cen MT Condensed" panose="020B0606020104020203" pitchFamily="34" charset="-18"/>
              </a:rPr>
              <a:t>Team</a:t>
            </a:r>
            <a:r>
              <a:rPr lang="en-GB" sz="2800">
                <a:latin typeface="Tw Cen MT Condensed" panose="020B0606020104020203" pitchFamily="34" charset="-18"/>
              </a:rPr>
              <a:t> </a:t>
            </a:r>
            <a:r>
              <a:rPr lang="en-GB" sz="3200">
                <a:latin typeface="Tw Cen MT Condensed" panose="020B0606020104020203" pitchFamily="34" charset="-18"/>
              </a:rPr>
              <a:t>Croatia</a:t>
            </a:r>
            <a:endParaRPr lang="en-GB" sz="3200" dirty="0">
              <a:latin typeface="Tw Cen MT Condensed" panose="020B0606020104020203" pitchFamily="34" charset="-18"/>
            </a:endParaRPr>
          </a:p>
        </p:txBody>
      </p:sp>
      <p:pic>
        <p:nvPicPr>
          <p:cNvPr id="9" name="Slika 8">
            <a:extLst>
              <a:ext uri="{FF2B5EF4-FFF2-40B4-BE49-F238E27FC236}">
                <a16:creationId xmlns:a16="http://schemas.microsoft.com/office/drawing/2014/main" id="{B06C2581-05F0-42F2-BDB4-4DC49EB70B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4144" y="3653702"/>
            <a:ext cx="1153945" cy="136120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358</TotalTime>
  <Words>132</Words>
  <Application>Microsoft Office PowerPoint</Application>
  <PresentationFormat>Prilagođeno</PresentationFormat>
  <Paragraphs>36</Paragraphs>
  <Slides>6</Slides>
  <Notes>6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3" baseType="lpstr">
      <vt:lpstr>Arial</vt:lpstr>
      <vt:lpstr>Calibri</vt:lpstr>
      <vt:lpstr>Droid Sans</vt:lpstr>
      <vt:lpstr>Tw Cen MT</vt:lpstr>
      <vt:lpstr>Tw Cen MT Condensed</vt:lpstr>
      <vt:lpstr>Wingdings 3</vt:lpstr>
      <vt:lpstr>Integral</vt:lpstr>
      <vt:lpstr>16. Granular materials</vt:lpstr>
      <vt:lpstr>Problem text</vt:lpstr>
      <vt:lpstr>Reporter</vt:lpstr>
      <vt:lpstr>Opponent</vt:lpstr>
      <vt:lpstr>Discussion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Name of the Problem</dc:title>
  <dc:creator>Korisnik</dc:creator>
  <cp:lastModifiedBy>Elena</cp:lastModifiedBy>
  <cp:revision>28</cp:revision>
  <dcterms:modified xsi:type="dcterms:W3CDTF">2018-07-08T07:24:18Z</dcterms:modified>
</cp:coreProperties>
</file>