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Barlow Condensed" panose="00000506000000000000" pitchFamily="2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O73qaOnSrlUFVVdV9KYDyS7eN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31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ki Houssiada" userId="2f0872fa707906b7" providerId="LiveId" clId="{71EF5BAB-FF6B-4218-B75A-52B4E741BA54}"/>
    <pc:docChg chg="undo custSel modSld">
      <pc:chgData name="Angeliki Houssiada" userId="2f0872fa707906b7" providerId="LiveId" clId="{71EF5BAB-FF6B-4218-B75A-52B4E741BA54}" dt="2022-08-27T11:00:08.323" v="1294" actId="20577"/>
      <pc:docMkLst>
        <pc:docMk/>
      </pc:docMkLst>
      <pc:sldChg chg="modSp mod">
        <pc:chgData name="Angeliki Houssiada" userId="2f0872fa707906b7" providerId="LiveId" clId="{71EF5BAB-FF6B-4218-B75A-52B4E741BA54}" dt="2022-08-27T11:00:08.323" v="1294" actId="20577"/>
        <pc:sldMkLst>
          <pc:docMk/>
          <pc:sldMk cId="0" sldId="256"/>
        </pc:sldMkLst>
        <pc:spChg chg="mod">
          <ac:chgData name="Angeliki Houssiada" userId="2f0872fa707906b7" providerId="LiveId" clId="{71EF5BAB-FF6B-4218-B75A-52B4E741BA54}" dt="2022-08-27T11:00:08.323" v="1294" actId="20577"/>
          <ac:spMkLst>
            <pc:docMk/>
            <pc:sldMk cId="0" sldId="256"/>
            <ac:spMk id="235" creationId="{00000000-0000-0000-0000-000000000000}"/>
          </ac:spMkLst>
        </pc:spChg>
      </pc:sldChg>
      <pc:sldChg chg="modSp mod">
        <pc:chgData name="Angeliki Houssiada" userId="2f0872fa707906b7" providerId="LiveId" clId="{71EF5BAB-FF6B-4218-B75A-52B4E741BA54}" dt="2022-08-25T06:39:15.902" v="36" actId="1076"/>
        <pc:sldMkLst>
          <pc:docMk/>
          <pc:sldMk cId="0" sldId="257"/>
        </pc:sldMkLst>
        <pc:picChg chg="mod">
          <ac:chgData name="Angeliki Houssiada" userId="2f0872fa707906b7" providerId="LiveId" clId="{71EF5BAB-FF6B-4218-B75A-52B4E741BA54}" dt="2022-08-25T06:39:15.902" v="36" actId="1076"/>
          <ac:picMkLst>
            <pc:docMk/>
            <pc:sldMk cId="0" sldId="257"/>
            <ac:picMk id="244" creationId="{00000000-0000-0000-0000-000000000000}"/>
          </ac:picMkLst>
        </pc:picChg>
      </pc:sldChg>
      <pc:sldChg chg="modSp mod">
        <pc:chgData name="Angeliki Houssiada" userId="2f0872fa707906b7" providerId="LiveId" clId="{71EF5BAB-FF6B-4218-B75A-52B4E741BA54}" dt="2022-08-25T06:53:49.041" v="1290" actId="20577"/>
        <pc:sldMkLst>
          <pc:docMk/>
          <pc:sldMk cId="0" sldId="258"/>
        </pc:sldMkLst>
        <pc:spChg chg="mod">
          <ac:chgData name="Angeliki Houssiada" userId="2f0872fa707906b7" providerId="LiveId" clId="{71EF5BAB-FF6B-4218-B75A-52B4E741BA54}" dt="2022-08-25T06:53:49.041" v="1290" actId="20577"/>
          <ac:spMkLst>
            <pc:docMk/>
            <pc:sldMk cId="0" sldId="258"/>
            <ac:spMk id="263" creationId="{00000000-0000-0000-0000-000000000000}"/>
          </ac:spMkLst>
        </pc:spChg>
        <pc:spChg chg="mod">
          <ac:chgData name="Angeliki Houssiada" userId="2f0872fa707906b7" providerId="LiveId" clId="{71EF5BAB-FF6B-4218-B75A-52B4E741BA54}" dt="2022-08-25T06:52:58.110" v="1204" actId="20577"/>
          <ac:spMkLst>
            <pc:docMk/>
            <pc:sldMk cId="0" sldId="258"/>
            <ac:spMk id="265" creationId="{00000000-0000-0000-0000-000000000000}"/>
          </ac:spMkLst>
        </pc:spChg>
      </pc:sldChg>
      <pc:sldChg chg="modSp mod">
        <pc:chgData name="Angeliki Houssiada" userId="2f0872fa707906b7" providerId="LiveId" clId="{71EF5BAB-FF6B-4218-B75A-52B4E741BA54}" dt="2022-08-25T06:48:38.934" v="790" actId="5793"/>
        <pc:sldMkLst>
          <pc:docMk/>
          <pc:sldMk cId="0" sldId="259"/>
        </pc:sldMkLst>
        <pc:spChg chg="mod">
          <ac:chgData name="Angeliki Houssiada" userId="2f0872fa707906b7" providerId="LiveId" clId="{71EF5BAB-FF6B-4218-B75A-52B4E741BA54}" dt="2022-08-25T06:48:38.934" v="790" actId="5793"/>
          <ac:spMkLst>
            <pc:docMk/>
            <pc:sldMk cId="0" sldId="259"/>
            <ac:spMk id="283" creationId="{00000000-0000-0000-0000-000000000000}"/>
          </ac:spMkLst>
        </pc:spChg>
        <pc:spChg chg="mod">
          <ac:chgData name="Angeliki Houssiada" userId="2f0872fa707906b7" providerId="LiveId" clId="{71EF5BAB-FF6B-4218-B75A-52B4E741BA54}" dt="2022-08-25T06:48:19.232" v="740" actId="1076"/>
          <ac:spMkLst>
            <pc:docMk/>
            <pc:sldMk cId="0" sldId="259"/>
            <ac:spMk id="285" creationId="{00000000-0000-0000-0000-000000000000}"/>
          </ac:spMkLst>
        </pc:spChg>
      </pc:sldChg>
      <pc:sldChg chg="modSp mod">
        <pc:chgData name="Angeliki Houssiada" userId="2f0872fa707906b7" providerId="LiveId" clId="{71EF5BAB-FF6B-4218-B75A-52B4E741BA54}" dt="2022-08-25T06:50:23.257" v="927" actId="20577"/>
        <pc:sldMkLst>
          <pc:docMk/>
          <pc:sldMk cId="0" sldId="260"/>
        </pc:sldMkLst>
        <pc:spChg chg="mod">
          <ac:chgData name="Angeliki Houssiada" userId="2f0872fa707906b7" providerId="LiveId" clId="{71EF5BAB-FF6B-4218-B75A-52B4E741BA54}" dt="2022-08-25T06:49:05.675" v="850" actId="20577"/>
          <ac:spMkLst>
            <pc:docMk/>
            <pc:sldMk cId="0" sldId="260"/>
            <ac:spMk id="300" creationId="{00000000-0000-0000-0000-000000000000}"/>
          </ac:spMkLst>
        </pc:spChg>
        <pc:spChg chg="mod">
          <ac:chgData name="Angeliki Houssiada" userId="2f0872fa707906b7" providerId="LiveId" clId="{71EF5BAB-FF6B-4218-B75A-52B4E741BA54}" dt="2022-08-25T06:50:23.257" v="927" actId="20577"/>
          <ac:spMkLst>
            <pc:docMk/>
            <pc:sldMk cId="0" sldId="260"/>
            <ac:spMk id="301" creationId="{00000000-0000-0000-0000-000000000000}"/>
          </ac:spMkLst>
        </pc:spChg>
      </pc:sldChg>
      <pc:sldChg chg="modSp mod">
        <pc:chgData name="Angeliki Houssiada" userId="2f0872fa707906b7" providerId="LiveId" clId="{71EF5BAB-FF6B-4218-B75A-52B4E741BA54}" dt="2022-08-25T06:54:24.420" v="1291" actId="20577"/>
        <pc:sldMkLst>
          <pc:docMk/>
          <pc:sldMk cId="0" sldId="261"/>
        </pc:sldMkLst>
        <pc:spChg chg="mod">
          <ac:chgData name="Angeliki Houssiada" userId="2f0872fa707906b7" providerId="LiveId" clId="{71EF5BAB-FF6B-4218-B75A-52B4E741BA54}" dt="2022-08-25T06:54:24.420" v="1291" actId="20577"/>
          <ac:spMkLst>
            <pc:docMk/>
            <pc:sldMk cId="0" sldId="261"/>
            <ac:spMk id="3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28162be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428162be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4" name="Google Shape;3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Διαφάνεια τίτλου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8"/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55" name="Google Shape;55;p8"/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8"/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C96A3"/>
              </a:buClr>
              <a:buSzPts val="2500"/>
              <a:buNone/>
              <a:defRPr sz="2000" cap="none">
                <a:solidFill>
                  <a:srgbClr val="7C96A3"/>
                </a:solidFill>
              </a:defRPr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dt" idx="10"/>
          </p:nvPr>
        </p:nvSpPr>
        <p:spPr>
          <a:xfrm>
            <a:off x="7077510" y="541020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ftr" idx="11"/>
          </p:nvPr>
        </p:nvSpPr>
        <p:spPr>
          <a:xfrm>
            <a:off x="1876421" y="5410203"/>
            <a:ext cx="5124882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9896907" y="5410203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ανοραμική εικόνα με λεζάντα">
  <p:cSld name="Πανοραμική εικόνα με λεζάντα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>
            <a:spLocks noGrp="1"/>
          </p:cNvSpPr>
          <p:nvPr>
            <p:ph type="pic" idx="2"/>
          </p:nvPr>
        </p:nvSpPr>
        <p:spPr>
          <a:xfrm>
            <a:off x="1141408" y="606430"/>
            <a:ext cx="9912352" cy="3299776"/>
          </a:xfrm>
          <a:prstGeom prst="rect">
            <a:avLst/>
          </a:prstGeom>
          <a:noFill/>
          <a:ln w="19025" cap="sq" cmpd="sng">
            <a:solidFill>
              <a:srgbClr val="B0C0C8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sp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1141363" y="5124023"/>
            <a:ext cx="9910861" cy="68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λεζάντα">
  <p:cSld name="Τίτλος και λεζάντα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1141408" y="4419596"/>
            <a:ext cx="99044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50"/>
              <a:buNone/>
              <a:defRPr sz="18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σαγωγικά με λεζάντα">
  <p:cSld name="Εισαγωγικά με λεζάντα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1720644" y="3365558"/>
            <a:ext cx="8752298" cy="54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50"/>
              <a:buNone/>
              <a:defRPr sz="14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2"/>
          </p:nvPr>
        </p:nvSpPr>
        <p:spPr>
          <a:xfrm>
            <a:off x="1141408" y="4309914"/>
            <a:ext cx="9906006" cy="148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50"/>
              <a:buNone/>
              <a:defRPr sz="18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άρτα ονόματος">
  <p:cSld name="Κάρτα ονόματος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1141363" y="4657651"/>
            <a:ext cx="9904506" cy="114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50"/>
              <a:buNone/>
              <a:defRPr sz="18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στήλες">
  <p:cSld name="3 στήλες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1141408" y="2674464"/>
            <a:ext cx="319689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cap="none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body" idx="2"/>
          </p:nvPr>
        </p:nvSpPr>
        <p:spPr>
          <a:xfrm>
            <a:off x="1127921" y="3360264"/>
            <a:ext cx="3208739" cy="243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50"/>
              <a:buNone/>
              <a:defRPr sz="14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3"/>
          </p:nvPr>
        </p:nvSpPr>
        <p:spPr>
          <a:xfrm>
            <a:off x="4514767" y="2677637"/>
            <a:ext cx="31843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cap="none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4"/>
          </p:nvPr>
        </p:nvSpPr>
        <p:spPr>
          <a:xfrm>
            <a:off x="4504215" y="3363437"/>
            <a:ext cx="3195827" cy="243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50"/>
              <a:buNone/>
              <a:defRPr sz="14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5"/>
          </p:nvPr>
        </p:nvSpPr>
        <p:spPr>
          <a:xfrm>
            <a:off x="7852437" y="2674464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cap="none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6"/>
          </p:nvPr>
        </p:nvSpPr>
        <p:spPr>
          <a:xfrm>
            <a:off x="7852437" y="3360264"/>
            <a:ext cx="3194968" cy="243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50"/>
              <a:buNone/>
              <a:defRPr sz="14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τήλη 3 εικόνων">
  <p:cSld name="Στήλη 3 εικόνων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1"/>
          </p:nvPr>
        </p:nvSpPr>
        <p:spPr>
          <a:xfrm>
            <a:off x="1141408" y="4404591"/>
            <a:ext cx="3195242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000" cap="none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2"/>
          <p:cNvSpPr>
            <a:spLocks noGrp="1"/>
          </p:cNvSpPr>
          <p:nvPr>
            <p:ph type="pic" idx="2"/>
          </p:nvPr>
        </p:nvSpPr>
        <p:spPr>
          <a:xfrm>
            <a:off x="1141408" y="2666993"/>
            <a:ext cx="3195242" cy="1524003"/>
          </a:xfrm>
          <a:prstGeom prst="rect">
            <a:avLst/>
          </a:prstGeom>
          <a:noFill/>
          <a:ln w="19025" cap="sq" cmpd="sng">
            <a:solidFill>
              <a:srgbClr val="B0C0C8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sp>
      <p:sp>
        <p:nvSpPr>
          <p:cNvPr id="208" name="Google Shape;208;p22"/>
          <p:cNvSpPr txBox="1">
            <a:spLocks noGrp="1"/>
          </p:cNvSpPr>
          <p:nvPr>
            <p:ph type="body" idx="3"/>
          </p:nvPr>
        </p:nvSpPr>
        <p:spPr>
          <a:xfrm>
            <a:off x="1141408" y="4980855"/>
            <a:ext cx="3195242" cy="81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50"/>
              <a:buNone/>
              <a:defRPr sz="14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body" idx="4"/>
          </p:nvPr>
        </p:nvSpPr>
        <p:spPr>
          <a:xfrm>
            <a:off x="4489054" y="4404591"/>
            <a:ext cx="3200400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000" cap="none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>
            <a:spLocks noGrp="1"/>
          </p:cNvSpPr>
          <p:nvPr>
            <p:ph type="pic" idx="5"/>
          </p:nvPr>
        </p:nvSpPr>
        <p:spPr>
          <a:xfrm>
            <a:off x="4489054" y="2666993"/>
            <a:ext cx="3198936" cy="1524003"/>
          </a:xfrm>
          <a:prstGeom prst="rect">
            <a:avLst/>
          </a:prstGeom>
          <a:noFill/>
          <a:ln w="19025" cap="sq" cmpd="sng">
            <a:solidFill>
              <a:srgbClr val="B0C0C8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sp>
      <p:sp>
        <p:nvSpPr>
          <p:cNvPr id="211" name="Google Shape;211;p22"/>
          <p:cNvSpPr txBox="1">
            <a:spLocks noGrp="1"/>
          </p:cNvSpPr>
          <p:nvPr>
            <p:ph type="body" idx="6"/>
          </p:nvPr>
        </p:nvSpPr>
        <p:spPr>
          <a:xfrm>
            <a:off x="4487591" y="4980855"/>
            <a:ext cx="3200400" cy="8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50"/>
              <a:buNone/>
              <a:defRPr sz="14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body" idx="7"/>
          </p:nvPr>
        </p:nvSpPr>
        <p:spPr>
          <a:xfrm>
            <a:off x="7852565" y="4404591"/>
            <a:ext cx="3190743" cy="5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000" cap="none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2"/>
          <p:cNvSpPr>
            <a:spLocks noGrp="1"/>
          </p:cNvSpPr>
          <p:nvPr>
            <p:ph type="pic" idx="8"/>
          </p:nvPr>
        </p:nvSpPr>
        <p:spPr>
          <a:xfrm>
            <a:off x="7852437" y="2666993"/>
            <a:ext cx="3194968" cy="1524003"/>
          </a:xfrm>
          <a:prstGeom prst="rect">
            <a:avLst/>
          </a:prstGeom>
          <a:noFill/>
          <a:ln w="19025" cap="sq" cmpd="sng">
            <a:solidFill>
              <a:srgbClr val="B0C0C8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sp>
      <p:sp>
        <p:nvSpPr>
          <p:cNvPr id="214" name="Google Shape;214;p22"/>
          <p:cNvSpPr txBox="1">
            <a:spLocks noGrp="1"/>
          </p:cNvSpPr>
          <p:nvPr>
            <p:ph type="body" idx="9"/>
          </p:nvPr>
        </p:nvSpPr>
        <p:spPr>
          <a:xfrm>
            <a:off x="7852437" y="4980855"/>
            <a:ext cx="3194968" cy="81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50"/>
              <a:buNone/>
              <a:defRPr sz="14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1"/>
          </p:nvPr>
        </p:nvSpPr>
        <p:spPr>
          <a:xfrm rot="5400000">
            <a:off x="4323547" y="-932651"/>
            <a:ext cx="3541718" cy="990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/>
            </a:lvl1pPr>
            <a:lvl2pPr marL="914400" lvl="1" indent="-3873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 rot="5400000">
            <a:off x="7454106" y="2197898"/>
            <a:ext cx="5181603" cy="200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1"/>
          </p:nvPr>
        </p:nvSpPr>
        <p:spPr>
          <a:xfrm rot="5400000">
            <a:off x="2424901" y="-673890"/>
            <a:ext cx="5181603" cy="7748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/>
            </a:lvl1pPr>
            <a:lvl2pPr marL="914400" lvl="1" indent="-3873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/>
            </a:lvl1pPr>
            <a:lvl2pPr marL="914400" lvl="1" indent="-3873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50"/>
              <a:buNone/>
              <a:defRPr sz="1800" cap="none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4878388" cy="354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/>
            </a:lvl1pPr>
            <a:lvl2pPr marL="914400" lvl="1" indent="-3873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2"/>
          </p:nvPr>
        </p:nvSpPr>
        <p:spPr>
          <a:xfrm>
            <a:off x="6172200" y="2249488"/>
            <a:ext cx="4875215" cy="354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/>
            </a:lvl1pPr>
            <a:lvl2pPr marL="914400" lvl="1" indent="-3873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cap="none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2"/>
          </p:nvPr>
        </p:nvSpPr>
        <p:spPr>
          <a:xfrm>
            <a:off x="1141408" y="3073398"/>
            <a:ext cx="4878388" cy="271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/>
            </a:lvl1pPr>
            <a:lvl2pPr marL="914400" lvl="1" indent="-3873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cap="none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body" idx="4"/>
          </p:nvPr>
        </p:nvSpPr>
        <p:spPr>
          <a:xfrm>
            <a:off x="6172200" y="3073398"/>
            <a:ext cx="4875205" cy="271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/>
            </a:lvl1pPr>
            <a:lvl2pPr marL="914400" lvl="1" indent="-3873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5156201" y="592668"/>
            <a:ext cx="5891204" cy="519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91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/>
            </a:lvl1pPr>
            <a:lvl2pPr marL="914400" lvl="1" indent="-38735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>
            <a:spLocks noGrp="1"/>
          </p:cNvSpPr>
          <p:nvPr>
            <p:ph type="pic" idx="2"/>
          </p:nvPr>
        </p:nvSpPr>
        <p:spPr>
          <a:xfrm>
            <a:off x="7380716" y="609603"/>
            <a:ext cx="3666689" cy="5181603"/>
          </a:xfrm>
          <a:prstGeom prst="rect">
            <a:avLst/>
          </a:prstGeom>
          <a:noFill/>
          <a:ln w="19025" cap="sq" cmpd="sng">
            <a:solidFill>
              <a:srgbClr val="B0C0C8">
                <a:alpha val="60000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sp>
      <p:sp>
        <p:nvSpPr>
          <p:cNvPr id="161" name="Google Shape;161;p16"/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5934510" cy="354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7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7"/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8" name="Google Shape;8;p7"/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9" name="Google Shape;9;p7"/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0;p7"/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;p7"/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7"/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7"/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7"/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7"/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7"/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7"/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7"/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7"/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7"/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7"/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7"/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7"/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7"/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7"/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7"/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7"/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7"/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7"/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7"/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7"/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7"/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7"/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7"/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7"/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6;p7"/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7" name="Google Shape;37;p7"/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7"/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7"/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7"/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7"/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7"/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7"/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7"/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7"/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7"/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wentieth Century"/>
              <a:buNone/>
              <a:defRPr sz="105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wentieth Century"/>
              <a:buNone/>
            </a:pPr>
            <a:r>
              <a:rPr lang="en-US" sz="5000">
                <a:latin typeface="Barlow Condensed"/>
                <a:ea typeface="Barlow Condensed"/>
                <a:cs typeface="Barlow Condensed"/>
                <a:sym typeface="Barlow Condensed"/>
              </a:rPr>
              <a:t>OPPONENT FOR PROBLEM 2</a:t>
            </a:r>
            <a:endParaRPr sz="5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5" name="Google Shape;235;p1"/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-US" sz="2700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</a:t>
            </a:r>
            <a:r>
              <a:rPr lang="en-US" sz="2700" cap="none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YNT </a:t>
            </a:r>
            <a:r>
              <a:rPr lang="en-US" sz="2700" cap="none" dirty="0" err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LaGrands</a:t>
            </a:r>
            <a:endParaRPr sz="2700" cap="none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-US" sz="2700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Opponent: Nikolaos </a:t>
            </a:r>
            <a:r>
              <a:rPr lang="en-US" sz="2700" dirty="0" err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Serifovits</a:t>
            </a:r>
            <a:endParaRPr sz="2700" cap="none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36" name="Google Shape;236;p1"/>
          <p:cNvPicPr preferRelativeResize="0"/>
          <p:nvPr/>
        </p:nvPicPr>
        <p:blipFill rotWithShape="1">
          <a:blip r:embed="rId3">
            <a:alphaModFix/>
          </a:blip>
          <a:srcRect t="18597" b="16939"/>
          <a:stretch/>
        </p:blipFill>
        <p:spPr>
          <a:xfrm>
            <a:off x="4763750" y="5797600"/>
            <a:ext cx="2119068" cy="10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"/>
          <p:cNvSpPr txBox="1"/>
          <p:nvPr/>
        </p:nvSpPr>
        <p:spPr>
          <a:xfrm>
            <a:off x="5949780" y="6075015"/>
            <a:ext cx="100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LaGrands</a:t>
            </a:r>
            <a:endParaRPr sz="16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" descr="Greece flag icon - Country flags"/>
          <p:cNvPicPr preferRelativeResize="0"/>
          <p:nvPr/>
        </p:nvPicPr>
        <p:blipFill rotWithShape="1">
          <a:blip r:embed="rId4">
            <a:alphaModFix amt="90000"/>
          </a:blip>
          <a:srcRect/>
          <a:stretch/>
        </p:blipFill>
        <p:spPr>
          <a:xfrm>
            <a:off x="10923704" y="5659271"/>
            <a:ext cx="991675" cy="984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239" name="Google Shape;239;p1"/>
          <p:cNvSpPr/>
          <p:nvPr/>
        </p:nvSpPr>
        <p:spPr>
          <a:xfrm>
            <a:off x="10867088" y="5610263"/>
            <a:ext cx="1104900" cy="108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1428162be70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780" y="2252846"/>
            <a:ext cx="5646549" cy="56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428162be70_0_6" descr="Greece flag icon - Country flags"/>
          <p:cNvPicPr preferRelativeResize="0"/>
          <p:nvPr/>
        </p:nvPicPr>
        <p:blipFill rotWithShape="1">
          <a:blip r:embed="rId4">
            <a:alphaModFix amt="90000"/>
          </a:blip>
          <a:srcRect/>
          <a:stretch/>
        </p:blipFill>
        <p:spPr>
          <a:xfrm>
            <a:off x="11200329" y="4091746"/>
            <a:ext cx="991675" cy="984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246" name="Google Shape;246;g1428162be70_0_6"/>
          <p:cNvSpPr/>
          <p:nvPr/>
        </p:nvSpPr>
        <p:spPr>
          <a:xfrm>
            <a:off x="11143713" y="4042738"/>
            <a:ext cx="1104900" cy="108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1428162be70_0_6"/>
          <p:cNvPicPr preferRelativeResize="0"/>
          <p:nvPr/>
        </p:nvPicPr>
        <p:blipFill rotWithShape="1">
          <a:blip r:embed="rId5">
            <a:alphaModFix/>
          </a:blip>
          <a:srcRect t="18597" b="16940"/>
          <a:stretch/>
        </p:blipFill>
        <p:spPr>
          <a:xfrm>
            <a:off x="4763750" y="5797600"/>
            <a:ext cx="2119068" cy="10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1428162be70_0_6"/>
          <p:cNvSpPr txBox="1"/>
          <p:nvPr/>
        </p:nvSpPr>
        <p:spPr>
          <a:xfrm>
            <a:off x="5949780" y="6075015"/>
            <a:ext cx="100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LaGrands</a:t>
            </a:r>
            <a:endParaRPr sz="16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428162be70_0_6"/>
          <p:cNvSpPr/>
          <p:nvPr/>
        </p:nvSpPr>
        <p:spPr>
          <a:xfrm>
            <a:off x="3464973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</a:t>
            </a:r>
            <a:r>
              <a:rPr lang="en-US" sz="1300" b="1" i="0" u="none" strike="noStrike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Theory</a:t>
            </a:r>
            <a:endParaRPr sz="1300" b="1" i="0" u="none" strike="noStrike" cap="non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0" name="Google Shape;250;g1428162be70_0_6"/>
          <p:cNvSpPr/>
          <p:nvPr/>
        </p:nvSpPr>
        <p:spPr>
          <a:xfrm>
            <a:off x="1613650" y="333325"/>
            <a:ext cx="1968900" cy="4311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Problem Statement</a:t>
            </a:r>
            <a:endParaRPr sz="1300" b="1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1" name="Google Shape;251;g1428162be70_0_6"/>
          <p:cNvSpPr/>
          <p:nvPr/>
        </p:nvSpPr>
        <p:spPr>
          <a:xfrm>
            <a:off x="4855922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Experiments </a:t>
            </a: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428162be70_0_6"/>
          <p:cNvSpPr/>
          <p:nvPr/>
        </p:nvSpPr>
        <p:spPr>
          <a:xfrm>
            <a:off x="6250224" y="333325"/>
            <a:ext cx="17142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Missing points</a:t>
            </a:r>
            <a:endParaRPr sz="19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3" name="Google Shape;253;g1428162be70_0_6"/>
          <p:cNvSpPr/>
          <p:nvPr/>
        </p:nvSpPr>
        <p:spPr>
          <a:xfrm>
            <a:off x="7797751" y="333338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Suggestions</a:t>
            </a:r>
            <a:endParaRPr sz="18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4" name="Google Shape;254;g1428162be70_0_6"/>
          <p:cNvSpPr/>
          <p:nvPr/>
        </p:nvSpPr>
        <p:spPr>
          <a:xfrm>
            <a:off x="9074000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Discussion</a:t>
            </a:r>
            <a:endParaRPr sz="13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5" name="Google Shape;255;g1428162be70_0_6"/>
          <p:cNvSpPr txBox="1"/>
          <p:nvPr/>
        </p:nvSpPr>
        <p:spPr>
          <a:xfrm>
            <a:off x="1097775" y="1937275"/>
            <a:ext cx="7180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If volunteers of </a:t>
            </a:r>
            <a:r>
              <a:rPr lang="en-US" sz="2400">
                <a:solidFill>
                  <a:srgbClr val="1155C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different age groups</a:t>
            </a:r>
            <a:r>
              <a:rPr lang="en-US" sz="24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are challenged to dial a number on a rotary phone, it may turn out that some age groups are</a:t>
            </a:r>
            <a:r>
              <a:rPr lang="en-US" sz="2400">
                <a:solidFill>
                  <a:srgbClr val="1155C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unfamiliar</a:t>
            </a:r>
            <a:r>
              <a:rPr lang="en-US" sz="24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with the old technology. </a:t>
            </a:r>
            <a:endParaRPr sz="24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Obtain </a:t>
            </a:r>
            <a:r>
              <a:rPr lang="en-US" sz="2400" u="sng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statistical data</a:t>
            </a:r>
            <a:r>
              <a:rPr lang="en-US" sz="24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in </a:t>
            </a:r>
            <a:r>
              <a:rPr lang="en-US" sz="2400" u="sng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controlled </a:t>
            </a:r>
            <a:r>
              <a:rPr lang="en-US" sz="24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conditions </a:t>
            </a:r>
            <a:endParaRPr sz="24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 discuss the results. </a:t>
            </a:r>
            <a:endParaRPr sz="24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"/>
          <p:cNvSpPr/>
          <p:nvPr/>
        </p:nvSpPr>
        <p:spPr>
          <a:xfrm>
            <a:off x="864300" y="2390600"/>
            <a:ext cx="5057100" cy="3015900"/>
          </a:xfrm>
          <a:prstGeom prst="flowChartAlternateProcess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6095425" y="2379100"/>
            <a:ext cx="5209500" cy="3707700"/>
          </a:xfrm>
          <a:prstGeom prst="flowChartAlternateProcess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 txBox="1">
            <a:spLocks noGrp="1"/>
          </p:cNvSpPr>
          <p:nvPr>
            <p:ph type="title"/>
          </p:nvPr>
        </p:nvSpPr>
        <p:spPr>
          <a:xfrm>
            <a:off x="1143008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</a:pPr>
            <a:r>
              <a:rPr lang="en-US">
                <a:latin typeface="Barlow Condensed"/>
                <a:ea typeface="Barlow Condensed"/>
                <a:cs typeface="Barlow Condensed"/>
                <a:sym typeface="Barlow Condensed"/>
              </a:rPr>
              <a:t>THEORY</a:t>
            </a:r>
            <a:br>
              <a:rPr lang="en-US"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 sz="3200" u="sng">
                <a:latin typeface="Barlow Condensed"/>
                <a:ea typeface="Barlow Condensed"/>
                <a:cs typeface="Barlow Condensed"/>
                <a:sym typeface="Barlow Condensed"/>
              </a:rPr>
              <a:t>STRENGTHS - WEAKNESSES</a:t>
            </a:r>
            <a:endParaRPr sz="3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3" name="Google Shape;263;p2"/>
          <p:cNvSpPr txBox="1">
            <a:spLocks noGrp="1"/>
          </p:cNvSpPr>
          <p:nvPr>
            <p:ph type="body" idx="1"/>
          </p:nvPr>
        </p:nvSpPr>
        <p:spPr>
          <a:xfrm>
            <a:off x="935403" y="2390607"/>
            <a:ext cx="49149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12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0558"/>
              <a:buFont typeface="Barlow Condensed"/>
              <a:buChar char="•"/>
            </a:pPr>
            <a:r>
              <a:rPr lang="en-US" sz="22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Somewhat qualitative explanation of the statistical data analysis</a:t>
            </a:r>
          </a:p>
          <a:p>
            <a:pPr marL="228600" lvl="0" indent="-21129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0558"/>
              <a:buFont typeface="Barlow Condensed"/>
              <a:buChar char="•"/>
            </a:pPr>
            <a:r>
              <a:rPr lang="en-US" sz="2200" dirty="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Interesting connection of the correlation with the report</a:t>
            </a:r>
            <a:endParaRPr sz="2200" dirty="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lvl="0" indent="-2255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558"/>
              <a:buFont typeface="Barlow Condensed"/>
              <a:buChar char="•"/>
            </a:pPr>
            <a:r>
              <a:rPr lang="en-US" sz="2200" dirty="0">
                <a:latin typeface="Barlow Condensed"/>
                <a:ea typeface="Barlow Condensed"/>
                <a:cs typeface="Barlow Condensed"/>
                <a:sym typeface="Barlow Condensed"/>
              </a:rPr>
              <a:t>Well-structured presentation</a:t>
            </a:r>
          </a:p>
          <a:p>
            <a:pPr marL="228600" lvl="0" indent="-22557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558"/>
              <a:buFont typeface="Barlow Condensed"/>
              <a:buChar char="•"/>
            </a:pPr>
            <a:r>
              <a:rPr lang="en-US" sz="2200" dirty="0">
                <a:latin typeface="Barlow Condensed"/>
                <a:ea typeface="Barlow Condensed"/>
                <a:cs typeface="Barlow Condensed"/>
                <a:sym typeface="Barlow Condensed"/>
              </a:rPr>
              <a:t>Included useful report summary</a:t>
            </a:r>
            <a:endParaRPr sz="2200" dirty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1290"/>
              <a:buNone/>
            </a:pPr>
            <a:endParaRPr dirty="0"/>
          </a:p>
        </p:txBody>
      </p:sp>
      <p:sp>
        <p:nvSpPr>
          <p:cNvPr id="264" name="Google Shape;264;p2"/>
          <p:cNvSpPr txBox="1"/>
          <p:nvPr/>
        </p:nvSpPr>
        <p:spPr>
          <a:xfrm>
            <a:off x="7534275" y="2009775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"/>
          <p:cNvSpPr txBox="1"/>
          <p:nvPr/>
        </p:nvSpPr>
        <p:spPr>
          <a:xfrm>
            <a:off x="6014130" y="2223884"/>
            <a:ext cx="5057100" cy="4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</a:pPr>
            <a:endParaRPr lang="en-US" sz="2200" b="0" i="0" u="none" strike="noStrike" cap="none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marR="0" lvl="0" indent="-1936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 Condensed"/>
              <a:buChar char="•"/>
            </a:pPr>
            <a:r>
              <a:rPr lang="en-US" sz="2200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She didn’t include the steps for the proper way to use the rotary phone</a:t>
            </a:r>
          </a:p>
          <a:p>
            <a:pPr marL="228600" marR="0" lvl="0" indent="-1936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 Condensed"/>
              <a:buChar char="•"/>
            </a:pPr>
            <a:r>
              <a:rPr lang="en-US" sz="2200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No hypotheses clearly stated for the better </a:t>
            </a:r>
            <a:r>
              <a:rPr lang="en-US" sz="2200" dirty="0" err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understandment</a:t>
            </a:r>
            <a:r>
              <a:rPr lang="en-US" sz="2200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of the expectations of the experiment</a:t>
            </a:r>
            <a:endParaRPr sz="2200" b="0" i="0" u="none" strike="noStrike" cap="none" dirty="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6" name="Google Shape;266;p2"/>
          <p:cNvSpPr txBox="1"/>
          <p:nvPr/>
        </p:nvSpPr>
        <p:spPr>
          <a:xfrm>
            <a:off x="3089375" y="-1526300"/>
            <a:ext cx="97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7" name="Google Shape;267;p2"/>
          <p:cNvPicPr preferRelativeResize="0"/>
          <p:nvPr/>
        </p:nvPicPr>
        <p:blipFill rotWithShape="1">
          <a:blip r:embed="rId3">
            <a:alphaModFix/>
          </a:blip>
          <a:srcRect t="18597" b="16939"/>
          <a:stretch/>
        </p:blipFill>
        <p:spPr>
          <a:xfrm>
            <a:off x="4763750" y="5797600"/>
            <a:ext cx="2119068" cy="10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"/>
          <p:cNvSpPr txBox="1"/>
          <p:nvPr/>
        </p:nvSpPr>
        <p:spPr>
          <a:xfrm>
            <a:off x="5949780" y="6075015"/>
            <a:ext cx="100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LaGrands</a:t>
            </a:r>
            <a:endParaRPr sz="16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2" descr="Greece flag icon - Country flags"/>
          <p:cNvPicPr preferRelativeResize="0"/>
          <p:nvPr/>
        </p:nvPicPr>
        <p:blipFill rotWithShape="1">
          <a:blip r:embed="rId4">
            <a:alphaModFix amt="90000"/>
          </a:blip>
          <a:srcRect/>
          <a:stretch/>
        </p:blipFill>
        <p:spPr>
          <a:xfrm>
            <a:off x="11200329" y="4091746"/>
            <a:ext cx="991675" cy="984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270" name="Google Shape;270;p2"/>
          <p:cNvSpPr/>
          <p:nvPr/>
        </p:nvSpPr>
        <p:spPr>
          <a:xfrm>
            <a:off x="11143713" y="4042738"/>
            <a:ext cx="1104900" cy="108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"/>
          <p:cNvSpPr/>
          <p:nvPr/>
        </p:nvSpPr>
        <p:spPr>
          <a:xfrm>
            <a:off x="3464973" y="333325"/>
            <a:ext cx="1530000" cy="431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Theory</a:t>
            </a:r>
            <a:endParaRPr sz="1300" b="1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2" name="Google Shape;272;p2"/>
          <p:cNvSpPr/>
          <p:nvPr/>
        </p:nvSpPr>
        <p:spPr>
          <a:xfrm>
            <a:off x="1613650" y="333325"/>
            <a:ext cx="19689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Problem Statement</a:t>
            </a:r>
            <a:endParaRPr sz="13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3" name="Google Shape;273;p2"/>
          <p:cNvSpPr/>
          <p:nvPr/>
        </p:nvSpPr>
        <p:spPr>
          <a:xfrm>
            <a:off x="4855922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Experiments </a:t>
            </a: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"/>
          <p:cNvSpPr/>
          <p:nvPr/>
        </p:nvSpPr>
        <p:spPr>
          <a:xfrm>
            <a:off x="6250224" y="333325"/>
            <a:ext cx="17142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Missing points</a:t>
            </a:r>
            <a:endParaRPr sz="19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5" name="Google Shape;275;p2"/>
          <p:cNvSpPr/>
          <p:nvPr/>
        </p:nvSpPr>
        <p:spPr>
          <a:xfrm>
            <a:off x="7797751" y="333338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Suggestions</a:t>
            </a:r>
            <a:endParaRPr sz="18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6" name="Google Shape;276;p2"/>
          <p:cNvSpPr/>
          <p:nvPr/>
        </p:nvSpPr>
        <p:spPr>
          <a:xfrm>
            <a:off x="9074000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Discussion</a:t>
            </a:r>
            <a:endParaRPr sz="13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"/>
          <p:cNvSpPr/>
          <p:nvPr/>
        </p:nvSpPr>
        <p:spPr>
          <a:xfrm>
            <a:off x="6250225" y="2165150"/>
            <a:ext cx="5191200" cy="3632400"/>
          </a:xfrm>
          <a:prstGeom prst="flowChartAlternateProcess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"/>
          <p:cNvSpPr/>
          <p:nvPr/>
        </p:nvSpPr>
        <p:spPr>
          <a:xfrm>
            <a:off x="864300" y="2232525"/>
            <a:ext cx="5057100" cy="3015900"/>
          </a:xfrm>
          <a:prstGeom prst="flowChartAlternateProcess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"/>
          <p:cNvSpPr txBox="1">
            <a:spLocks noGrp="1"/>
          </p:cNvSpPr>
          <p:nvPr>
            <p:ph type="body" idx="1"/>
          </p:nvPr>
        </p:nvSpPr>
        <p:spPr>
          <a:xfrm>
            <a:off x="1002900" y="2697675"/>
            <a:ext cx="47799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165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 Condensed"/>
              <a:buChar char="•"/>
            </a:pPr>
            <a:r>
              <a:rPr lang="en-US" sz="2000" dirty="0">
                <a:latin typeface="Barlow Condensed"/>
                <a:ea typeface="Barlow Condensed"/>
                <a:cs typeface="Barlow Condensed"/>
                <a:sym typeface="Barlow Condensed"/>
              </a:rPr>
              <a:t>Good experimental procedure with enough volunteers (along with presentation of the CLT)</a:t>
            </a:r>
            <a:endParaRPr sz="2000" dirty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 Condensed"/>
              <a:buChar char="•"/>
            </a:pPr>
            <a:r>
              <a:rPr lang="en-US" sz="2000" dirty="0">
                <a:latin typeface="Barlow Condensed"/>
                <a:ea typeface="Barlow Condensed"/>
                <a:cs typeface="Barlow Condensed"/>
                <a:sym typeface="Barlow Condensed"/>
              </a:rPr>
              <a:t>Sufficient presentation of the survey they conducted</a:t>
            </a:r>
          </a:p>
          <a:p>
            <a:pPr marL="22860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 Condensed"/>
              <a:buChar char="•"/>
            </a:pPr>
            <a:r>
              <a:rPr lang="en-US" sz="2000" dirty="0">
                <a:latin typeface="Barlow Condensed"/>
                <a:ea typeface="Barlow Condensed"/>
                <a:cs typeface="Barlow Condensed"/>
                <a:sym typeface="Barlow Condensed"/>
              </a:rPr>
              <a:t>Qualitative explanation of the experimental procedure</a:t>
            </a:r>
          </a:p>
          <a:p>
            <a:pPr marL="228600" indent="-165100">
              <a:buSzPts val="2000"/>
              <a:buFont typeface="Barlow Condensed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Sufficient control of the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enviromental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conditions</a:t>
            </a:r>
          </a:p>
          <a:p>
            <a:pPr marL="228600" indent="-165100">
              <a:buSzPts val="2000"/>
              <a:buFont typeface="Barlow Condensed"/>
              <a:buChar char="•"/>
            </a:pPr>
            <a:r>
              <a:rPr lang="en-US" sz="2000" dirty="0">
                <a:latin typeface="Barlow Condensed"/>
                <a:ea typeface="Barlow Condensed"/>
                <a:cs typeface="Barlow Condensed"/>
                <a:sym typeface="Barlow Condensed"/>
              </a:rPr>
              <a:t>Mentioned the </a:t>
            </a:r>
            <a:r>
              <a:rPr lang="en-US" sz="2000" dirty="0" err="1">
                <a:latin typeface="Barlow Condensed"/>
                <a:ea typeface="Barlow Condensed"/>
                <a:cs typeface="Barlow Condensed"/>
                <a:sym typeface="Barlow Condensed"/>
              </a:rPr>
              <a:t>repetabiilty</a:t>
            </a:r>
            <a:endParaRPr lang="en-US" sz="2000" dirty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63500" indent="0">
              <a:buSzPts val="2000"/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 Condensed"/>
              <a:buChar char="•"/>
            </a:pPr>
            <a:endParaRPr sz="20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84" name="Google Shape;284;p3"/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</a:pPr>
            <a:r>
              <a:rPr lang="en-US">
                <a:latin typeface="Barlow Condensed"/>
                <a:ea typeface="Barlow Condensed"/>
                <a:cs typeface="Barlow Condensed"/>
                <a:sym typeface="Barlow Condensed"/>
              </a:rPr>
              <a:t>EXPERIMENTS – HYPOTHESES</a:t>
            </a:r>
            <a:br>
              <a:rPr lang="en-US"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 u="sng" cap="none">
                <a:latin typeface="Barlow Condensed"/>
                <a:ea typeface="Barlow Condensed"/>
                <a:cs typeface="Barlow Condensed"/>
                <a:sym typeface="Barlow Condensed"/>
              </a:rPr>
              <a:t>Strengths - Weaknesses</a:t>
            </a:r>
            <a:endParaRPr u="sng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85" name="Google Shape;285;p3"/>
          <p:cNvSpPr txBox="1"/>
          <p:nvPr/>
        </p:nvSpPr>
        <p:spPr>
          <a:xfrm>
            <a:off x="6306841" y="2165150"/>
            <a:ext cx="5191200" cy="399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37500"/>
              <a:buFont typeface="Arial"/>
              <a:buNone/>
            </a:pPr>
            <a:endParaRPr sz="8000" b="0" i="0" u="none" strike="noStrike" cap="none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marR="0" lvl="0" indent="-20796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arlow Condensed"/>
              <a:buChar char="•"/>
            </a:pPr>
            <a:r>
              <a:rPr lang="en-US" sz="5500" b="0" i="0" u="none" strike="noStrike" cap="none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Didn't repeat the experimental procedure enough times for valid results</a:t>
            </a:r>
            <a:endParaRPr lang="en-US" sz="5500" b="0" i="0" u="none" strike="noStrike" cap="none" dirty="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marR="0" lvl="0" indent="-20796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arlow Condensed"/>
              <a:buChar char="•"/>
            </a:pPr>
            <a:r>
              <a:rPr lang="en-US" sz="5500" b="0" i="0" u="none" strike="noStrike" cap="none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No data of the experimental procedure</a:t>
            </a:r>
          </a:p>
          <a:p>
            <a:pPr marL="228600" marR="0" lvl="0" indent="-20796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arlow Condensed"/>
              <a:buChar char="•"/>
            </a:pPr>
            <a:r>
              <a:rPr lang="en-US" sz="5500" b="0" i="0" u="none" strike="noStrike" cap="none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Somewhat confusing graphs of the results</a:t>
            </a:r>
          </a:p>
          <a:p>
            <a:pPr marL="228600" marR="0" lvl="0" indent="-20796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arlow Condensed"/>
              <a:buChar char="•"/>
            </a:pPr>
            <a:r>
              <a:rPr lang="en-US" sz="5500" b="0" i="0" u="none" strike="noStrike" cap="none" dirty="0" err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Unsufficient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presentation of how she determined a successful try</a:t>
            </a:r>
          </a:p>
          <a:p>
            <a:pPr marL="228600" marR="0" lvl="0" indent="-20796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arlow Condensed"/>
              <a:buChar char="•"/>
            </a:pPr>
            <a:endParaRPr lang="en-US" sz="2400" b="0" i="0" u="none" strike="noStrike" cap="none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marR="0" lvl="0" indent="-20796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arlow Condensed"/>
              <a:buChar char="•"/>
            </a:pPr>
            <a:endParaRPr sz="2400" b="0" i="0" u="none" strike="noStrike" cap="none" dirty="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53600"/>
              <a:buFont typeface="Arial"/>
              <a:buNone/>
            </a:pPr>
            <a:r>
              <a:rPr lang="en-US" sz="5596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596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8096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6" name="Google Shape;286;p3"/>
          <p:cNvPicPr preferRelativeResize="0"/>
          <p:nvPr/>
        </p:nvPicPr>
        <p:blipFill rotWithShape="1">
          <a:blip r:embed="rId3">
            <a:alphaModFix/>
          </a:blip>
          <a:srcRect t="18597" b="16939"/>
          <a:stretch/>
        </p:blipFill>
        <p:spPr>
          <a:xfrm>
            <a:off x="4763750" y="5797600"/>
            <a:ext cx="2119068" cy="10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"/>
          <p:cNvSpPr txBox="1"/>
          <p:nvPr/>
        </p:nvSpPr>
        <p:spPr>
          <a:xfrm>
            <a:off x="5949780" y="6075015"/>
            <a:ext cx="100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LaGrands</a:t>
            </a:r>
            <a:endParaRPr sz="16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3" descr="Greece flag icon - Country flags"/>
          <p:cNvPicPr preferRelativeResize="0"/>
          <p:nvPr/>
        </p:nvPicPr>
        <p:blipFill rotWithShape="1">
          <a:blip r:embed="rId4">
            <a:alphaModFix amt="90000"/>
          </a:blip>
          <a:srcRect/>
          <a:stretch/>
        </p:blipFill>
        <p:spPr>
          <a:xfrm>
            <a:off x="11200329" y="4091746"/>
            <a:ext cx="991675" cy="984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289" name="Google Shape;289;p3"/>
          <p:cNvSpPr/>
          <p:nvPr/>
        </p:nvSpPr>
        <p:spPr>
          <a:xfrm>
            <a:off x="11143713" y="4042738"/>
            <a:ext cx="1104900" cy="108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"/>
          <p:cNvSpPr/>
          <p:nvPr/>
        </p:nvSpPr>
        <p:spPr>
          <a:xfrm>
            <a:off x="4871148" y="333350"/>
            <a:ext cx="1530000" cy="431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Experiments</a:t>
            </a:r>
            <a:endParaRPr sz="1300" b="1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91" name="Google Shape;291;p3"/>
          <p:cNvSpPr/>
          <p:nvPr/>
        </p:nvSpPr>
        <p:spPr>
          <a:xfrm>
            <a:off x="1613650" y="333325"/>
            <a:ext cx="19689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Problem Statement</a:t>
            </a:r>
            <a:endParaRPr sz="13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92" name="Google Shape;292;p3"/>
          <p:cNvSpPr/>
          <p:nvPr/>
        </p:nvSpPr>
        <p:spPr>
          <a:xfrm>
            <a:off x="3472797" y="333350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Theory </a:t>
            </a: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"/>
          <p:cNvSpPr/>
          <p:nvPr/>
        </p:nvSpPr>
        <p:spPr>
          <a:xfrm>
            <a:off x="6250224" y="333325"/>
            <a:ext cx="17142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Missing points</a:t>
            </a:r>
            <a:endParaRPr sz="19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94" name="Google Shape;294;p3"/>
          <p:cNvSpPr/>
          <p:nvPr/>
        </p:nvSpPr>
        <p:spPr>
          <a:xfrm>
            <a:off x="7797751" y="333338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Suggestions</a:t>
            </a:r>
            <a:endParaRPr sz="18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95" name="Google Shape;295;p3"/>
          <p:cNvSpPr/>
          <p:nvPr/>
        </p:nvSpPr>
        <p:spPr>
          <a:xfrm>
            <a:off x="9074000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Discussion</a:t>
            </a:r>
            <a:endParaRPr sz="13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"/>
          <p:cNvSpPr txBox="1">
            <a:spLocks noGrp="1"/>
          </p:cNvSpPr>
          <p:nvPr>
            <p:ph type="title"/>
          </p:nvPr>
        </p:nvSpPr>
        <p:spPr>
          <a:xfrm>
            <a:off x="1143008" y="633993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</a:pPr>
            <a:r>
              <a:rPr lang="en-US" dirty="0">
                <a:latin typeface="Barlow Condensed"/>
                <a:ea typeface="Barlow Condensed"/>
                <a:cs typeface="Barlow Condensed"/>
                <a:sym typeface="Barlow Condensed"/>
              </a:rPr>
              <a:t>MISSING POINTS </a:t>
            </a:r>
            <a:endParaRPr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1" name="Google Shape;301;p4"/>
          <p:cNvSpPr txBox="1">
            <a:spLocks noGrp="1"/>
          </p:cNvSpPr>
          <p:nvPr>
            <p:ph type="body" idx="1"/>
          </p:nvPr>
        </p:nvSpPr>
        <p:spPr>
          <a:xfrm>
            <a:off x="1104538" y="2184213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00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Barlow Condensed"/>
              <a:buChar char="•"/>
            </a:pPr>
            <a:r>
              <a:rPr lang="en-US" dirty="0">
                <a:latin typeface="Barlow Condensed"/>
                <a:ea typeface="Barlow Condensed"/>
                <a:cs typeface="Barlow Condensed"/>
                <a:sym typeface="Barlow Condensed"/>
              </a:rPr>
              <a:t>No clear statement of how she determined a successful try </a:t>
            </a:r>
          </a:p>
          <a:p>
            <a:pPr marL="228600" lvl="0" indent="-2000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Barlow Condensed"/>
              <a:buChar char="•"/>
            </a:pPr>
            <a:r>
              <a:rPr lang="en-US" dirty="0">
                <a:latin typeface="Barlow Condensed"/>
                <a:ea typeface="Barlow Condensed"/>
                <a:cs typeface="Barlow Condensed"/>
                <a:sym typeface="Barlow Condensed"/>
              </a:rPr>
              <a:t>More theory about some points of the basic theory of the presentation</a:t>
            </a:r>
          </a:p>
          <a:p>
            <a:pPr marL="228600" lvl="0" indent="-2000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Barlow Condensed"/>
              <a:buChar char="•"/>
            </a:pPr>
            <a:endParaRPr lang="en-US" dirty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lvl="0" indent="-2000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Barlow Condensed"/>
              <a:buChar char="•"/>
            </a:pPr>
            <a:endParaRPr dirty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None/>
            </a:pPr>
            <a:endParaRPr dirty="0"/>
          </a:p>
        </p:txBody>
      </p:sp>
      <p:pic>
        <p:nvPicPr>
          <p:cNvPr id="302" name="Google Shape;302;p4"/>
          <p:cNvPicPr preferRelativeResize="0"/>
          <p:nvPr/>
        </p:nvPicPr>
        <p:blipFill rotWithShape="1">
          <a:blip r:embed="rId3">
            <a:alphaModFix/>
          </a:blip>
          <a:srcRect t="18597" b="16939"/>
          <a:stretch/>
        </p:blipFill>
        <p:spPr>
          <a:xfrm>
            <a:off x="4763750" y="5797600"/>
            <a:ext cx="2119068" cy="10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"/>
          <p:cNvSpPr txBox="1"/>
          <p:nvPr/>
        </p:nvSpPr>
        <p:spPr>
          <a:xfrm>
            <a:off x="5949780" y="6075015"/>
            <a:ext cx="100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LaGrands</a:t>
            </a:r>
            <a:endParaRPr sz="16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" descr="Greece flag icon - Country flags"/>
          <p:cNvPicPr preferRelativeResize="0"/>
          <p:nvPr/>
        </p:nvPicPr>
        <p:blipFill rotWithShape="1">
          <a:blip r:embed="rId4">
            <a:alphaModFix amt="90000"/>
          </a:blip>
          <a:srcRect/>
          <a:stretch/>
        </p:blipFill>
        <p:spPr>
          <a:xfrm>
            <a:off x="11200329" y="4091746"/>
            <a:ext cx="991675" cy="984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305" name="Google Shape;305;p4"/>
          <p:cNvSpPr/>
          <p:nvPr/>
        </p:nvSpPr>
        <p:spPr>
          <a:xfrm>
            <a:off x="11143713" y="4042738"/>
            <a:ext cx="1104900" cy="108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6270175" y="333350"/>
            <a:ext cx="1645800" cy="431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Missing Points</a:t>
            </a:r>
            <a:endParaRPr sz="1300" b="1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1613650" y="333325"/>
            <a:ext cx="19689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Problem Statement</a:t>
            </a:r>
            <a:endParaRPr sz="13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8" name="Google Shape;308;p4"/>
          <p:cNvSpPr/>
          <p:nvPr/>
        </p:nvSpPr>
        <p:spPr>
          <a:xfrm>
            <a:off x="4855922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Experiments </a:t>
            </a: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"/>
          <p:cNvSpPr/>
          <p:nvPr/>
        </p:nvSpPr>
        <p:spPr>
          <a:xfrm>
            <a:off x="3472450" y="333350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Theory</a:t>
            </a:r>
            <a:endParaRPr sz="19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10" name="Google Shape;310;p4"/>
          <p:cNvSpPr/>
          <p:nvPr/>
        </p:nvSpPr>
        <p:spPr>
          <a:xfrm>
            <a:off x="7797751" y="333338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Suggestions</a:t>
            </a:r>
            <a:endParaRPr sz="18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074000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Discussion</a:t>
            </a:r>
            <a:endParaRPr sz="13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"/>
          <p:cNvSpPr txBox="1">
            <a:spLocks noGrp="1"/>
          </p:cNvSpPr>
          <p:nvPr>
            <p:ph type="title"/>
          </p:nvPr>
        </p:nvSpPr>
        <p:spPr>
          <a:xfrm>
            <a:off x="1143008" y="653093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</a:pPr>
            <a:r>
              <a:rPr lang="en-US">
                <a:latin typeface="Barlow Condensed"/>
                <a:ea typeface="Barlow Condensed"/>
                <a:cs typeface="Barlow Condensed"/>
                <a:sym typeface="Barlow Condensed"/>
              </a:rPr>
              <a:t>SUGGESTIONS FOR FURTHER IMPROVEMENT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17" name="Google Shape;317;p5"/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22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arlow Condensed"/>
              <a:buChar char="•"/>
            </a:pPr>
            <a:r>
              <a:rPr lang="en-US" sz="2200" dirty="0">
                <a:latin typeface="Barlow Condensed"/>
                <a:ea typeface="Barlow Condensed"/>
                <a:cs typeface="Barlow Condensed"/>
                <a:sym typeface="Barlow Condensed"/>
              </a:rPr>
              <a:t>Be more specific in the presentation (was the same number calculated)</a:t>
            </a:r>
            <a:endParaRPr sz="2200" dirty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lvl="0" indent="-2222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arlow Condensed"/>
              <a:buChar char="•"/>
            </a:pPr>
            <a:r>
              <a:rPr lang="en-US" sz="2200" dirty="0">
                <a:latin typeface="Barlow Condensed"/>
                <a:ea typeface="Barlow Condensed"/>
                <a:cs typeface="Barlow Condensed"/>
                <a:sym typeface="Barlow Condensed"/>
              </a:rPr>
              <a:t>Could have more thoroughly examine more variables especially when talking about different age groups (ex. Parkinson’s, Alzheimer)</a:t>
            </a:r>
            <a:endParaRPr dirty="0"/>
          </a:p>
          <a:p>
            <a:pPr marL="228600" lvl="0" indent="-952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25000"/>
              <a:buNone/>
            </a:pPr>
            <a:endParaRPr dirty="0"/>
          </a:p>
        </p:txBody>
      </p:sp>
      <p:pic>
        <p:nvPicPr>
          <p:cNvPr id="318" name="Google Shape;318;p5"/>
          <p:cNvPicPr preferRelativeResize="0"/>
          <p:nvPr/>
        </p:nvPicPr>
        <p:blipFill rotWithShape="1">
          <a:blip r:embed="rId3">
            <a:alphaModFix/>
          </a:blip>
          <a:srcRect t="18597" b="16939"/>
          <a:stretch/>
        </p:blipFill>
        <p:spPr>
          <a:xfrm>
            <a:off x="4763750" y="5797600"/>
            <a:ext cx="2119068" cy="10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"/>
          <p:cNvSpPr txBox="1"/>
          <p:nvPr/>
        </p:nvSpPr>
        <p:spPr>
          <a:xfrm>
            <a:off x="5949780" y="6075015"/>
            <a:ext cx="100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LaGrands</a:t>
            </a:r>
            <a:endParaRPr sz="16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5" descr="Greece flag icon - Country flags"/>
          <p:cNvPicPr preferRelativeResize="0"/>
          <p:nvPr/>
        </p:nvPicPr>
        <p:blipFill rotWithShape="1">
          <a:blip r:embed="rId4">
            <a:alphaModFix amt="90000"/>
          </a:blip>
          <a:srcRect/>
          <a:stretch/>
        </p:blipFill>
        <p:spPr>
          <a:xfrm>
            <a:off x="11200329" y="4091746"/>
            <a:ext cx="991675" cy="984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321" name="Google Shape;321;p5"/>
          <p:cNvSpPr/>
          <p:nvPr/>
        </p:nvSpPr>
        <p:spPr>
          <a:xfrm>
            <a:off x="11143713" y="4042738"/>
            <a:ext cx="1104900" cy="108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"/>
          <p:cNvSpPr/>
          <p:nvPr/>
        </p:nvSpPr>
        <p:spPr>
          <a:xfrm>
            <a:off x="7803125" y="333325"/>
            <a:ext cx="1429200" cy="431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Suggestions</a:t>
            </a:r>
            <a:endParaRPr sz="1300" b="1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23" name="Google Shape;323;p5"/>
          <p:cNvSpPr/>
          <p:nvPr/>
        </p:nvSpPr>
        <p:spPr>
          <a:xfrm>
            <a:off x="1613650" y="333325"/>
            <a:ext cx="19689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Problem Statement</a:t>
            </a:r>
            <a:endParaRPr sz="13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24" name="Google Shape;324;p5"/>
          <p:cNvSpPr/>
          <p:nvPr/>
        </p:nvSpPr>
        <p:spPr>
          <a:xfrm>
            <a:off x="4855922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Experiments </a:t>
            </a: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"/>
          <p:cNvSpPr/>
          <p:nvPr/>
        </p:nvSpPr>
        <p:spPr>
          <a:xfrm>
            <a:off x="6250224" y="333325"/>
            <a:ext cx="17142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Missing points</a:t>
            </a:r>
            <a:endParaRPr sz="19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26" name="Google Shape;326;p5"/>
          <p:cNvSpPr/>
          <p:nvPr/>
        </p:nvSpPr>
        <p:spPr>
          <a:xfrm>
            <a:off x="3472026" y="333313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Theory</a:t>
            </a:r>
            <a:endParaRPr sz="19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27" name="Google Shape;327;p5"/>
          <p:cNvSpPr/>
          <p:nvPr/>
        </p:nvSpPr>
        <p:spPr>
          <a:xfrm>
            <a:off x="9074000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Discussion</a:t>
            </a:r>
            <a:endParaRPr sz="13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 txBox="1">
            <a:spLocks noGrp="1"/>
          </p:cNvSpPr>
          <p:nvPr>
            <p:ph type="title"/>
          </p:nvPr>
        </p:nvSpPr>
        <p:spPr>
          <a:xfrm>
            <a:off x="2950978" y="2428125"/>
            <a:ext cx="61581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wentieth Century"/>
              <a:buNone/>
            </a:pPr>
            <a:r>
              <a:rPr lang="en-US" sz="3800">
                <a:latin typeface="Barlow Condensed"/>
                <a:ea typeface="Barlow Condensed"/>
                <a:cs typeface="Barlow Condensed"/>
                <a:sym typeface="Barlow Condensed"/>
              </a:rPr>
              <a:t>THANK YOU FOR YOUR ATTENTION!</a:t>
            </a:r>
            <a:endParaRPr sz="38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33" name="Google Shape;333;p6"/>
          <p:cNvPicPr preferRelativeResize="0"/>
          <p:nvPr/>
        </p:nvPicPr>
        <p:blipFill rotWithShape="1">
          <a:blip r:embed="rId3">
            <a:alphaModFix/>
          </a:blip>
          <a:srcRect t="18597" b="16939"/>
          <a:stretch/>
        </p:blipFill>
        <p:spPr>
          <a:xfrm>
            <a:off x="4763750" y="5797600"/>
            <a:ext cx="2119068" cy="10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"/>
          <p:cNvSpPr txBox="1"/>
          <p:nvPr/>
        </p:nvSpPr>
        <p:spPr>
          <a:xfrm>
            <a:off x="5949780" y="6075015"/>
            <a:ext cx="100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LaGrands</a:t>
            </a:r>
            <a:endParaRPr sz="16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6" descr="Greece flag icon - Country flags"/>
          <p:cNvPicPr preferRelativeResize="0"/>
          <p:nvPr/>
        </p:nvPicPr>
        <p:blipFill rotWithShape="1">
          <a:blip r:embed="rId4">
            <a:alphaModFix amt="90000"/>
          </a:blip>
          <a:srcRect/>
          <a:stretch/>
        </p:blipFill>
        <p:spPr>
          <a:xfrm>
            <a:off x="11200329" y="4091746"/>
            <a:ext cx="991675" cy="984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336" name="Google Shape;336;p6"/>
          <p:cNvSpPr/>
          <p:nvPr/>
        </p:nvSpPr>
        <p:spPr>
          <a:xfrm>
            <a:off x="11143713" y="4042738"/>
            <a:ext cx="1104900" cy="10824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"/>
          <p:cNvSpPr/>
          <p:nvPr/>
        </p:nvSpPr>
        <p:spPr>
          <a:xfrm>
            <a:off x="9181898" y="333325"/>
            <a:ext cx="1530000" cy="431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Discussion</a:t>
            </a:r>
            <a:endParaRPr sz="1300" b="1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38" name="Google Shape;338;p6"/>
          <p:cNvSpPr/>
          <p:nvPr/>
        </p:nvSpPr>
        <p:spPr>
          <a:xfrm>
            <a:off x="1613650" y="333325"/>
            <a:ext cx="19689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Problem Statement</a:t>
            </a:r>
            <a:endParaRPr sz="13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39" name="Google Shape;339;p6"/>
          <p:cNvSpPr/>
          <p:nvPr/>
        </p:nvSpPr>
        <p:spPr>
          <a:xfrm>
            <a:off x="4855922" y="333325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Experiments </a:t>
            </a: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6"/>
          <p:cNvSpPr/>
          <p:nvPr/>
        </p:nvSpPr>
        <p:spPr>
          <a:xfrm>
            <a:off x="6250224" y="333325"/>
            <a:ext cx="17142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Missing points</a:t>
            </a:r>
            <a:endParaRPr sz="19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41" name="Google Shape;341;p6"/>
          <p:cNvSpPr/>
          <p:nvPr/>
        </p:nvSpPr>
        <p:spPr>
          <a:xfrm>
            <a:off x="7797751" y="333338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Suggestions</a:t>
            </a:r>
            <a:endParaRPr sz="18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42" name="Google Shape;342;p6"/>
          <p:cNvSpPr/>
          <p:nvPr/>
        </p:nvSpPr>
        <p:spPr>
          <a:xfrm>
            <a:off x="3449300" y="333350"/>
            <a:ext cx="1530000" cy="4311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Theory</a:t>
            </a:r>
            <a:endParaRPr sz="1300" b="0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Κύκλωμ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Ευρεία οθόνη</PresentationFormat>
  <Paragraphs>80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Twentieth Century</vt:lpstr>
      <vt:lpstr>Calibri</vt:lpstr>
      <vt:lpstr>Barlow Condensed</vt:lpstr>
      <vt:lpstr>Arial</vt:lpstr>
      <vt:lpstr>Κύκλωμα</vt:lpstr>
      <vt:lpstr>OPPONENT FOR PROBLEM 2</vt:lpstr>
      <vt:lpstr>Παρουσίαση του PowerPoint</vt:lpstr>
      <vt:lpstr>THEORY STRENGTHS - WEAKNESSES</vt:lpstr>
      <vt:lpstr>EXPERIMENTS – HYPOTHESES Strengths - Weaknesses</vt:lpstr>
      <vt:lpstr>MISSING POINTS </vt:lpstr>
      <vt:lpstr>SUGGESTIONS FOR FURTHER IMPROVEMENT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OPPONENT FOR PROBLEM 2</dc:title>
  <dc:creator>Angeliki Houssiada</dc:creator>
  <cp:lastModifiedBy>Angeliki Houssiada</cp:lastModifiedBy>
  <cp:revision>1</cp:revision>
  <dcterms:created xsi:type="dcterms:W3CDTF">2022-04-03T07:11:31Z</dcterms:created>
  <dcterms:modified xsi:type="dcterms:W3CDTF">2022-08-27T11:00:22Z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0x010100D5ED10E74E522F45ACF32F45F7E4F96B</vt:lpwstr>
  </property>
</Properties>
</file>