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7" r:id="rId10"/>
    <p:sldId id="262" r:id="rId11"/>
    <p:sldId id="266" r:id="rId12"/>
    <p:sldId id="263" r:id="rId13"/>
  </p:sldIdLst>
  <p:sldSz cx="12192000" cy="6858000"/>
  <p:notesSz cx="6858000" cy="9144000"/>
  <p:embeddedFontLst>
    <p:embeddedFont>
      <p:font typeface="Cambria Math" panose="02040503050406030204" pitchFamily="18" charset="0"/>
      <p:regular r:id="rId15"/>
    </p:embeddedFont>
    <p:embeddedFont>
      <p:font typeface="Comfortaa" panose="020B0604020202020204" charset="0"/>
      <p:regular r:id="rId16"/>
      <p:bold r:id="rId17"/>
    </p:embeddedFont>
    <p:embeddedFont>
      <p:font typeface="Lato" panose="020B0604020202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zYi99tYFGSkkhds0/NgI/jD7/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A658"/>
    <a:srgbClr val="01B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p1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3100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6b5dd5c23_0_5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e6b5dd5c23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6b5dd5c23_0_5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e6b5dd5c23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8932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6b5dd5c23_0_6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ge6b5dd5c23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6b5dd5c23_0_6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ge6b5dd5c23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7295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373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ge6b5dd5c23_0_532" descr="paint_transparent1.png"/>
          <p:cNvPicPr preferRelativeResize="0"/>
          <p:nvPr/>
        </p:nvPicPr>
        <p:blipFill rotWithShape="1">
          <a:blip r:embed="rId3">
            <a:alphaModFix/>
          </a:blip>
          <a:srcRect l="55210"/>
          <a:stretch/>
        </p:blipFill>
        <p:spPr>
          <a:xfrm>
            <a:off x="1" y="0"/>
            <a:ext cx="54609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ge6b5dd5c23_0_532"/>
          <p:cNvSpPr txBox="1">
            <a:spLocks noGrp="1"/>
          </p:cNvSpPr>
          <p:nvPr>
            <p:ph type="ctrTitle"/>
          </p:nvPr>
        </p:nvSpPr>
        <p:spPr>
          <a:xfrm>
            <a:off x="4277500" y="4382967"/>
            <a:ext cx="70005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Lato"/>
              <a:buNone/>
              <a:defRPr sz="6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Lato"/>
              <a:buNone/>
              <a:defRPr sz="6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Lato"/>
              <a:buNone/>
              <a:defRPr sz="6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Lato"/>
              <a:buNone/>
              <a:defRPr sz="6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Lato"/>
              <a:buNone/>
              <a:defRPr sz="6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Lato"/>
              <a:buNone/>
              <a:defRPr sz="6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Lato"/>
              <a:buNone/>
              <a:defRPr sz="6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Lato"/>
              <a:buNone/>
              <a:defRPr sz="6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Lato"/>
              <a:buNone/>
              <a:defRPr sz="6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ge6b5dd5c23_0_544" descr="paint_transparent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e6b5dd5c23_0_544"/>
          <p:cNvSpPr txBox="1">
            <a:spLocks noGrp="1"/>
          </p:cNvSpPr>
          <p:nvPr>
            <p:ph type="title"/>
          </p:nvPr>
        </p:nvSpPr>
        <p:spPr>
          <a:xfrm>
            <a:off x="609600" y="1798633"/>
            <a:ext cx="73485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7" name="Google Shape;57;ge6b5dd5c23_0_544"/>
          <p:cNvSpPr txBox="1">
            <a:spLocks noGrp="1"/>
          </p:cNvSpPr>
          <p:nvPr>
            <p:ph type="body" idx="1"/>
          </p:nvPr>
        </p:nvSpPr>
        <p:spPr>
          <a:xfrm>
            <a:off x="609600" y="2992533"/>
            <a:ext cx="7348500" cy="3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×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ge6b5dd5c23_0_544"/>
          <p:cNvSpPr txBox="1">
            <a:spLocks noGrp="1"/>
          </p:cNvSpPr>
          <p:nvPr>
            <p:ph type="sldNum" idx="12"/>
          </p:nvPr>
        </p:nvSpPr>
        <p:spPr>
          <a:xfrm>
            <a:off x="11307445" y="62315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ge6b5dd5c23_0_555" descr="paint_transparent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e6b5dd5c23_0_555"/>
          <p:cNvSpPr txBox="1">
            <a:spLocks noGrp="1"/>
          </p:cNvSpPr>
          <p:nvPr>
            <p:ph type="title"/>
          </p:nvPr>
        </p:nvSpPr>
        <p:spPr>
          <a:xfrm>
            <a:off x="609600" y="1798633"/>
            <a:ext cx="73485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e6b5dd5c23_0_555"/>
          <p:cNvSpPr txBox="1">
            <a:spLocks noGrp="1"/>
          </p:cNvSpPr>
          <p:nvPr>
            <p:ph type="body" idx="1"/>
          </p:nvPr>
        </p:nvSpPr>
        <p:spPr>
          <a:xfrm>
            <a:off x="653033" y="3083300"/>
            <a:ext cx="2442000" cy="3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3" name="Google Shape;63;ge6b5dd5c23_0_555"/>
          <p:cNvSpPr txBox="1">
            <a:spLocks noGrp="1"/>
          </p:cNvSpPr>
          <p:nvPr>
            <p:ph type="body" idx="2"/>
          </p:nvPr>
        </p:nvSpPr>
        <p:spPr>
          <a:xfrm>
            <a:off x="3220181" y="3083300"/>
            <a:ext cx="2442000" cy="3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4" name="Google Shape;64;ge6b5dd5c23_0_555"/>
          <p:cNvSpPr txBox="1">
            <a:spLocks noGrp="1"/>
          </p:cNvSpPr>
          <p:nvPr>
            <p:ph type="body" idx="3"/>
          </p:nvPr>
        </p:nvSpPr>
        <p:spPr>
          <a:xfrm>
            <a:off x="5787330" y="3083300"/>
            <a:ext cx="2442000" cy="3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5" name="Google Shape;65;ge6b5dd5c23_0_555"/>
          <p:cNvSpPr txBox="1">
            <a:spLocks noGrp="1"/>
          </p:cNvSpPr>
          <p:nvPr>
            <p:ph type="sldNum" idx="12"/>
          </p:nvPr>
        </p:nvSpPr>
        <p:spPr>
          <a:xfrm>
            <a:off x="11307445" y="62315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ctangle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ge6b5dd5c23_0_573" descr="paint_transparent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e6b5dd5c23_0_573"/>
          <p:cNvSpPr txBox="1">
            <a:spLocks noGrp="1"/>
          </p:cNvSpPr>
          <p:nvPr>
            <p:ph type="sldNum" idx="12"/>
          </p:nvPr>
        </p:nvSpPr>
        <p:spPr>
          <a:xfrm>
            <a:off x="5730200" y="593063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6b5dd5c23_0_576"/>
          <p:cNvSpPr txBox="1">
            <a:spLocks noGrp="1"/>
          </p:cNvSpPr>
          <p:nvPr>
            <p:ph type="sldNum" idx="12"/>
          </p:nvPr>
        </p:nvSpPr>
        <p:spPr>
          <a:xfrm>
            <a:off x="11307445" y="62315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" name="Google Shape;71;ge6b5dd5c23_0_576" descr="paint_transparent1.png"/>
          <p:cNvPicPr preferRelativeResize="0"/>
          <p:nvPr/>
        </p:nvPicPr>
        <p:blipFill rotWithShape="1">
          <a:blip r:embed="rId3">
            <a:alphaModFix/>
          </a:blip>
          <a:srcRect l="27161"/>
          <a:stretch/>
        </p:blipFill>
        <p:spPr>
          <a:xfrm>
            <a:off x="0" y="0"/>
            <a:ext cx="88807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ge6b5dd5c23_0_562" descr="paint_transparent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ge6b5dd5c23_0_562"/>
          <p:cNvSpPr txBox="1">
            <a:spLocks noGrp="1"/>
          </p:cNvSpPr>
          <p:nvPr>
            <p:ph type="title"/>
          </p:nvPr>
        </p:nvSpPr>
        <p:spPr>
          <a:xfrm>
            <a:off x="609600" y="1798633"/>
            <a:ext cx="73485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e6b5dd5c23_0_562"/>
          <p:cNvSpPr txBox="1">
            <a:spLocks noGrp="1"/>
          </p:cNvSpPr>
          <p:nvPr>
            <p:ph type="sldNum" idx="12"/>
          </p:nvPr>
        </p:nvSpPr>
        <p:spPr>
          <a:xfrm>
            <a:off x="11307445" y="62315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ge6b5dd5c23_0_535" descr="paint_transparent4.png"/>
          <p:cNvPicPr preferRelativeResize="0"/>
          <p:nvPr/>
        </p:nvPicPr>
        <p:blipFill rotWithShape="1">
          <a:blip r:embed="rId3">
            <a:alphaModFix/>
          </a:blip>
          <a:srcRect r="49954"/>
          <a:stretch/>
        </p:blipFill>
        <p:spPr>
          <a:xfrm>
            <a:off x="6090567" y="0"/>
            <a:ext cx="6101434" cy="685803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ge6b5dd5c23_0_535"/>
          <p:cNvSpPr/>
          <p:nvPr/>
        </p:nvSpPr>
        <p:spPr>
          <a:xfrm>
            <a:off x="0" y="-200"/>
            <a:ext cx="70677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e6b5dd5c23_0_535"/>
          <p:cNvSpPr txBox="1">
            <a:spLocks noGrp="1"/>
          </p:cNvSpPr>
          <p:nvPr>
            <p:ph type="ctrTitle"/>
          </p:nvPr>
        </p:nvSpPr>
        <p:spPr>
          <a:xfrm>
            <a:off x="914400" y="3838333"/>
            <a:ext cx="52197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4" name="Google Shape;24;ge6b5dd5c23_0_535"/>
          <p:cNvSpPr txBox="1">
            <a:spLocks noGrp="1"/>
          </p:cNvSpPr>
          <p:nvPr>
            <p:ph type="subTitle" idx="1"/>
          </p:nvPr>
        </p:nvSpPr>
        <p:spPr>
          <a:xfrm>
            <a:off x="914400" y="5310739"/>
            <a:ext cx="52197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e6b5dd5c23_0_5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e6b5dd5c23_0_58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×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×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×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×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ge6b5dd5c23_0_5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ge6b5dd5c23_0_5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e6b5dd5c23_0_5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e6b5dd5c23_0_57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e6b5dd5c23_0_57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ge6b5dd5c23_0_5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ge6b5dd5c23_0_5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ge6b5dd5c23_0_5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ge6b5dd5c23_0_549" descr="paint_transparent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ge6b5dd5c23_0_549"/>
          <p:cNvSpPr txBox="1">
            <a:spLocks noGrp="1"/>
          </p:cNvSpPr>
          <p:nvPr>
            <p:ph type="title"/>
          </p:nvPr>
        </p:nvSpPr>
        <p:spPr>
          <a:xfrm>
            <a:off x="609600" y="1798633"/>
            <a:ext cx="73485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e6b5dd5c23_0_549"/>
          <p:cNvSpPr txBox="1">
            <a:spLocks noGrp="1"/>
          </p:cNvSpPr>
          <p:nvPr>
            <p:ph type="body" idx="1"/>
          </p:nvPr>
        </p:nvSpPr>
        <p:spPr>
          <a:xfrm>
            <a:off x="609600" y="2949100"/>
            <a:ext cx="3566700" cy="3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×"/>
              <a:defRPr sz="2100"/>
            </a:lvl1pPr>
            <a:lvl2pPr marL="914400" lvl="1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×"/>
              <a:defRPr sz="2100"/>
            </a:lvl2pPr>
            <a:lvl3pPr marL="1371600" lvl="2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×"/>
              <a:defRPr sz="2100"/>
            </a:lvl3pPr>
            <a:lvl4pPr marL="1828800" lvl="3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×"/>
              <a:defRPr sz="2100"/>
            </a:lvl4pPr>
            <a:lvl5pPr marL="2286000" lvl="4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" name="Google Shape;41;ge6b5dd5c23_0_549"/>
          <p:cNvSpPr txBox="1">
            <a:spLocks noGrp="1"/>
          </p:cNvSpPr>
          <p:nvPr>
            <p:ph type="body" idx="2"/>
          </p:nvPr>
        </p:nvSpPr>
        <p:spPr>
          <a:xfrm>
            <a:off x="4391208" y="2949100"/>
            <a:ext cx="3566700" cy="3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×"/>
              <a:defRPr sz="2100"/>
            </a:lvl1pPr>
            <a:lvl2pPr marL="914400" lvl="1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×"/>
              <a:defRPr sz="2100"/>
            </a:lvl2pPr>
            <a:lvl3pPr marL="1371600" lvl="2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×"/>
              <a:defRPr sz="2100"/>
            </a:lvl3pPr>
            <a:lvl4pPr marL="1828800" lvl="3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×"/>
              <a:defRPr sz="2100"/>
            </a:lvl4pPr>
            <a:lvl5pPr marL="2286000" lvl="4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" name="Google Shape;42;ge6b5dd5c23_0_549"/>
          <p:cNvSpPr txBox="1">
            <a:spLocks noGrp="1"/>
          </p:cNvSpPr>
          <p:nvPr>
            <p:ph type="sldNum" idx="12"/>
          </p:nvPr>
        </p:nvSpPr>
        <p:spPr>
          <a:xfrm>
            <a:off x="11307445" y="62315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ge6b5dd5c23_0_570" descr="paint_transparent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1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ge6b5dd5c23_0_570"/>
          <p:cNvSpPr txBox="1">
            <a:spLocks noGrp="1"/>
          </p:cNvSpPr>
          <p:nvPr>
            <p:ph type="sldNum" idx="12"/>
          </p:nvPr>
        </p:nvSpPr>
        <p:spPr>
          <a:xfrm>
            <a:off x="5730200" y="62315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ge6b5dd5c23_0_566" descr="paint_transparent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ge6b5dd5c23_0_566"/>
          <p:cNvSpPr txBox="1">
            <a:spLocks noGrp="1"/>
          </p:cNvSpPr>
          <p:nvPr>
            <p:ph type="body" idx="1"/>
          </p:nvPr>
        </p:nvSpPr>
        <p:spPr>
          <a:xfrm>
            <a:off x="609600" y="5875079"/>
            <a:ext cx="109728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/>
            </a:lvl1pPr>
          </a:lstStyle>
          <a:p>
            <a:endParaRPr/>
          </a:p>
        </p:txBody>
      </p:sp>
      <p:sp>
        <p:nvSpPr>
          <p:cNvPr id="49" name="Google Shape;49;ge6b5dd5c23_0_566"/>
          <p:cNvSpPr txBox="1">
            <a:spLocks noGrp="1"/>
          </p:cNvSpPr>
          <p:nvPr>
            <p:ph type="sldNum" idx="12"/>
          </p:nvPr>
        </p:nvSpPr>
        <p:spPr>
          <a:xfrm>
            <a:off x="11307445" y="62315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e6b5dd5c23_0_540" descr="paint_transparent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7"/>
            <a:ext cx="12192000" cy="685801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ge6b5dd5c23_0_540"/>
          <p:cNvSpPr txBox="1">
            <a:spLocks noGrp="1"/>
          </p:cNvSpPr>
          <p:nvPr>
            <p:ph type="body" idx="1"/>
          </p:nvPr>
        </p:nvSpPr>
        <p:spPr>
          <a:xfrm>
            <a:off x="3311133" y="1114833"/>
            <a:ext cx="5569500" cy="4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4318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200"/>
              <a:buChar char="×"/>
              <a:defRPr sz="3200" i="1">
                <a:solidFill>
                  <a:srgbClr val="FFFFFF"/>
                </a:solidFill>
              </a:defRPr>
            </a:lvl1pPr>
            <a:lvl2pPr marL="914400" lvl="1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×"/>
              <a:defRPr sz="3200" i="1">
                <a:solidFill>
                  <a:srgbClr val="FFFFFF"/>
                </a:solidFill>
              </a:defRPr>
            </a:lvl2pPr>
            <a:lvl3pPr marL="1371600" lvl="2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×"/>
              <a:defRPr sz="3200" i="1">
                <a:solidFill>
                  <a:srgbClr val="FFFFFF"/>
                </a:solidFill>
              </a:defRPr>
            </a:lvl3pPr>
            <a:lvl4pPr marL="1828800" lvl="3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×"/>
              <a:defRPr sz="3200" i="1">
                <a:solidFill>
                  <a:srgbClr val="FFFFFF"/>
                </a:solidFill>
              </a:defRPr>
            </a:lvl4pPr>
            <a:lvl5pPr marL="2286000" lvl="4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○"/>
              <a:defRPr sz="3200" i="1">
                <a:solidFill>
                  <a:srgbClr val="FFFFFF"/>
                </a:solidFill>
              </a:defRPr>
            </a:lvl5pPr>
            <a:lvl6pPr marL="2743200" lvl="5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■"/>
              <a:defRPr sz="3200" i="1">
                <a:solidFill>
                  <a:srgbClr val="FFFFFF"/>
                </a:solidFill>
              </a:defRPr>
            </a:lvl6pPr>
            <a:lvl7pPr marL="3200400" lvl="6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●"/>
              <a:defRPr sz="3200" i="1">
                <a:solidFill>
                  <a:srgbClr val="FFFFFF"/>
                </a:solidFill>
              </a:defRPr>
            </a:lvl7pPr>
            <a:lvl8pPr marL="3657600" lvl="7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○"/>
              <a:defRPr sz="3200" i="1">
                <a:solidFill>
                  <a:srgbClr val="FFFFFF"/>
                </a:solidFill>
              </a:defRPr>
            </a:lvl8pPr>
            <a:lvl9pPr marL="4114800" lvl="8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■"/>
              <a:defRPr sz="32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ge6b5dd5c23_0_540"/>
          <p:cNvSpPr txBox="1">
            <a:spLocks noGrp="1"/>
          </p:cNvSpPr>
          <p:nvPr>
            <p:ph type="sldNum" idx="12"/>
          </p:nvPr>
        </p:nvSpPr>
        <p:spPr>
          <a:xfrm>
            <a:off x="5730200" y="62315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e6b5dd5c23_0_528"/>
          <p:cNvSpPr txBox="1">
            <a:spLocks noGrp="1"/>
          </p:cNvSpPr>
          <p:nvPr>
            <p:ph type="title"/>
          </p:nvPr>
        </p:nvSpPr>
        <p:spPr>
          <a:xfrm>
            <a:off x="609600" y="1798633"/>
            <a:ext cx="73485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Lato"/>
              <a:buNone/>
              <a:defRPr sz="6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Lato"/>
              <a:buNone/>
              <a:defRPr sz="6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Lato"/>
              <a:buNone/>
              <a:defRPr sz="6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Lato"/>
              <a:buNone/>
              <a:defRPr sz="6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Lato"/>
              <a:buNone/>
              <a:defRPr sz="6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Lato"/>
              <a:buNone/>
              <a:defRPr sz="6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Lato"/>
              <a:buNone/>
              <a:defRPr sz="6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Lato"/>
              <a:buNone/>
              <a:defRPr sz="6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Lato"/>
              <a:buNone/>
              <a:defRPr sz="6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" name="Google Shape;11;ge6b5dd5c23_0_528"/>
          <p:cNvSpPr txBox="1">
            <a:spLocks noGrp="1"/>
          </p:cNvSpPr>
          <p:nvPr>
            <p:ph type="body" idx="1"/>
          </p:nvPr>
        </p:nvSpPr>
        <p:spPr>
          <a:xfrm>
            <a:off x="609600" y="2992533"/>
            <a:ext cx="7348500" cy="3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ato"/>
              <a:buChar char="×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ato"/>
              <a:buChar char="×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ato"/>
              <a:buChar char="×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×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ge6b5dd5c23_0_528"/>
          <p:cNvSpPr txBox="1">
            <a:spLocks noGrp="1"/>
          </p:cNvSpPr>
          <p:nvPr>
            <p:ph type="sldNum" idx="12"/>
          </p:nvPr>
        </p:nvSpPr>
        <p:spPr>
          <a:xfrm>
            <a:off x="11307445" y="62315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/>
          <p:nvPr/>
        </p:nvSpPr>
        <p:spPr>
          <a:xfrm>
            <a:off x="11449050" y="10296525"/>
            <a:ext cx="26574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BULGARIA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"/>
          <p:cNvSpPr txBox="1"/>
          <p:nvPr/>
        </p:nvSpPr>
        <p:spPr>
          <a:xfrm rot="10800000" flipH="1">
            <a:off x="0" y="-4346575"/>
            <a:ext cx="3175000" cy="4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"/>
          <p:cNvSpPr/>
          <p:nvPr/>
        </p:nvSpPr>
        <p:spPr>
          <a:xfrm>
            <a:off x="3641152" y="2351320"/>
            <a:ext cx="7279200" cy="3185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lang="en-US" sz="6700" b="1" i="0" u="none" strike="noStrike" cap="none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Review</a:t>
            </a:r>
            <a:r>
              <a:rPr lang="en-US" sz="6700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: Wave optics</a:t>
            </a:r>
            <a:endParaRPr sz="6700" b="1" i="0" u="none" strike="noStrike" cap="none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endParaRPr sz="6700" b="1" i="0" u="none" strike="noStrike" cap="none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"/>
          <p:cNvSpPr txBox="1">
            <a:spLocks noGrp="1"/>
          </p:cNvSpPr>
          <p:nvPr>
            <p:ph type="ctrTitle"/>
          </p:nvPr>
        </p:nvSpPr>
        <p:spPr>
          <a:xfrm>
            <a:off x="5073125" y="5178592"/>
            <a:ext cx="70005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lang="en-US" sz="2300" b="1" dirty="0">
                <a:latin typeface="Comfortaa"/>
                <a:ea typeface="Comfortaa"/>
                <a:cs typeface="Comfortaa"/>
                <a:sym typeface="Comfortaa"/>
              </a:rPr>
              <a:t>Lora </a:t>
            </a:r>
            <a:r>
              <a:rPr lang="en-US" sz="2300" b="1" dirty="0" err="1">
                <a:latin typeface="Comfortaa"/>
                <a:ea typeface="Comfortaa"/>
                <a:cs typeface="Comfortaa"/>
                <a:sym typeface="Comfortaa"/>
              </a:rPr>
              <a:t>Lukmanova</a:t>
            </a:r>
            <a:r>
              <a:rPr lang="en-US" sz="2300" b="1" dirty="0">
                <a:latin typeface="Comfortaa"/>
                <a:ea typeface="Comfortaa"/>
                <a:cs typeface="Comfortaa"/>
                <a:sym typeface="Comfortaa"/>
              </a:rPr>
              <a:t>, Team Bulgaria B</a:t>
            </a:r>
            <a:endParaRPr sz="2300" b="1"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>
            <a:spLocks noGrp="1"/>
          </p:cNvSpPr>
          <p:nvPr>
            <p:ph type="ctrTitle"/>
          </p:nvPr>
        </p:nvSpPr>
        <p:spPr>
          <a:xfrm>
            <a:off x="78475" y="56025"/>
            <a:ext cx="50205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3600" b="1" i="0" u="none" dirty="0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Clashes  </a:t>
            </a:r>
            <a:endParaRPr sz="3600" b="1" dirty="0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0" name="Google Shape;130;p8"/>
          <p:cNvSpPr txBox="1">
            <a:spLocks noGrp="1"/>
          </p:cNvSpPr>
          <p:nvPr>
            <p:ph type="subTitle" idx="1"/>
          </p:nvPr>
        </p:nvSpPr>
        <p:spPr>
          <a:xfrm>
            <a:off x="1267643" y="1971666"/>
            <a:ext cx="9144000" cy="2276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dirty="0">
                <a:latin typeface="Comfortaa"/>
                <a:ea typeface="Comfortaa"/>
                <a:cs typeface="Comfortaa"/>
                <a:sym typeface="Comfortaa"/>
              </a:rPr>
              <a:t>Q: Why not use white light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</a:pPr>
            <a:r>
              <a:rPr lang="en-US" dirty="0" err="1">
                <a:latin typeface="Comfortaa"/>
                <a:ea typeface="Comfortaa"/>
                <a:cs typeface="Comfortaa"/>
                <a:sym typeface="Comfortaa"/>
              </a:rPr>
              <a:t>Opp</a:t>
            </a:r>
            <a:r>
              <a:rPr lang="en-US" dirty="0">
                <a:latin typeface="Comfortaa"/>
                <a:ea typeface="Comfortaa"/>
                <a:cs typeface="Comfortaa"/>
                <a:sym typeface="Comfortaa"/>
              </a:rPr>
              <a:t>: Would make the problem more interesting</a:t>
            </a:r>
          </a:p>
          <a:p>
            <a:pPr marL="0" indent="0" algn="l">
              <a:buClr>
                <a:srgbClr val="FF0000"/>
              </a:buClr>
              <a:buSzPts val="3600"/>
            </a:pPr>
            <a:r>
              <a:rPr lang="en-US" dirty="0">
                <a:latin typeface="Comfortaa"/>
                <a:ea typeface="Comfortaa"/>
                <a:cs typeface="Comfortaa"/>
                <a:sym typeface="Comfortaa"/>
              </a:rPr>
              <a:t>Rep: Would not create a proper interference pattern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</a:pPr>
            <a:r>
              <a:rPr lang="en-US" dirty="0">
                <a:latin typeface="Comfortaa"/>
                <a:ea typeface="Comfortaa"/>
                <a:cs typeface="Comfortaa"/>
                <a:sym typeface="Comfortaa"/>
              </a:rPr>
              <a:t>Rev: Agree with reporter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 panose="020B0604020202020204" pitchFamily="34" charset="0"/>
              <a:buChar char="•"/>
            </a:pPr>
            <a:endParaRPr lang="en-US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" name="Google Shape;138;p7">
            <a:extLst>
              <a:ext uri="{FF2B5EF4-FFF2-40B4-BE49-F238E27FC236}">
                <a16:creationId xmlns:a16="http://schemas.microsoft.com/office/drawing/2014/main" id="{570BBC06-6C31-BDBE-D318-079A829B4F51}"/>
              </a:ext>
            </a:extLst>
          </p:cNvPr>
          <p:cNvSpPr txBox="1"/>
          <p:nvPr/>
        </p:nvSpPr>
        <p:spPr>
          <a:xfrm>
            <a:off x="6912300" y="5334000"/>
            <a:ext cx="52797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Lato"/>
                <a:ea typeface="Lato"/>
                <a:cs typeface="Lato"/>
                <a:sym typeface="Lato"/>
              </a:rPr>
              <a:t>Thank you for your Attention</a:t>
            </a:r>
            <a:endParaRPr sz="300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>
            <a:spLocks noGrp="1"/>
          </p:cNvSpPr>
          <p:nvPr>
            <p:ph type="ctrTitle"/>
          </p:nvPr>
        </p:nvSpPr>
        <p:spPr>
          <a:xfrm>
            <a:off x="78475" y="56025"/>
            <a:ext cx="50205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3600" b="1" i="0" u="none" dirty="0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Clashes </a:t>
            </a:r>
            <a:endParaRPr sz="3600" b="1" dirty="0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0" name="Google Shape;130;p8"/>
          <p:cNvSpPr txBox="1">
            <a:spLocks noGrp="1"/>
          </p:cNvSpPr>
          <p:nvPr>
            <p:ph type="subTitle" idx="1"/>
          </p:nvPr>
        </p:nvSpPr>
        <p:spPr>
          <a:xfrm>
            <a:off x="1277475" y="1607425"/>
            <a:ext cx="9144000" cy="50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dirty="0">
                <a:latin typeface="Comfortaa"/>
                <a:ea typeface="Comfortaa"/>
                <a:cs typeface="Comfortaa"/>
                <a:sym typeface="Comfortaa"/>
              </a:rPr>
              <a:t>Q: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</a:pPr>
            <a:r>
              <a:rPr lang="en-US" dirty="0" err="1">
                <a:latin typeface="Comfortaa"/>
                <a:ea typeface="Comfortaa"/>
                <a:cs typeface="Comfortaa"/>
                <a:sym typeface="Comfortaa"/>
              </a:rPr>
              <a:t>Opp</a:t>
            </a:r>
            <a:r>
              <a:rPr lang="en-US" dirty="0">
                <a:latin typeface="Comfortaa"/>
                <a:ea typeface="Comfortaa"/>
                <a:cs typeface="Comfortaa"/>
                <a:sym typeface="Comfortaa"/>
              </a:rPr>
              <a:t>: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</a:pPr>
            <a:r>
              <a:rPr lang="en-US" dirty="0">
                <a:latin typeface="Comfortaa"/>
                <a:ea typeface="Comfortaa"/>
                <a:cs typeface="Comfortaa"/>
                <a:sym typeface="Comfortaa"/>
              </a:rPr>
              <a:t>Rep: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</a:pPr>
            <a:r>
              <a:rPr lang="en-US" dirty="0">
                <a:latin typeface="Comfortaa"/>
                <a:ea typeface="Comfortaa"/>
                <a:cs typeface="Comfortaa"/>
                <a:sym typeface="Comfortaa"/>
              </a:rPr>
              <a:t>Rev: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 panose="020B0604020202020204" pitchFamily="34" charset="0"/>
              <a:buChar char="•"/>
            </a:pPr>
            <a:endParaRPr lang="en-US" dirty="0">
              <a:latin typeface="Comfortaa"/>
              <a:ea typeface="Comfortaa"/>
              <a:cs typeface="Comfortaa"/>
              <a:sym typeface="Comforta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dirty="0">
                <a:latin typeface="Comfortaa"/>
                <a:ea typeface="Comfortaa"/>
                <a:cs typeface="Comfortaa"/>
                <a:sym typeface="Comfortaa"/>
              </a:rPr>
              <a:t>Q: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</a:pPr>
            <a:r>
              <a:rPr lang="en-US" dirty="0" err="1">
                <a:latin typeface="Comfortaa"/>
                <a:ea typeface="Comfortaa"/>
                <a:cs typeface="Comfortaa"/>
                <a:sym typeface="Comfortaa"/>
              </a:rPr>
              <a:t>Opp</a:t>
            </a:r>
            <a:r>
              <a:rPr lang="en-US" dirty="0">
                <a:latin typeface="Comfortaa"/>
                <a:ea typeface="Comfortaa"/>
                <a:cs typeface="Comfortaa"/>
                <a:sym typeface="Comfortaa"/>
              </a:rPr>
              <a:t>: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</a:pPr>
            <a:r>
              <a:rPr lang="en-US" dirty="0">
                <a:latin typeface="Comfortaa"/>
                <a:ea typeface="Comfortaa"/>
                <a:cs typeface="Comfortaa"/>
                <a:sym typeface="Comfortaa"/>
              </a:rPr>
              <a:t>Rep: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</a:pPr>
            <a:r>
              <a:rPr lang="en-US" dirty="0">
                <a:latin typeface="Comfortaa"/>
                <a:ea typeface="Comfortaa"/>
                <a:cs typeface="Comfortaa"/>
                <a:sym typeface="Comfortaa"/>
              </a:rPr>
              <a:t>Rev: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" name="Google Shape;138;p7">
            <a:extLst>
              <a:ext uri="{FF2B5EF4-FFF2-40B4-BE49-F238E27FC236}">
                <a16:creationId xmlns:a16="http://schemas.microsoft.com/office/drawing/2014/main" id="{EE83B307-4459-1229-763F-BA56FEEECF51}"/>
              </a:ext>
            </a:extLst>
          </p:cNvPr>
          <p:cNvSpPr txBox="1"/>
          <p:nvPr/>
        </p:nvSpPr>
        <p:spPr>
          <a:xfrm>
            <a:off x="6912300" y="6092686"/>
            <a:ext cx="5279700" cy="76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Lato"/>
                <a:ea typeface="Lato"/>
                <a:cs typeface="Lato"/>
                <a:sym typeface="Lato"/>
              </a:rPr>
              <a:t>Thank you for your Attention</a:t>
            </a:r>
            <a:endParaRPr sz="3000" dirty="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3210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609600" y="207408"/>
            <a:ext cx="73485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Missed points</a:t>
            </a:r>
            <a:endParaRPr sz="36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6" name="Google Shape;136;p7"/>
          <p:cNvSpPr txBox="1">
            <a:spLocks noGrp="1"/>
          </p:cNvSpPr>
          <p:nvPr>
            <p:ph type="body" idx="1"/>
          </p:nvPr>
        </p:nvSpPr>
        <p:spPr>
          <a:xfrm>
            <a:off x="609600" y="1604375"/>
            <a:ext cx="3566700" cy="3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-US" sz="1800" dirty="0" err="1">
                <a:latin typeface="Comfortaa"/>
                <a:ea typeface="Comfortaa"/>
                <a:cs typeface="Comfortaa"/>
                <a:sym typeface="Comfortaa"/>
              </a:rPr>
              <a:t>Oppone</a:t>
            </a:r>
            <a:endParaRPr sz="18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2"/>
          </p:nvPr>
        </p:nvSpPr>
        <p:spPr>
          <a:xfrm>
            <a:off x="4391408" y="1604375"/>
            <a:ext cx="3566700" cy="3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8" name="Google Shape;138;p7"/>
          <p:cNvSpPr txBox="1"/>
          <p:nvPr/>
        </p:nvSpPr>
        <p:spPr>
          <a:xfrm>
            <a:off x="6912300" y="5334000"/>
            <a:ext cx="52797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Lato"/>
                <a:ea typeface="Lato"/>
                <a:cs typeface="Lato"/>
                <a:sym typeface="Lato"/>
              </a:rPr>
              <a:t>Thank you for your Attention</a:t>
            </a:r>
            <a:endParaRPr sz="300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>
            <a:spLocks noGrp="1"/>
          </p:cNvSpPr>
          <p:nvPr>
            <p:ph type="title"/>
          </p:nvPr>
        </p:nvSpPr>
        <p:spPr>
          <a:xfrm>
            <a:off x="531150" y="509950"/>
            <a:ext cx="86952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3536"/>
              </a:buClr>
              <a:buSzPts val="5400"/>
              <a:buFont typeface="Arial"/>
              <a:buNone/>
            </a:pPr>
            <a:r>
              <a:rPr lang="en-US" sz="4000" dirty="0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14. Invent yourself: Wave optics</a:t>
            </a:r>
            <a:endParaRPr sz="3800"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3600" b="1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531150" y="1466939"/>
            <a:ext cx="7175400" cy="392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Invent yourself task: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Formulate an open, thought-provoking problem that concerns a phenomenon of wave optics.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lang="en-US" sz="3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Statement: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Use some wave optical phenomenon to measure the refractive index of a transparent material.</a:t>
            </a:r>
            <a:endParaRPr sz="7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531150" y="5865462"/>
            <a:ext cx="66993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>
                <a:solidFill>
                  <a:srgbClr val="49A658"/>
                </a:solidFill>
                <a:latin typeface="Lato"/>
                <a:ea typeface="Lato"/>
                <a:cs typeface="Lato"/>
                <a:sym typeface="Lato"/>
              </a:rPr>
              <a:t>Task was fully fulfilled.</a:t>
            </a:r>
            <a:endParaRPr sz="3100" b="1" dirty="0">
              <a:solidFill>
                <a:srgbClr val="49A658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1" dirty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1" dirty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>
            <a:spLocks noGrp="1"/>
          </p:cNvSpPr>
          <p:nvPr>
            <p:ph type="ctrTitle"/>
          </p:nvPr>
        </p:nvSpPr>
        <p:spPr>
          <a:xfrm>
            <a:off x="477350" y="319708"/>
            <a:ext cx="52197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Overview</a:t>
            </a:r>
            <a:endParaRPr sz="36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3" name="Google Shape;93;p3"/>
          <p:cNvSpPr txBox="1">
            <a:spLocks noGrp="1"/>
          </p:cNvSpPr>
          <p:nvPr>
            <p:ph type="subTitle" idx="1"/>
          </p:nvPr>
        </p:nvSpPr>
        <p:spPr>
          <a:xfrm>
            <a:off x="914400" y="5310739"/>
            <a:ext cx="52197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  </a:t>
            </a:r>
            <a:endParaRPr/>
          </a:p>
        </p:txBody>
      </p:sp>
      <p:sp>
        <p:nvSpPr>
          <p:cNvPr id="94" name="Google Shape;94;p3"/>
          <p:cNvSpPr txBox="1"/>
          <p:nvPr/>
        </p:nvSpPr>
        <p:spPr>
          <a:xfrm>
            <a:off x="653725" y="1503825"/>
            <a:ext cx="6660600" cy="46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500"/>
              <a:buFont typeface="Lato"/>
              <a:buChar char="●"/>
            </a:pPr>
            <a:r>
              <a:rPr lang="en-US" sz="25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Theory</a:t>
            </a:r>
            <a:endParaRPr sz="2500" b="0" i="0" u="none" strike="noStrike" cap="none" dirty="0">
              <a:solidFill>
                <a:schemeClr val="accent1">
                  <a:lumMod val="50000"/>
                </a:schemeClr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500"/>
              <a:buFont typeface="Lato"/>
              <a:buChar char="●"/>
            </a:pPr>
            <a:r>
              <a:rPr lang="en-US" sz="2500" b="0" i="0" u="none" strike="noStrike" cap="none" dirty="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rPr>
              <a:t>Experiment</a:t>
            </a:r>
            <a:endParaRPr sz="2500" b="0" i="0" u="none" strike="noStrike" cap="none" dirty="0">
              <a:solidFill>
                <a:srgbClr val="FFC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500"/>
              <a:buFont typeface="Lato"/>
              <a:buChar char="●"/>
            </a:pPr>
            <a:r>
              <a:rPr lang="en-US" sz="25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Results</a:t>
            </a:r>
            <a:endParaRPr sz="2500" b="0" i="0" u="none" strike="noStrike" cap="none" dirty="0">
              <a:solidFill>
                <a:schemeClr val="accent1">
                  <a:lumMod val="50000"/>
                </a:schemeClr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500"/>
              <a:buFont typeface="Lato"/>
              <a:buChar char="●"/>
            </a:pPr>
            <a:r>
              <a:rPr lang="en-US" sz="25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Agreement between theory and experiment</a:t>
            </a:r>
            <a:endParaRPr sz="2500" b="0" i="0" u="none" strike="noStrike" cap="none" dirty="0">
              <a:solidFill>
                <a:schemeClr val="accent1">
                  <a:lumMod val="50000"/>
                </a:schemeClr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500"/>
              <a:buFont typeface="Lato"/>
              <a:buChar char="●"/>
            </a:pPr>
            <a:r>
              <a:rPr lang="en-US" sz="2500" b="0" i="0" u="none" strike="noStrike" cap="none" dirty="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rPr>
              <a:t>Conclusions</a:t>
            </a:r>
            <a:endParaRPr sz="2500" b="0" i="0" u="none" strike="noStrike" cap="none" dirty="0">
              <a:solidFill>
                <a:srgbClr val="FFC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500" b="0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500" b="0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5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Green</a:t>
            </a:r>
            <a:r>
              <a:rPr lang="en-US" sz="25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b="0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= very good</a:t>
            </a:r>
            <a:endParaRPr sz="2500" b="0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500" b="1" i="0" u="none" strike="noStrike" cap="none" dirty="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Yellow</a:t>
            </a:r>
            <a:r>
              <a:rPr lang="en-US" sz="2500" b="0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= average </a:t>
            </a:r>
            <a:endParaRPr sz="2500" b="0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500" b="1" i="0" u="none" strike="noStrike" cap="none" dirty="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Red</a:t>
            </a:r>
            <a:r>
              <a:rPr lang="en-US" sz="2500" b="0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= needs improvement</a:t>
            </a:r>
            <a:endParaRPr sz="1900" b="0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675" y="-173375"/>
            <a:ext cx="4156476" cy="142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883000" y="-173375"/>
            <a:ext cx="4101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i="0" u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Reporter</a:t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1" name="Google Shape;10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4913" y="1237494"/>
            <a:ext cx="1257500" cy="12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51137" y="1260750"/>
            <a:ext cx="945950" cy="100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"/>
          <p:cNvSpPr txBox="1"/>
          <p:nvPr/>
        </p:nvSpPr>
        <p:spPr>
          <a:xfrm>
            <a:off x="807884" y="2368930"/>
            <a:ext cx="4825896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Proper and deep t</a:t>
            </a:r>
            <a:r>
              <a:rPr lang="en-US" sz="1800" dirty="0">
                <a:latin typeface="Comfortaa"/>
                <a:ea typeface="Comfortaa"/>
                <a:cs typeface="Comfortaa"/>
                <a:sym typeface="Comfortaa"/>
              </a:rPr>
              <a:t>heory, starting from basic explanation and deriving the equations needed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sz="1800" dirty="0">
                <a:latin typeface="Comfortaa"/>
                <a:ea typeface="Comfortaa"/>
                <a:cs typeface="Comfortaa"/>
                <a:sym typeface="Comfortaa"/>
              </a:rPr>
              <a:t>Accurate experimental setup and procedure, taking a lot of measurements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sz="1800" dirty="0">
                <a:latin typeface="Comfortaa"/>
                <a:ea typeface="Comfortaa"/>
                <a:cs typeface="Comfortaa"/>
                <a:sym typeface="Comfortaa"/>
              </a:rPr>
              <a:t>Showed correlation between theory and experiment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sz="1800" dirty="0">
                <a:latin typeface="Comfortaa"/>
                <a:ea typeface="Comfortaa"/>
                <a:cs typeface="Comfortaa"/>
                <a:sym typeface="Comfortaa"/>
              </a:rPr>
              <a:t>Derives error, gets pretty accurate results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sz="1800" dirty="0">
                <a:latin typeface="Comfortaa"/>
                <a:ea typeface="Comfortaa"/>
                <a:cs typeface="Comfortaa"/>
                <a:sym typeface="Comfortaa"/>
              </a:rPr>
              <a:t>Includes graphs and images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endParaRPr lang="en-US" sz="1800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endParaRPr lang="en-US" sz="1800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endParaRPr sz="1800" b="0" i="0" u="none" strike="noStrike" cap="none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Google Shape;104;p4"/>
              <p:cNvSpPr txBox="1"/>
              <p:nvPr/>
            </p:nvSpPr>
            <p:spPr>
              <a:xfrm>
                <a:off x="6558222" y="2172285"/>
                <a:ext cx="4974510" cy="40626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indent="-317500">
                  <a:buSzPts val="1400"/>
                  <a:buFont typeface="Comfortaa"/>
                  <a:buAutoNum type="arabicPeriod"/>
                </a:pPr>
                <a:r>
                  <a:rPr lang="en-US" sz="1800" dirty="0">
                    <a:latin typeface="Comfortaa"/>
                    <a:ea typeface="Comfortaa"/>
                    <a:cs typeface="Comfortaa"/>
                    <a:sym typeface="Comfortaa"/>
                  </a:rPr>
                  <a:t>Not perfect collection of data, the fringes are not absolutely clear</a:t>
                </a:r>
              </a:p>
              <a:p>
                <a:pPr marL="457200" indent="-317500">
                  <a:buSzPts val="1400"/>
                  <a:buFont typeface="Comfortaa"/>
                  <a:buAutoNum type="arabicPeriod"/>
                </a:pPr>
                <a:r>
                  <a:rPr lang="en-US" sz="1800" dirty="0">
                    <a:latin typeface="Comfortaa"/>
                    <a:ea typeface="Comfortaa"/>
                    <a:cs typeface="Comfortaa"/>
                    <a:sym typeface="Comfortaa"/>
                  </a:rPr>
                  <a:t>Doesn’t take into account the inhomogeneities of the glass plate</a:t>
                </a:r>
              </a:p>
              <a:p>
                <a:pPr marL="457200" indent="-317500">
                  <a:buSzPts val="1400"/>
                  <a:buFont typeface="Comfortaa"/>
                  <a:buAutoNum type="arabicPeriod"/>
                </a:pPr>
                <a:r>
                  <a:rPr lang="en-US" sz="1800" dirty="0">
                    <a:latin typeface="Comfortaa"/>
                    <a:ea typeface="Comfortaa"/>
                    <a:cs typeface="Comfortaa"/>
                    <a:sym typeface="Comfortaa"/>
                  </a:rPr>
                  <a:t>Small vibrations and particles in the air could have large effects on the experiment</a:t>
                </a:r>
                <a:endParaRPr lang="bg-BG" sz="1800" dirty="0">
                  <a:latin typeface="Comfortaa"/>
                  <a:ea typeface="Comfortaa"/>
                  <a:cs typeface="Comfortaa"/>
                  <a:sym typeface="Comfortaa"/>
                </a:endParaRPr>
              </a:p>
              <a:p>
                <a: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omfortaa"/>
                  <a:buAutoNum type="arabicPeriod"/>
                </a:pPr>
                <a:r>
                  <a:rPr lang="en-US" sz="1800" dirty="0">
                    <a:latin typeface="Comfortaa"/>
                    <a:ea typeface="Comfortaa"/>
                    <a:cs typeface="Comfortaa"/>
                    <a:sym typeface="Comfortaa"/>
                  </a:rPr>
                  <a:t>Didn’t make clear why she changed the coefficient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omfortaa"/>
                        <a:cs typeface="Comfortaa"/>
                        <a:sym typeface="Comfortaa"/>
                      </a:rPr>
                      <m:t>𝑏</m:t>
                    </m:r>
                  </m:oMath>
                </a14:m>
                <a:endParaRPr lang="en-US" sz="1800" dirty="0">
                  <a:latin typeface="Comfortaa"/>
                  <a:ea typeface="Comfortaa"/>
                  <a:cs typeface="Comfortaa"/>
                  <a:sym typeface="Comfortaa"/>
                </a:endParaRPr>
              </a:p>
              <a:p>
                <a: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omfortaa"/>
                  <a:buAutoNum type="arabicPeriod"/>
                </a:pPr>
                <a:r>
                  <a:rPr lang="en-US" sz="1800" dirty="0">
                    <a:latin typeface="Comfortaa"/>
                    <a:ea typeface="Comfortaa"/>
                    <a:cs typeface="Comfortaa"/>
                    <a:sym typeface="Comfortaa"/>
                  </a:rPr>
                  <a:t>No exact explanation of the difference between geometrical and optical path</a:t>
                </a:r>
              </a:p>
              <a:p>
                <a: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omfortaa"/>
                  <a:buAutoNum type="arabicPeriod"/>
                </a:pPr>
                <a:r>
                  <a:rPr lang="en-US" sz="1800" dirty="0">
                    <a:latin typeface="Comfortaa"/>
                    <a:ea typeface="Comfortaa"/>
                    <a:cs typeface="Comfortaa"/>
                    <a:sym typeface="Comfortaa"/>
                  </a:rPr>
                  <a:t>Improvement suggestion: varying the wavelength and refractive index</a:t>
                </a:r>
              </a:p>
            </p:txBody>
          </p:sp>
        </mc:Choice>
        <mc:Fallback xmlns="">
          <p:sp>
            <p:nvSpPr>
              <p:cNvPr id="104" name="Google Shape;104;p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222" y="2172285"/>
                <a:ext cx="4974510" cy="4062620"/>
              </a:xfrm>
              <a:prstGeom prst="rect">
                <a:avLst/>
              </a:prstGeom>
              <a:blipFill>
                <a:blip r:embed="rId6"/>
                <a:stretch>
                  <a:fillRect r="-1838" b="-4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e6b5dd5c23_0_5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425" y="-126675"/>
            <a:ext cx="4729001" cy="161880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e6b5dd5c23_0_599"/>
          <p:cNvSpPr txBox="1">
            <a:spLocks noGrp="1"/>
          </p:cNvSpPr>
          <p:nvPr>
            <p:ph type="title"/>
          </p:nvPr>
        </p:nvSpPr>
        <p:spPr>
          <a:xfrm>
            <a:off x="580450" y="-76250"/>
            <a:ext cx="4101600" cy="1325700"/>
          </a:xfrm>
          <a:prstGeom prst="rect">
            <a:avLst/>
          </a:prstGeom>
          <a:noFill/>
          <a:ln>
            <a:noFill/>
          </a:ln>
          <a:effectLst>
            <a:reflection dist="38100" dir="5400000" fadeDir="5400012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Opponent</a:t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1" name="Google Shape;111;ge6b5dd5c23_0_5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2950" y="1249450"/>
            <a:ext cx="1257500" cy="12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e6b5dd5c23_0_5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66325" y="1466300"/>
            <a:ext cx="945950" cy="100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e6b5dd5c23_0_599"/>
          <p:cNvSpPr txBox="1"/>
          <p:nvPr/>
        </p:nvSpPr>
        <p:spPr>
          <a:xfrm>
            <a:off x="919075" y="2394725"/>
            <a:ext cx="389970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sz="1800" dirty="0">
                <a:latin typeface="Comfortaa"/>
                <a:ea typeface="Comfortaa"/>
                <a:cs typeface="Comfortaa"/>
                <a:sym typeface="Comfortaa"/>
              </a:rPr>
              <a:t>Mentions and asks interesting questions about varying the parameters 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sz="1800" dirty="0">
                <a:latin typeface="Comfortaa"/>
                <a:ea typeface="Comfortaa"/>
                <a:cs typeface="Comfortaa"/>
                <a:sym typeface="Comfortaa"/>
              </a:rPr>
              <a:t>Questions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 transparent medium and why was exactly glass used</a:t>
            </a:r>
            <a:endParaRPr sz="1800" b="0" i="0" u="none" strike="noStrike" cap="none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Google Shape;114;ge6b5dd5c23_0_599"/>
              <p:cNvSpPr txBox="1"/>
              <p:nvPr/>
            </p:nvSpPr>
            <p:spPr>
              <a:xfrm>
                <a:off x="7156275" y="2470400"/>
                <a:ext cx="3899700" cy="43396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omfortaa"/>
                  <a:buAutoNum type="arabicPeriod"/>
                </a:pPr>
                <a:r>
                  <a:rPr lang="en-US" sz="1800" dirty="0">
                    <a:latin typeface="Comfortaa"/>
                    <a:ea typeface="Comfortaa"/>
                    <a:cs typeface="Comfortaa"/>
                    <a:sym typeface="Comfortaa"/>
                  </a:rPr>
                  <a:t>Doesn’t ask why she changes the theoretical model 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omfortaa"/>
                        <a:cs typeface="Comfortaa"/>
                        <a:sym typeface="Comfortaa"/>
                      </a:rPr>
                      <m:t>𝑏</m:t>
                    </m:r>
                  </m:oMath>
                </a14:m>
                <a:r>
                  <a:rPr lang="en-US" sz="1800" dirty="0">
                    <a:latin typeface="Comfortaa"/>
                    <a:ea typeface="Comfortaa"/>
                    <a:cs typeface="Comfortaa"/>
                    <a:sym typeface="Comfortaa"/>
                  </a:rPr>
                  <a:t>)</a:t>
                </a:r>
              </a:p>
              <a:p>
                <a: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omfortaa"/>
                  <a:buAutoNum type="arabicPeriod"/>
                </a:pPr>
                <a:r>
                  <a:rPr lang="en-US" sz="1800" b="0" i="0" u="none" strike="noStrike" cap="none" dirty="0">
                    <a:solidFill>
                      <a:srgbClr val="000000"/>
                    </a:solidFill>
                    <a:latin typeface="Comfortaa"/>
                    <a:ea typeface="Comfortaa"/>
                    <a:cs typeface="Comfortaa"/>
                    <a:sym typeface="Comfortaa"/>
                  </a:rPr>
                  <a:t>Doesn’t address possible issues </a:t>
                </a:r>
                <a:r>
                  <a:rPr lang="en-US" sz="1800" dirty="0">
                    <a:latin typeface="Comfortaa"/>
                    <a:ea typeface="Comfortaa"/>
                    <a:cs typeface="Comfortaa"/>
                    <a:sym typeface="Comfortaa"/>
                  </a:rPr>
                  <a:t>with the experiment (small vibrations, air particles)</a:t>
                </a:r>
              </a:p>
              <a:p>
                <a: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omfortaa"/>
                  <a:buAutoNum type="arabicPeriod"/>
                </a:pPr>
                <a:r>
                  <a:rPr lang="en-US" sz="1800" b="0" i="0" u="none" strike="noStrike" cap="none" dirty="0">
                    <a:solidFill>
                      <a:srgbClr val="000000"/>
                    </a:solidFill>
                    <a:latin typeface="Comfortaa"/>
                    <a:ea typeface="Comfortaa"/>
                    <a:cs typeface="Comfortaa"/>
                    <a:sym typeface="Comfortaa"/>
                  </a:rPr>
                  <a:t>Targets minor problems irrel</a:t>
                </a:r>
                <a:r>
                  <a:rPr lang="en-US" sz="1800" dirty="0">
                    <a:latin typeface="Comfortaa"/>
                    <a:ea typeface="Comfortaa"/>
                    <a:cs typeface="Comfortaa"/>
                    <a:sym typeface="Comfortaa"/>
                  </a:rPr>
                  <a:t>evant to the report and problem (both in the statement and the questions) </a:t>
                </a:r>
              </a:p>
              <a:p>
                <a: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omfortaa"/>
                  <a:buAutoNum type="arabicPeriod"/>
                </a:pPr>
                <a:r>
                  <a:rPr lang="en-US" sz="1800" dirty="0">
                    <a:latin typeface="Comfortaa"/>
                    <a:ea typeface="Comfortaa"/>
                    <a:cs typeface="Comfortaa"/>
                    <a:sym typeface="Comfortaa"/>
                  </a:rPr>
                  <a:t>Doesn’t understand the studied phenomena (study solid </a:t>
                </a:r>
                <a:endParaRPr lang="en-US" sz="1800" b="0" i="0" u="none" strike="noStrike" cap="none" dirty="0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mc:Choice>
        <mc:Fallback xmlns="">
          <p:sp>
            <p:nvSpPr>
              <p:cNvPr id="114" name="Google Shape;114;ge6b5dd5c23_0_5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275" y="2470400"/>
                <a:ext cx="3899700" cy="4339619"/>
              </a:xfrm>
              <a:prstGeom prst="rect">
                <a:avLst/>
              </a:prstGeom>
              <a:blipFill>
                <a:blip r:embed="rId6"/>
                <a:stretch>
                  <a:fillRect r="-781" b="-4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e6b5dd5c23_0_5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425" y="-126675"/>
            <a:ext cx="4729001" cy="161880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e6b5dd5c23_0_599"/>
          <p:cNvSpPr txBox="1">
            <a:spLocks noGrp="1"/>
          </p:cNvSpPr>
          <p:nvPr>
            <p:ph type="title"/>
          </p:nvPr>
        </p:nvSpPr>
        <p:spPr>
          <a:xfrm>
            <a:off x="580450" y="-76250"/>
            <a:ext cx="4101600" cy="1325700"/>
          </a:xfrm>
          <a:prstGeom prst="rect">
            <a:avLst/>
          </a:prstGeom>
          <a:noFill/>
          <a:ln>
            <a:noFill/>
          </a:ln>
          <a:effectLst>
            <a:reflection dist="38100" dir="5400000" fadeDir="5400012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Opponent</a:t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1" name="Google Shape;111;ge6b5dd5c23_0_5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2950" y="1249450"/>
            <a:ext cx="1257500" cy="12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e6b5dd5c23_0_5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66325" y="1466300"/>
            <a:ext cx="945950" cy="100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e6b5dd5c23_0_599"/>
          <p:cNvSpPr txBox="1"/>
          <p:nvPr/>
        </p:nvSpPr>
        <p:spPr>
          <a:xfrm>
            <a:off x="7156275" y="2470400"/>
            <a:ext cx="38997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sz="1800" dirty="0">
                <a:latin typeface="Comfortaa"/>
                <a:ea typeface="Comfortaa"/>
                <a:cs typeface="Comfortaa"/>
                <a:sym typeface="Comfortaa"/>
              </a:rPr>
              <a:t>Doesn’t understand the basic theory behind the experiment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sz="1800" dirty="0">
                <a:latin typeface="Comfortaa"/>
                <a:ea typeface="Comfortaa"/>
                <a:cs typeface="Comfortaa"/>
                <a:sym typeface="Comfortaa"/>
              </a:rPr>
              <a:t>Points out minor problems in the experiment  </a:t>
            </a:r>
            <a:endParaRPr sz="1800" b="0" i="0" u="none" strike="noStrike" cap="none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" name="Google Shape;114;ge6b5dd5c23_0_599">
            <a:extLst>
              <a:ext uri="{FF2B5EF4-FFF2-40B4-BE49-F238E27FC236}">
                <a16:creationId xmlns:a16="http://schemas.microsoft.com/office/drawing/2014/main" id="{EDD93B4C-153D-FFC3-C198-8C59BDF3DE94}"/>
              </a:ext>
            </a:extLst>
          </p:cNvPr>
          <p:cNvSpPr txBox="1"/>
          <p:nvPr/>
        </p:nvSpPr>
        <p:spPr>
          <a:xfrm>
            <a:off x="681400" y="2470400"/>
            <a:ext cx="3899700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Asks appropriate clarifying questions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sz="1800" dirty="0">
                <a:latin typeface="Comfortaa"/>
                <a:ea typeface="Comfortaa"/>
                <a:cs typeface="Comfortaa"/>
                <a:sym typeface="Comfortaa"/>
              </a:rPr>
              <a:t>Points out important missing points in the report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Shows deep understanding of the problem shown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endParaRPr sz="1800" b="0" i="0" u="none" strike="noStrike" cap="none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323463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e6b5dd5c23_0_6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375" y="-387325"/>
            <a:ext cx="4729001" cy="176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e6b5dd5c23_0_608"/>
          <p:cNvSpPr txBox="1">
            <a:spLocks noGrp="1"/>
          </p:cNvSpPr>
          <p:nvPr>
            <p:ph type="title"/>
          </p:nvPr>
        </p:nvSpPr>
        <p:spPr>
          <a:xfrm>
            <a:off x="504425" y="-154700"/>
            <a:ext cx="4101600" cy="1325700"/>
          </a:xfrm>
          <a:prstGeom prst="rect">
            <a:avLst/>
          </a:prstGeom>
          <a:noFill/>
          <a:ln>
            <a:noFill/>
          </a:ln>
          <a:effectLst>
            <a:reflection dist="38100" dir="5400000" fadeDir="5400012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Discussion</a:t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1" name="Google Shape;121;ge6b5dd5c23_0_6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2950" y="1249450"/>
            <a:ext cx="1257500" cy="12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e6b5dd5c23_0_6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66325" y="1466300"/>
            <a:ext cx="945950" cy="100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e6b5dd5c23_0_608"/>
          <p:cNvSpPr txBox="1"/>
          <p:nvPr/>
        </p:nvSpPr>
        <p:spPr>
          <a:xfrm>
            <a:off x="919075" y="2394725"/>
            <a:ext cx="389970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sz="1800" dirty="0">
                <a:latin typeface="Comfortaa"/>
                <a:ea typeface="Comfortaa"/>
                <a:cs typeface="Comfortaa"/>
                <a:sym typeface="Comfortaa"/>
              </a:rPr>
              <a:t>Reporter addressed varying parameters and explained why they didn’t vary them (wavelength)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Mentioned the present h</a:t>
            </a:r>
            <a:r>
              <a:rPr lang="en-US" sz="1800" dirty="0">
                <a:latin typeface="Comfortaa"/>
                <a:ea typeface="Comfortaa"/>
                <a:cs typeface="Comfortaa"/>
                <a:sym typeface="Comfortaa"/>
              </a:rPr>
              <a:t>uman errors </a:t>
            </a:r>
          </a:p>
          <a:p>
            <a:pPr marL="457200" indent="-317500">
              <a:buSzPts val="1400"/>
              <a:buFont typeface="Comfortaa"/>
              <a:buAutoNum type="arabicPeriod"/>
            </a:pPr>
            <a:r>
              <a:rPr lang="en-US" sz="1800" dirty="0">
                <a:latin typeface="Comfortaa"/>
                <a:ea typeface="Comfortaa"/>
                <a:cs typeface="Comfortaa"/>
                <a:sym typeface="Comfortaa"/>
              </a:rPr>
              <a:t>Reporter answers all the questions properly and in detail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endParaRPr sz="1800" b="1" i="0" u="none" strike="noStrike" cap="none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4" name="Google Shape;124;ge6b5dd5c23_0_608"/>
          <p:cNvSpPr txBox="1"/>
          <p:nvPr/>
        </p:nvSpPr>
        <p:spPr>
          <a:xfrm>
            <a:off x="7156275" y="2470400"/>
            <a:ext cx="3899700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sz="1800" dirty="0">
                <a:latin typeface="Comfortaa"/>
                <a:ea typeface="Comfortaa"/>
                <a:cs typeface="Comfortaa"/>
                <a:sym typeface="Comfortaa"/>
              </a:rPr>
              <a:t>Opponent asks for using equipment not needed for solving the stated problem and task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Opponent doesn’t show</a:t>
            </a:r>
            <a:r>
              <a:rPr lang="en-US" sz="1800" dirty="0">
                <a:latin typeface="Comfortaa"/>
                <a:ea typeface="Comfortaa"/>
                <a:cs typeface="Comfortaa"/>
                <a:sym typeface="Comfortaa"/>
              </a:rPr>
              <a:t> the visuals to the whole room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r>
              <a:rPr lang="en-US" sz="1800" dirty="0">
                <a:latin typeface="Comfortaa"/>
                <a:ea typeface="Comfortaa"/>
                <a:cs typeface="Comfortaa"/>
                <a:sym typeface="Comfortaa"/>
              </a:rPr>
              <a:t>sks irrelevant question (white light)</a:t>
            </a:r>
          </a:p>
          <a:p>
            <a:pPr marL="457200" indent="-317500">
              <a:buSzPts val="1400"/>
              <a:buFont typeface="Comfortaa"/>
              <a:buAutoNum type="arabicPeriod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Opponent let the reporter lead the discussion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endParaRPr sz="1800" b="0" i="0" u="none" strike="noStrike" cap="none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e6b5dd5c23_0_6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375" y="-387325"/>
            <a:ext cx="4729001" cy="176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e6b5dd5c23_0_608"/>
          <p:cNvSpPr txBox="1">
            <a:spLocks noGrp="1"/>
          </p:cNvSpPr>
          <p:nvPr>
            <p:ph type="title"/>
          </p:nvPr>
        </p:nvSpPr>
        <p:spPr>
          <a:xfrm>
            <a:off x="504425" y="-154700"/>
            <a:ext cx="4101600" cy="1325700"/>
          </a:xfrm>
          <a:prstGeom prst="rect">
            <a:avLst/>
          </a:prstGeom>
          <a:noFill/>
          <a:ln>
            <a:noFill/>
          </a:ln>
          <a:effectLst>
            <a:reflection dist="38100" dir="5400000" fadeDir="5400012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Discussion</a:t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1" name="Google Shape;121;ge6b5dd5c23_0_6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2950" y="1249450"/>
            <a:ext cx="1257500" cy="12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e6b5dd5c23_0_6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66325" y="1466300"/>
            <a:ext cx="945950" cy="100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e6b5dd5c23_0_608"/>
          <p:cNvSpPr txBox="1"/>
          <p:nvPr/>
        </p:nvSpPr>
        <p:spPr>
          <a:xfrm>
            <a:off x="919075" y="2394725"/>
            <a:ext cx="3899700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sz="1800" dirty="0">
                <a:latin typeface="Comfortaa"/>
                <a:ea typeface="Comfortaa"/>
                <a:cs typeface="Comfortaa"/>
                <a:sym typeface="Comfortaa"/>
              </a:rPr>
              <a:t>Opponent shows understanding of the phenomenon and the experiment, asking relevant questions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sz="1800" dirty="0">
                <a:latin typeface="Comfortaa"/>
                <a:ea typeface="Comfortaa"/>
                <a:cs typeface="Comfortaa"/>
                <a:sym typeface="Comfortaa"/>
              </a:rPr>
              <a:t>Reporter answers all the questions properly and in detail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sz="1800" dirty="0">
                <a:latin typeface="Comfortaa"/>
                <a:ea typeface="Comfortaa"/>
                <a:cs typeface="Comfortaa"/>
                <a:sym typeface="Comfortaa"/>
              </a:rPr>
              <a:t>Discussion was focused on the report and led to interesting ideas for improvement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endParaRPr lang="en-US" sz="1800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endParaRPr sz="1800" b="0" i="0" u="none" strike="noStrike" cap="none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4" name="Google Shape;124;ge6b5dd5c23_0_608"/>
          <p:cNvSpPr txBox="1"/>
          <p:nvPr/>
        </p:nvSpPr>
        <p:spPr>
          <a:xfrm>
            <a:off x="7156275" y="2470400"/>
            <a:ext cx="389970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sz="1800" dirty="0">
                <a:latin typeface="Comfortaa"/>
                <a:ea typeface="Comfortaa"/>
                <a:cs typeface="Comfortaa"/>
                <a:sym typeface="Comfortaa"/>
              </a:rPr>
              <a:t>Opponent shows no understanding of the essence of the report, asking irrelevant questions (things mentioned in the report/not connected to the report)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Opponent let the reporter lead the discussion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endParaRPr sz="1800" b="0" i="0" u="none" strike="noStrike" cap="none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3764870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>
            <a:spLocks noGrp="1"/>
          </p:cNvSpPr>
          <p:nvPr>
            <p:ph type="ctrTitle"/>
          </p:nvPr>
        </p:nvSpPr>
        <p:spPr>
          <a:xfrm>
            <a:off x="78475" y="56025"/>
            <a:ext cx="50205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3600" b="1" i="0" u="none" dirty="0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Clashes  </a:t>
            </a:r>
            <a:endParaRPr sz="3600" b="1" dirty="0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0" name="Google Shape;130;p8"/>
          <p:cNvSpPr txBox="1">
            <a:spLocks noGrp="1"/>
          </p:cNvSpPr>
          <p:nvPr>
            <p:ph type="subTitle" idx="1"/>
          </p:nvPr>
        </p:nvSpPr>
        <p:spPr>
          <a:xfrm>
            <a:off x="1267643" y="1971666"/>
            <a:ext cx="9144000" cy="2276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dirty="0">
                <a:latin typeface="Comfortaa"/>
                <a:ea typeface="Comfortaa"/>
                <a:cs typeface="Comfortaa"/>
                <a:sym typeface="Comfortaa"/>
              </a:rPr>
              <a:t>Q: Why not handheld refractometer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</a:pPr>
            <a:r>
              <a:rPr lang="en-US" dirty="0" err="1">
                <a:latin typeface="Comfortaa"/>
                <a:ea typeface="Comfortaa"/>
                <a:cs typeface="Comfortaa"/>
                <a:sym typeface="Comfortaa"/>
              </a:rPr>
              <a:t>Opp</a:t>
            </a:r>
            <a:r>
              <a:rPr lang="en-US" dirty="0">
                <a:latin typeface="Comfortaa"/>
                <a:ea typeface="Comfortaa"/>
                <a:cs typeface="Comfortaa"/>
                <a:sym typeface="Comfortaa"/>
              </a:rPr>
              <a:t>: Would be easier to measure</a:t>
            </a:r>
          </a:p>
          <a:p>
            <a:pPr marL="0" indent="0" algn="l">
              <a:buClr>
                <a:srgbClr val="FF0000"/>
              </a:buClr>
              <a:buSzPts val="3600"/>
            </a:pPr>
            <a:r>
              <a:rPr lang="en-US" dirty="0">
                <a:latin typeface="Comfortaa"/>
                <a:ea typeface="Comfortaa"/>
                <a:cs typeface="Comfortaa"/>
                <a:sym typeface="Comfortaa"/>
              </a:rPr>
              <a:t>Rep: Would simplify the problem too much and won’t be thought provoking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</a:pPr>
            <a:r>
              <a:rPr lang="en-US" dirty="0">
                <a:latin typeface="Comfortaa"/>
                <a:ea typeface="Comfortaa"/>
                <a:cs typeface="Comfortaa"/>
                <a:sym typeface="Comfortaa"/>
              </a:rPr>
              <a:t>Rev: Agree with reporter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 panose="020B0604020202020204" pitchFamily="34" charset="0"/>
              <a:buChar char="•"/>
            </a:pPr>
            <a:endParaRPr lang="en-US"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900587825"/>
      </p:ext>
    </p:extLst>
  </p:cSld>
  <p:clrMapOvr>
    <a:masterClrMapping/>
  </p:clrMapOvr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434343"/>
      </a:dk1>
      <a:lt1>
        <a:srgbClr val="FFFFFF"/>
      </a:lt1>
      <a:dk2>
        <a:srgbClr val="666666"/>
      </a:dk2>
      <a:lt2>
        <a:srgbClr val="E7EAEC"/>
      </a:lt2>
      <a:accent1>
        <a:srgbClr val="6ED87E"/>
      </a:accent1>
      <a:accent2>
        <a:srgbClr val="18C7B2"/>
      </a:accent2>
      <a:accent3>
        <a:srgbClr val="33ADEB"/>
      </a:accent3>
      <a:accent4>
        <a:srgbClr val="DF77D2"/>
      </a:accent4>
      <a:accent5>
        <a:srgbClr val="A143B3"/>
      </a:accent5>
      <a:accent6>
        <a:srgbClr val="FFB300"/>
      </a:accent6>
      <a:hlink>
        <a:srgbClr val="4A86E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528</Words>
  <Application>Microsoft Office PowerPoint</Application>
  <PresentationFormat>Widescreen</PresentationFormat>
  <Paragraphs>91</Paragraphs>
  <Slides>12</Slides>
  <Notes>12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Lato</vt:lpstr>
      <vt:lpstr>Comfortaa</vt:lpstr>
      <vt:lpstr>Cambria Math</vt:lpstr>
      <vt:lpstr>Arial</vt:lpstr>
      <vt:lpstr>Eglamour template</vt:lpstr>
      <vt:lpstr>Lora Lukmanova, Team Bulgaria B</vt:lpstr>
      <vt:lpstr>14. Invent yourself: Wave optics </vt:lpstr>
      <vt:lpstr>Overview</vt:lpstr>
      <vt:lpstr>Reporter</vt:lpstr>
      <vt:lpstr>Opponent</vt:lpstr>
      <vt:lpstr>Opponent</vt:lpstr>
      <vt:lpstr>Discussion</vt:lpstr>
      <vt:lpstr>Discussion</vt:lpstr>
      <vt:lpstr>Clashes  </vt:lpstr>
      <vt:lpstr>Clashes  </vt:lpstr>
      <vt:lpstr>Clashes </vt:lpstr>
      <vt:lpstr>Missed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Lora Lukmanova, Team Bulgaria B</dc:title>
  <dc:creator>1</dc:creator>
  <cp:lastModifiedBy>08д Лора Лукманова</cp:lastModifiedBy>
  <cp:revision>5</cp:revision>
  <dcterms:created xsi:type="dcterms:W3CDTF">2017-05-25T14:41:48Z</dcterms:created>
  <dcterms:modified xsi:type="dcterms:W3CDTF">2022-08-25T09:49:40Z</dcterms:modified>
</cp:coreProperties>
</file>