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  <p:embeddedFont>
      <p:font typeface="Libre Franklin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16A41BA-6D2F-4EC0-9B44-123A156C0152}">
  <a:tblStyle styleId="{516A41BA-6D2F-4EC0-9B44-123A156C01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bold.fntdata"/><Relationship Id="rId11" Type="http://schemas.openxmlformats.org/officeDocument/2006/relationships/slide" Target="slides/slide5.xml"/><Relationship Id="rId22" Type="http://schemas.openxmlformats.org/officeDocument/2006/relationships/font" Target="fonts/LibreFranklin-boldItalic.fntdata"/><Relationship Id="rId10" Type="http://schemas.openxmlformats.org/officeDocument/2006/relationships/slide" Target="slides/slide4.xml"/><Relationship Id="rId21" Type="http://schemas.openxmlformats.org/officeDocument/2006/relationships/font" Target="fonts/LibreFranklin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8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LibreFranklin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449becb276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1449becb27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4649dd0e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4649dd0e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49becb27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449becb27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" sz="1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Strong points:</a:t>
            </a:r>
            <a:endParaRPr b="1" sz="12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definition of terms (eg. crystallization)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physical explanation of the phenomenon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visualization of the chemical reaction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and relevant visual aids were used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chosen relevant parameters (diameter, mass, density)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Weak points:</a:t>
            </a:r>
            <a:endParaRPr b="1"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Unclear organization – theory between the experiments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more text on the slides could have helped /  Too many content (text) on the slides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chemical reactions were a little too simplified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Didn’t make any quantitative predictions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fully explained the predictions of the hypotheses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understanding of the theory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4649dd0ed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4649dd0ed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" sz="1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Strong points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experiment was done in a properly controlled manner.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experiment reached clear results.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multiple materials.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 a well working setup.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 great visual aids for the experiment.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 some trial and error for her recipe.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Extreme control of the external factors allowed the team to obtain accurate results.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Weak points:</a:t>
            </a:r>
            <a:endParaRPr b="1"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hypotheses were drawn.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Lacking parameter: temperature (it influences results).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quantitative data could have been used and mentioned.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Unlabeled graphs - points, labelled axis, connection to theory.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errors mentioned.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explained why these materials were chosen.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Didn’t control many of the parameters (example).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of the problem was not fully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fulfilled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(explain why).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quantitative parameters.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picture of their own experimental setup was presented.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49becb27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449becb27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Clarifying questions: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6be3033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46be3033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4eb40c8b7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44eb40c8b7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aphicFrame>
        <p:nvGraphicFramePr>
          <p:cNvPr id="22" name="Google Shape;22;p4"/>
          <p:cNvGraphicFramePr/>
          <p:nvPr/>
        </p:nvGraphicFramePr>
        <p:xfrm>
          <a:off x="311700" y="1152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{516A41BA-6D2F-4EC0-9B44-123A156C0152}</a:tableStyleId>
              </a:tblPr>
              <a:tblGrid>
                <a:gridCol w="1217225"/>
                <a:gridCol w="1217225"/>
                <a:gridCol w="1217225"/>
                <a:gridCol w="1217225"/>
                <a:gridCol w="1217225"/>
                <a:gridCol w="1217225"/>
                <a:gridCol w="1217225"/>
              </a:tblGrid>
              <a:tr h="87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7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87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877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mages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2" name="Google Shape;32;p6"/>
          <p:cNvGraphicFramePr/>
          <p:nvPr/>
        </p:nvGraphicFramePr>
        <p:xfrm>
          <a:off x="370500" y="130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{516A41BA-6D2F-4EC0-9B44-123A156C0152}</a:tableStyleId>
              </a:tblPr>
              <a:tblGrid>
                <a:gridCol w="2769000"/>
                <a:gridCol w="2769000"/>
                <a:gridCol w="2769000"/>
              </a:tblGrid>
              <a:tr h="293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26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Caption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Caption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Caption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3" name="Google Shape;33;p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images">
  <p:cSld name="TITLE_ONLY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7" name="Google Shape;37;p7"/>
          <p:cNvGraphicFramePr/>
          <p:nvPr/>
        </p:nvGraphicFramePr>
        <p:xfrm>
          <a:off x="370500" y="130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{516A41BA-6D2F-4EC0-9B44-123A156C0152}</a:tableStyleId>
              </a:tblPr>
              <a:tblGrid>
                <a:gridCol w="4050975"/>
                <a:gridCol w="4050975"/>
              </a:tblGrid>
              <a:tr h="293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26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Caption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Caption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8" name="Google Shape;38;p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">
  <p:cSld name="TITLE_ONLY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226850" y="2138838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1.Chocolate and the speed of light</a:t>
            </a:r>
            <a:endParaRPr sz="4000"/>
          </a:p>
        </p:txBody>
      </p:sp>
      <p:sp>
        <p:nvSpPr>
          <p:cNvPr id="48" name="Google Shape;48;p9"/>
          <p:cNvSpPr txBox="1"/>
          <p:nvPr/>
        </p:nvSpPr>
        <p:spPr>
          <a:xfrm>
            <a:off x="2184450" y="3362450"/>
            <a:ext cx="4775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Reporter</a:t>
            </a:r>
            <a:r>
              <a:rPr lang="en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: Team Romania Starry Night</a:t>
            </a:r>
            <a:endParaRPr sz="2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Opponent</a:t>
            </a:r>
            <a:r>
              <a:rPr lang="en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: Team Romania Starry Night</a:t>
            </a:r>
            <a:endParaRPr sz="2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Problem’s task</a:t>
            </a:r>
            <a:endParaRPr sz="3500"/>
          </a:p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1700" y="1152475"/>
            <a:ext cx="873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53">
                <a:solidFill>
                  <a:schemeClr val="accent2"/>
                </a:solidFill>
              </a:rPr>
              <a:t>A </a:t>
            </a:r>
            <a:r>
              <a:rPr b="1" i="1" lang="en" sz="2153">
                <a:solidFill>
                  <a:schemeClr val="accent2"/>
                </a:solidFill>
              </a:rPr>
              <a:t>visual method</a:t>
            </a:r>
            <a:r>
              <a:rPr lang="en" sz="2153">
                <a:solidFill>
                  <a:schemeClr val="accent2"/>
                </a:solidFill>
              </a:rPr>
              <a:t> to measure the </a:t>
            </a:r>
            <a:r>
              <a:rPr b="1" i="1" lang="en" sz="2153">
                <a:solidFill>
                  <a:schemeClr val="accent2"/>
                </a:solidFill>
              </a:rPr>
              <a:t>speed of light</a:t>
            </a:r>
            <a:r>
              <a:rPr lang="en" sz="2153">
                <a:solidFill>
                  <a:schemeClr val="accent2"/>
                </a:solidFill>
              </a:rPr>
              <a:t> is to place a chocolate bar in a microwave oven until chocolate starts to melt and measure the </a:t>
            </a:r>
            <a:r>
              <a:rPr b="1" i="1" lang="en" sz="2153">
                <a:solidFill>
                  <a:schemeClr val="accent2"/>
                </a:solidFill>
              </a:rPr>
              <a:t>distance </a:t>
            </a:r>
            <a:r>
              <a:rPr lang="en" sz="2153">
                <a:solidFill>
                  <a:schemeClr val="accent2"/>
                </a:solidFill>
              </a:rPr>
              <a:t>between </a:t>
            </a:r>
            <a:r>
              <a:rPr b="1" i="1" lang="en" sz="2153">
                <a:solidFill>
                  <a:schemeClr val="accent2"/>
                </a:solidFill>
              </a:rPr>
              <a:t>hotspots</a:t>
            </a:r>
            <a:r>
              <a:rPr lang="en" sz="2153">
                <a:solidFill>
                  <a:schemeClr val="accent2"/>
                </a:solidFill>
              </a:rPr>
              <a:t>. Study this effect and investigate the </a:t>
            </a:r>
            <a:r>
              <a:rPr b="1" i="1" lang="en" sz="2153">
                <a:solidFill>
                  <a:schemeClr val="accent2"/>
                </a:solidFill>
              </a:rPr>
              <a:t>accuracy </a:t>
            </a:r>
            <a:r>
              <a:rPr lang="en" sz="2153">
                <a:solidFill>
                  <a:schemeClr val="accent2"/>
                </a:solidFill>
              </a:rPr>
              <a:t>of the method.</a:t>
            </a:r>
            <a:endParaRPr sz="2153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t/>
            </a:r>
            <a:endParaRPr sz="1853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4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Problem’s task</a:t>
            </a:r>
            <a:endParaRPr sz="3000"/>
          </a:p>
        </p:txBody>
      </p:sp>
      <p:grpSp>
        <p:nvGrpSpPr>
          <p:cNvPr id="60" name="Google Shape;60;p11"/>
          <p:cNvGrpSpPr/>
          <p:nvPr/>
        </p:nvGrpSpPr>
        <p:grpSpPr>
          <a:xfrm>
            <a:off x="1630761" y="1079800"/>
            <a:ext cx="5882491" cy="3861650"/>
            <a:chOff x="933186" y="1248600"/>
            <a:chExt cx="5882491" cy="3861650"/>
          </a:xfrm>
        </p:grpSpPr>
        <p:sp>
          <p:nvSpPr>
            <p:cNvPr id="61" name="Google Shape;61;p11"/>
            <p:cNvSpPr/>
            <p:nvPr/>
          </p:nvSpPr>
          <p:spPr>
            <a:xfrm rot="5400000">
              <a:off x="1182595" y="1709334"/>
              <a:ext cx="496200" cy="731400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CFD0CD"/>
            </a:soli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1"/>
            <p:cNvSpPr/>
            <p:nvPr/>
          </p:nvSpPr>
          <p:spPr>
            <a:xfrm>
              <a:off x="933186" y="1248600"/>
              <a:ext cx="1233300" cy="584700"/>
            </a:xfrm>
            <a:prstGeom prst="roundRect">
              <a:avLst>
                <a:gd fmla="val 16670" name="adj"/>
              </a:avLst>
            </a:prstGeom>
            <a:solidFill>
              <a:srgbClr val="92D050"/>
            </a:soli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Introduction</a:t>
              </a:r>
              <a:endParaRPr/>
            </a:p>
          </p:txBody>
        </p:sp>
        <p:sp>
          <p:nvSpPr>
            <p:cNvPr id="63" name="Google Shape;63;p11"/>
            <p:cNvSpPr/>
            <p:nvPr/>
          </p:nvSpPr>
          <p:spPr>
            <a:xfrm rot="5400000">
              <a:off x="2198321" y="2364987"/>
              <a:ext cx="496280" cy="731423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CFD0CD"/>
            </a:soli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1"/>
            <p:cNvSpPr/>
            <p:nvPr/>
          </p:nvSpPr>
          <p:spPr>
            <a:xfrm>
              <a:off x="1955100" y="1898100"/>
              <a:ext cx="1233300" cy="584700"/>
            </a:xfrm>
            <a:prstGeom prst="roundRect">
              <a:avLst>
                <a:gd fmla="val 16670" name="adj"/>
              </a:avLst>
            </a:prstGeom>
            <a:solidFill>
              <a:srgbClr val="C00000"/>
            </a:soli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Theoretical explanation</a:t>
              </a:r>
              <a:endParaRPr/>
            </a:p>
          </p:txBody>
        </p:sp>
        <p:sp>
          <p:nvSpPr>
            <p:cNvPr id="65" name="Google Shape;65;p11"/>
            <p:cNvSpPr/>
            <p:nvPr/>
          </p:nvSpPr>
          <p:spPr>
            <a:xfrm rot="5400000">
              <a:off x="3094937" y="3021848"/>
              <a:ext cx="496280" cy="731423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CFD0CD"/>
            </a:soli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1"/>
            <p:cNvSpPr/>
            <p:nvPr/>
          </p:nvSpPr>
          <p:spPr>
            <a:xfrm>
              <a:off x="2851727" y="2554975"/>
              <a:ext cx="1233300" cy="584700"/>
            </a:xfrm>
            <a:prstGeom prst="roundRect">
              <a:avLst>
                <a:gd fmla="val 16670" name="adj"/>
              </a:avLst>
            </a:prstGeom>
            <a:solidFill>
              <a:srgbClr val="92D050"/>
            </a:soli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>
                  <a:latin typeface="Proxima Nova"/>
                  <a:ea typeface="Proxima Nova"/>
                  <a:cs typeface="Proxima Nova"/>
                  <a:sym typeface="Proxima Nova"/>
                </a:rPr>
                <a:t>Setup</a:t>
              </a:r>
              <a:endParaRPr b="1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7" name="Google Shape;67;p11"/>
            <p:cNvSpPr/>
            <p:nvPr/>
          </p:nvSpPr>
          <p:spPr>
            <a:xfrm rot="5400000">
              <a:off x="3991554" y="3678709"/>
              <a:ext cx="496280" cy="731423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CFD0CD"/>
            </a:soli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1"/>
            <p:cNvSpPr/>
            <p:nvPr/>
          </p:nvSpPr>
          <p:spPr>
            <a:xfrm>
              <a:off x="3748325" y="3211825"/>
              <a:ext cx="1274100" cy="584700"/>
            </a:xfrm>
            <a:prstGeom prst="roundRect">
              <a:avLst>
                <a:gd fmla="val 16670" name="adj"/>
              </a:avLst>
            </a:prstGeom>
            <a:solidFill>
              <a:srgbClr val="C00000"/>
            </a:soli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>
                  <a:latin typeface="Proxima Nova"/>
                  <a:ea typeface="Proxima Nova"/>
                  <a:cs typeface="Proxima Nova"/>
                  <a:sym typeface="Proxima Nova"/>
                </a:rPr>
                <a:t>Experiments</a:t>
              </a:r>
              <a:endParaRPr b="1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9" name="Google Shape;69;p11"/>
            <p:cNvSpPr/>
            <p:nvPr/>
          </p:nvSpPr>
          <p:spPr>
            <a:xfrm rot="5400000">
              <a:off x="4888170" y="4335571"/>
              <a:ext cx="496280" cy="731423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CFD0CD"/>
            </a:soli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1"/>
            <p:cNvSpPr/>
            <p:nvPr/>
          </p:nvSpPr>
          <p:spPr>
            <a:xfrm>
              <a:off x="4644950" y="3868675"/>
              <a:ext cx="1233300" cy="584700"/>
            </a:xfrm>
            <a:prstGeom prst="roundRect">
              <a:avLst>
                <a:gd fmla="val 16670" name="adj"/>
              </a:avLst>
            </a:prstGeom>
            <a:solidFill>
              <a:srgbClr val="92D050"/>
            </a:soli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>
                  <a:latin typeface="Proxima Nova"/>
                  <a:ea typeface="Proxima Nova"/>
                  <a:cs typeface="Proxima Nova"/>
                  <a:sym typeface="Proxima Nova"/>
                </a:rPr>
                <a:t>Correlation</a:t>
              </a:r>
              <a:endParaRPr b="1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5541577" y="4525550"/>
              <a:ext cx="1274100" cy="584700"/>
            </a:xfrm>
            <a:prstGeom prst="roundRect">
              <a:avLst>
                <a:gd fmla="val 16670" name="adj"/>
              </a:avLst>
            </a:prstGeom>
            <a:solidFill>
              <a:srgbClr val="FFC000"/>
            </a:soli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">
                  <a:latin typeface="Proxima Nova"/>
                  <a:ea typeface="Proxima Nova"/>
                  <a:cs typeface="Proxima Nova"/>
                  <a:sym typeface="Proxima Nova"/>
                </a:rPr>
                <a:t>Conclusions</a:t>
              </a:r>
              <a:endParaRPr b="1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72" name="Google Shape;72;p11"/>
          <p:cNvGrpSpPr/>
          <p:nvPr/>
        </p:nvGrpSpPr>
        <p:grpSpPr>
          <a:xfrm>
            <a:off x="5922951" y="445025"/>
            <a:ext cx="2331300" cy="1600200"/>
            <a:chOff x="6623051" y="1017725"/>
            <a:chExt cx="2331300" cy="1600200"/>
          </a:xfrm>
        </p:grpSpPr>
        <p:sp>
          <p:nvSpPr>
            <p:cNvPr id="73" name="Google Shape;73;p11"/>
            <p:cNvSpPr/>
            <p:nvPr/>
          </p:nvSpPr>
          <p:spPr>
            <a:xfrm>
              <a:off x="6623051" y="1017725"/>
              <a:ext cx="2331300" cy="1600200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 cap="flat" cmpd="sng" w="34925">
              <a:solidFill>
                <a:srgbClr val="6666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6721451" y="1164833"/>
              <a:ext cx="269700" cy="291600"/>
            </a:xfrm>
            <a:prstGeom prst="ellipse">
              <a:avLst/>
            </a:prstGeom>
            <a:solidFill>
              <a:srgbClr val="92D050"/>
            </a:solidFill>
            <a:ln cap="flat" cmpd="sng" w="127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5" name="Google Shape;75;p11"/>
            <p:cNvSpPr txBox="1"/>
            <p:nvPr/>
          </p:nvSpPr>
          <p:spPr>
            <a:xfrm>
              <a:off x="7039917" y="1142542"/>
              <a:ext cx="13611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" sz="20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Well done</a:t>
              </a:r>
              <a:endPara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6721451" y="1541693"/>
              <a:ext cx="269700" cy="291600"/>
            </a:xfrm>
            <a:prstGeom prst="ellipse">
              <a:avLst/>
            </a:prstGeom>
            <a:solidFill>
              <a:srgbClr val="FFC000"/>
            </a:solidFill>
            <a:ln cap="flat" cmpd="sng" w="12700">
              <a:solidFill>
                <a:srgbClr val="FF99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7" name="Google Shape;77;p11"/>
            <p:cNvSpPr txBox="1"/>
            <p:nvPr/>
          </p:nvSpPr>
          <p:spPr>
            <a:xfrm>
              <a:off x="7039917" y="1519402"/>
              <a:ext cx="13611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" sz="20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Good</a:t>
              </a:r>
              <a:endPara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8" name="Google Shape;78;p11"/>
            <p:cNvSpPr/>
            <p:nvPr/>
          </p:nvSpPr>
          <p:spPr>
            <a:xfrm>
              <a:off x="6721451" y="1929282"/>
              <a:ext cx="269700" cy="291600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9" name="Google Shape;79;p11"/>
            <p:cNvSpPr txBox="1"/>
            <p:nvPr/>
          </p:nvSpPr>
          <p:spPr>
            <a:xfrm>
              <a:off x="7039932" y="1907000"/>
              <a:ext cx="18873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" sz="2000" u="none" cap="none" strike="noStrik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Needs improvement</a:t>
              </a:r>
              <a:endPara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Theoretical Part</a:t>
            </a:r>
            <a:endParaRPr sz="3000"/>
          </a:p>
        </p:txBody>
      </p:sp>
      <p:sp>
        <p:nvSpPr>
          <p:cNvPr id="85" name="Google Shape;85;p12"/>
          <p:cNvSpPr txBox="1"/>
          <p:nvPr/>
        </p:nvSpPr>
        <p:spPr>
          <a:xfrm>
            <a:off x="1379342" y="1017725"/>
            <a:ext cx="269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Strong points</a:t>
            </a:r>
            <a:endParaRPr b="1" sz="2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6" name="Google Shape;86;p12"/>
          <p:cNvSpPr txBox="1"/>
          <p:nvPr/>
        </p:nvSpPr>
        <p:spPr>
          <a:xfrm>
            <a:off x="5067351" y="1026345"/>
            <a:ext cx="269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Weak points</a:t>
            </a:r>
            <a:endParaRPr b="1" sz="2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7" name="Google Shape;87;p12"/>
          <p:cNvSpPr txBox="1"/>
          <p:nvPr/>
        </p:nvSpPr>
        <p:spPr>
          <a:xfrm>
            <a:off x="634575" y="1535075"/>
            <a:ext cx="3896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8" name="Google Shape;88;p12"/>
          <p:cNvSpPr txBox="1"/>
          <p:nvPr/>
        </p:nvSpPr>
        <p:spPr>
          <a:xfrm>
            <a:off x="4530975" y="1535075"/>
            <a:ext cx="38964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Did not explain how microwaves cook food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Did not explain how the hot spots form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Did not mention standing waves, and how they form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Did not mention Nodes and Antinodes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Did not illustrate the effect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9" name="Google Shape;89;p12"/>
          <p:cNvSpPr txBox="1"/>
          <p:nvPr/>
        </p:nvSpPr>
        <p:spPr>
          <a:xfrm>
            <a:off x="389850" y="1698375"/>
            <a:ext cx="3896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Good explanation of the physics 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formulas</a:t>
            </a: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Good definition of terms (eg. crystallization)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Well chosen relevant parameters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7850" y="3936277"/>
            <a:ext cx="3514450" cy="1070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des &amp; Antinodes (4.9.9) | OCR AS Physics Revision Notes 2018 | Save My  Exams" id="91" name="Google Shape;9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698" y="3727250"/>
            <a:ext cx="4356624" cy="14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Experimental </a:t>
            </a:r>
            <a:r>
              <a:rPr lang="en" sz="3000"/>
              <a:t>Part</a:t>
            </a:r>
            <a:endParaRPr sz="3000"/>
          </a:p>
        </p:txBody>
      </p:sp>
      <p:sp>
        <p:nvSpPr>
          <p:cNvPr id="97" name="Google Shape;97;p13"/>
          <p:cNvSpPr txBox="1"/>
          <p:nvPr/>
        </p:nvSpPr>
        <p:spPr>
          <a:xfrm>
            <a:off x="1379342" y="1017725"/>
            <a:ext cx="269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Strong points</a:t>
            </a:r>
            <a:endParaRPr b="1" sz="2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5067351" y="1026345"/>
            <a:ext cx="2697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Weak points</a:t>
            </a:r>
            <a:endParaRPr b="1" sz="25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634575" y="1535075"/>
            <a:ext cx="3896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Used a thermal camera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Great accuracy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Varying the chocolate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Illustrated the results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4530975" y="1535075"/>
            <a:ext cx="3896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Low number of experiments(10)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Did not mention how many experiments are required for an accurate result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Did not vary the time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●"/>
            </a:pPr>
            <a:r>
              <a:rPr lang="en" sz="1600">
                <a:latin typeface="Proxima Nova"/>
                <a:ea typeface="Proxima Nova"/>
                <a:cs typeface="Proxima Nova"/>
                <a:sym typeface="Proxima Nova"/>
              </a:rPr>
              <a:t>Did not accurately measure hotspots</a:t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-108625" y="-41103"/>
            <a:ext cx="4236300" cy="520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latin typeface="Proxima Nova"/>
                <a:ea typeface="Proxima Nova"/>
                <a:cs typeface="Proxima Nova"/>
                <a:sym typeface="Proxima Nova"/>
              </a:rPr>
              <a:t>Discussion </a:t>
            </a:r>
            <a:endParaRPr b="1" sz="37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latin typeface="Proxima Nova"/>
                <a:ea typeface="Proxima Nova"/>
                <a:cs typeface="Proxima Nova"/>
                <a:sym typeface="Proxima Nova"/>
              </a:rPr>
              <a:t>topics</a:t>
            </a:r>
            <a:endParaRPr b="1" sz="3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4354800" y="227275"/>
            <a:ext cx="4046400" cy="31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/>
              <a:t>Antinodes form hotspots</a:t>
            </a:r>
            <a:endParaRPr/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roxima Nova"/>
              <a:buChar char="●"/>
            </a:pPr>
            <a:r>
              <a:rPr lang="en"/>
              <a:t>The microwaves cooks food using water molecules.</a:t>
            </a:r>
            <a:endParaRPr/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/>
              <a:t>Did you perform experiments one right after another? Microwave could be heated from previous trials. </a:t>
            </a:r>
            <a:endParaRPr/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/>
              <a:t>How could you measure the hotspots more precisely?</a:t>
            </a:r>
            <a:endParaRPr/>
          </a:p>
          <a:p>
            <a:pPr indent="-3111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/>
              <a:t>Do you think it’s possible to also vary the frequency of the microwave (hypothetically)? Idea of building your own microwave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-43500" y="-32625"/>
            <a:ext cx="9187500" cy="526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874800" y="2244975"/>
            <a:ext cx="739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Proxima Nova"/>
                <a:ea typeface="Proxima Nova"/>
                <a:cs typeface="Proxima Nova"/>
                <a:sym typeface="Proxima Nova"/>
              </a:rPr>
              <a:t>Thank you for your attention!</a:t>
            </a:r>
            <a:endParaRPr b="1" sz="3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Clarifying</a:t>
            </a:r>
            <a:r>
              <a:rPr lang="en"/>
              <a:t> questions:</a:t>
            </a:r>
            <a:endParaRPr/>
          </a:p>
        </p:txBody>
      </p:sp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0" y="1131600"/>
            <a:ext cx="8520600" cy="40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Daca nu explica deloc standing waves - Why is the antinode fixed? Fixed nodes exist only for standing waves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do microwaves cook food? The electric field oscillates continuously, keeping the water molecules oscillating and causing friction between them, and thus heating the food.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Position of chocolate in the microwave - does it matter or not? NOT matter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 forms of chocolate (variables such as size, the type of the chocolate and its weight) - do they matter? Heating points of different types of chocolate may vary, requiring different exposure times, but producing in the end the same result (same wave)</a:t>
            </a: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