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7" r:id="rId4"/>
    <p:sldMasterId id="2147483709" r:id="rId5"/>
    <p:sldMasterId id="2147483721" r:id="rId6"/>
    <p:sldMasterId id="2147483733" r:id="rId7"/>
  </p:sldMasterIdLst>
  <p:notesMasterIdLst>
    <p:notesMasterId r:id="rId15"/>
  </p:notesMasterIdLst>
  <p:sldIdLst>
    <p:sldId id="264" r:id="rId8"/>
    <p:sldId id="265" r:id="rId9"/>
    <p:sldId id="266" r:id="rId10"/>
    <p:sldId id="267" r:id="rId11"/>
    <p:sldId id="259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B76D5-5403-4F8B-AD67-5E9047DA3566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F5FA7-5778-44E3-9AC8-15E55312F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88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2E7-63C0-4703-9C73-CA0FD86B1A26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053C-7A9D-4711-9899-0813933A9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0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652F-CE58-4FD7-8265-C9C48C1540F6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053C-7A9D-4711-9899-0813933A9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4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E282-3F50-4D29-A8FF-2F72A0C1061B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053C-7A9D-4711-9899-0813933A9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48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324B-DDA0-4894-823B-CEF2A94545E7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87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D48D-5554-4B8C-BB1B-E85C02A01F52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2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E7E-FD70-4690-9B1B-9DB9812B1D61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4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C37-AE75-4ECD-9F9A-38146AE588F0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00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6A4C9-B51F-4A74-A894-AA86C066BB82}" type="datetime1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33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8942-E146-47B2-9419-CB9A66FAAC31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63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9211-884E-421C-A935-ABEA45BFB0DA}" type="datetime1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82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784-1D8F-4E55-8658-6ABC4EBB19A3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AB81-5693-47CE-B8EB-EC631887A8D2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053C-7A9D-4711-9899-0813933A9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29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D718-E59F-4B26-B29F-E6D18B6F2036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0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A699-436E-4D02-A03D-C785E02D0A0C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8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FEE4-E390-40F7-838A-2D5513173245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809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B7DB-127F-4395-8B00-30607F0ACAB7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89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432C-48D0-4E2C-8DE3-FB60ACD6DBEF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87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59FF-BD8E-4CCE-9949-DCF84CBF7823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234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E546-6DB0-4EBC-91E1-EA9ADA7526CD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003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E1B3-B260-4894-B9F3-5EBA99B2F756}" type="datetime1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69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333B-93E0-4E57-B186-E7AF196B5135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4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FCB5-5EC0-4EB8-883C-4659F8981748}" type="datetime1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8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BFC4-1EC6-402B-900D-885F04F5A40E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053C-7A9D-4711-9899-0813933A9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576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DD8C-1520-4384-ADAE-9A17E4B5A197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617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1582-B306-4C70-B834-DA407199F65C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945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B4DB-10AB-44EC-BBD8-7A5C4F2D2B5C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786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F39F-5F0A-4E8E-8351-1FB0E6F662FB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418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D7BA-EF3D-45C7-8C89-E467FE20A903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547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D60C-1781-499D-8BB8-3AF976C2ACDC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618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40EEE-7455-4AC4-A3CD-5067C9601F69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085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9F6E-65C1-4DA1-B043-C8B3911E7A1B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465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3DEB-F672-4716-AC4D-171215951481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764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B477-5AB3-44F5-9D39-28B5299462E0}" type="datetime1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2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716E-0392-4566-AD45-780F52E2EF70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053C-7A9D-4711-9899-0813933A9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112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774C-BCAD-40DD-A38F-941332B99913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460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9975-EC7D-4D1C-96A7-A727E3D029F8}" type="datetime1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04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C7A5-C570-48D7-BF3B-73EA9B771A3E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79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3E0-4292-41BE-9828-464894A3F1F9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87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FAE2-1015-488D-82A0-AE7DBD9AC5BE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139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F24F-F622-455B-881B-8DEC69621C6F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98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499B-7C62-45CB-8FB9-D96CF0C354A5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146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8E2F-B666-4113-83EB-9C1A8F8FA78E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516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A91C-EF89-4285-AAC9-151263BD530A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808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275F8-848C-4343-B1D3-887F46641AF4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7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4E95-C615-4A18-8339-F78B97AD8B8C}" type="datetime1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053C-7A9D-4711-9899-0813933A9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440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726B-5C89-4C48-BCCC-4019E46B7A7B}" type="datetime1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125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C99A-EAF9-4543-90BC-3C538F4CB2B1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929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4A33-A63C-401A-8306-F1B2176F24FE}" type="datetime1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686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B128-01D8-422C-A39A-793744FBECBF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986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33CA-4D84-48EC-B0E2-D2709BE41534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881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7663-FD26-4507-A861-E73EEB8C9C4B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252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4985-C5CA-4F6E-8BB4-7D87F5E68289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854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8C0C-B9B6-4AA6-83C6-1486DBD358AB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524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9306-A4BF-4A6F-90AA-ADE3C55ADD40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72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7EA2-897B-4604-A49A-6BCA4D581420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7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BDB9-EA10-4EBA-9831-D3B408F584BC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053C-7A9D-4711-9899-0813933A9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26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1ED6-AAC1-4558-9A85-2A5D7F91D920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65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FC4F-D676-49FD-8FB1-9354D77CF2DB}" type="datetime1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625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91A2-AA8A-415F-8074-6019D6CF27D6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953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B4A0-184D-4A6D-AB19-1C12F7564B93}" type="datetime1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3821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A9B7-A4FA-48C9-9B32-186BC2106030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4934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9666-A0A5-4470-A4A6-D8C36CEA4CBA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5793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A347-EFA5-43A0-A44D-704DB231474D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1596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6408-0736-496F-B063-4A65A1FDDE75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2747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5166-4D64-45B5-BA45-5B6D5D82190D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869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3301-E26F-49C8-A942-4D96F52F624D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4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A7-1439-4413-8123-28F5AEA53939}" type="datetime1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053C-7A9D-4711-9899-0813933A9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9634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B803-E4CE-474F-B8BB-396A66C11854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1616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8EBB-A793-47F4-AB88-9061098723B2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83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1351-B813-4122-8721-53BF1D07BDDC}" type="datetime1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82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C9B-CAA2-40F2-AC88-73CD2E2530B9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542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E970-8962-40D2-821D-A7552647DCDB}" type="datetime1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7384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F7DC-5D27-418E-AEF8-DBF4E0902E38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0178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FBAC-20A6-4356-91A5-320031D07041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105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8F2-7ACF-49B5-9191-26EE95FE8152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0444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5CC3-D22A-4BD9-980D-68A12D74CDC0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6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A332-2C27-4AA3-8DEA-9A7373C38C27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053C-7A9D-4711-9899-0813933A9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5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FBD6-FB10-480C-9674-316B832C1FE4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053C-7A9D-4711-9899-0813933A9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2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8728C-4773-4717-8FD8-E89EA600A01A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4053C-7A9D-4711-9899-0813933A958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8415" y="6237668"/>
            <a:ext cx="10655167" cy="6356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1384"/>
            <a:ext cx="619559" cy="41970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439" y="6091384"/>
            <a:ext cx="619559" cy="41970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768415" y="1757406"/>
            <a:ext cx="10655167" cy="6356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3508"/>
            <a:ext cx="619559" cy="41970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440" y="1603508"/>
            <a:ext cx="619560" cy="41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9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8491-7A67-4C3D-9711-AF16BBE50DEB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86062B7F-07F3-4957-85CE-872FCA579F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9038" y="311818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038" y="6629272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8" y="6217947"/>
            <a:ext cx="607194" cy="4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92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EF8F1-1B24-42FC-BADD-77AD8CE76175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09132062-A61D-4C34-B74A-DE6EFB9FC2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038" y="311818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038" y="6670256"/>
            <a:ext cx="11933923" cy="5330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38" y="6289647"/>
            <a:ext cx="510941" cy="380609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551907" y="6306472"/>
            <a:ext cx="1866375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FD1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Experimental</a:t>
            </a:r>
            <a:r>
              <a:rPr lang="en-US" sz="1600" baseline="0" dirty="0">
                <a:solidFill>
                  <a:schemeClr val="tx1"/>
                </a:solidFill>
              </a:rPr>
              <a:t> Setup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64369" y="6306472"/>
            <a:ext cx="1765208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Theoretical Model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127912" y="6315065"/>
            <a:ext cx="1324098" cy="302928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Data Analysis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021104" y="6306472"/>
            <a:ext cx="1509961" cy="30505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Further</a:t>
            </a:r>
            <a:r>
              <a:rPr lang="en-US" sz="1600" baseline="0" dirty="0">
                <a:solidFill>
                  <a:schemeClr val="tx1"/>
                </a:solidFill>
              </a:rPr>
              <a:t> insights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13072" y="6306472"/>
            <a:ext cx="2414510" cy="305051"/>
          </a:xfrm>
          <a:prstGeom prst="roundRect">
            <a:avLst/>
          </a:prstGeom>
          <a:solidFill>
            <a:srgbClr val="8E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Phenomenon</a:t>
            </a:r>
            <a:r>
              <a:rPr lang="en-US" sz="1600" baseline="0" dirty="0">
                <a:solidFill>
                  <a:schemeClr val="bg1"/>
                </a:solidFill>
              </a:rPr>
              <a:t> Explanation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72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02B54-5ECF-4BC2-89B6-20440773E55C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0699A5D0-1B71-43CF-BAE6-729AC36840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038" y="6670256"/>
            <a:ext cx="11933923" cy="5330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38" y="6289647"/>
            <a:ext cx="510941" cy="380609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3551907" y="6306472"/>
            <a:ext cx="1866375" cy="311521"/>
          </a:xfrm>
          <a:prstGeom prst="roundRect">
            <a:avLst/>
          </a:prstGeom>
          <a:solidFill>
            <a:srgbClr val="8E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Experimental</a:t>
            </a:r>
            <a:r>
              <a:rPr lang="en-US" sz="1600" baseline="0" dirty="0">
                <a:solidFill>
                  <a:schemeClr val="bg1"/>
                </a:solidFill>
              </a:rPr>
              <a:t> Setup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64369" y="6306472"/>
            <a:ext cx="1765208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Theoretical Model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127912" y="6315065"/>
            <a:ext cx="1324098" cy="302928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Data Analysis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0021104" y="6306472"/>
            <a:ext cx="1509961" cy="30505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Further</a:t>
            </a:r>
            <a:r>
              <a:rPr lang="en-US" sz="1600" baseline="0" dirty="0">
                <a:solidFill>
                  <a:schemeClr val="tx1"/>
                </a:solidFill>
              </a:rPr>
              <a:t> insights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3072" y="6306472"/>
            <a:ext cx="2414510" cy="305051"/>
          </a:xfrm>
          <a:prstGeom prst="roundRect">
            <a:avLst/>
          </a:prstGeom>
          <a:solidFill>
            <a:srgbClr val="FFD1D1"/>
          </a:solidFill>
          <a:ln>
            <a:solidFill>
              <a:srgbClr val="FFD1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Phenomenon</a:t>
            </a:r>
            <a:r>
              <a:rPr lang="en-US" sz="1600" baseline="0" dirty="0">
                <a:solidFill>
                  <a:schemeClr val="tx1"/>
                </a:solidFill>
              </a:rPr>
              <a:t> Explanation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038" y="311818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65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5DBE9-0800-4845-B498-73E5AA10FE26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56EF0305-D028-4B61-9B12-EDAE11394E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038" y="6670256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38" y="6289647"/>
            <a:ext cx="510941" cy="380609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5864369" y="6306472"/>
            <a:ext cx="1765208" cy="311521"/>
          </a:xfrm>
          <a:prstGeom prst="roundRect">
            <a:avLst/>
          </a:prstGeom>
          <a:solidFill>
            <a:srgbClr val="8E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Theoretical Model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127912" y="6315065"/>
            <a:ext cx="1324098" cy="302928"/>
          </a:xfrm>
          <a:prstGeom prst="roundRect">
            <a:avLst/>
          </a:prstGeom>
          <a:solidFill>
            <a:srgbClr val="FFD1D1"/>
          </a:solidFill>
          <a:ln>
            <a:solidFill>
              <a:srgbClr val="FFD1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Data Analysis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021104" y="6306472"/>
            <a:ext cx="1509961" cy="305051"/>
          </a:xfrm>
          <a:prstGeom prst="roundRect">
            <a:avLst/>
          </a:prstGeom>
          <a:solidFill>
            <a:srgbClr val="FFD1D1"/>
          </a:solidFill>
          <a:ln>
            <a:solidFill>
              <a:srgbClr val="FFD1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Further</a:t>
            </a:r>
            <a:r>
              <a:rPr lang="en-US" sz="1600" baseline="0" dirty="0">
                <a:solidFill>
                  <a:schemeClr val="tx1"/>
                </a:solidFill>
              </a:rPr>
              <a:t> insights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99659" y="6305854"/>
            <a:ext cx="1866375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Experimental</a:t>
            </a:r>
            <a:r>
              <a:rPr lang="en-US" sz="1600" baseline="0" dirty="0">
                <a:solidFill>
                  <a:schemeClr val="tx1"/>
                </a:solidFill>
              </a:rPr>
              <a:t> Setup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21995" y="6303929"/>
            <a:ext cx="2414510" cy="30505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Phenomenon</a:t>
            </a:r>
            <a:r>
              <a:rPr lang="en-US" sz="1600" baseline="0" dirty="0">
                <a:solidFill>
                  <a:schemeClr val="tx1"/>
                </a:solidFill>
              </a:rPr>
              <a:t> Explanation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038" y="311818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1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BB1F1-EE86-4E9C-B584-D67AD692C7E3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9E72D1B2-16E0-4C31-B04E-E430742BA7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038" y="311818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038" y="6670256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38" y="6289647"/>
            <a:ext cx="510941" cy="380609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864369" y="6306472"/>
            <a:ext cx="1765208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FD1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Theoretical Model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127912" y="6289647"/>
            <a:ext cx="1324098" cy="328346"/>
          </a:xfrm>
          <a:prstGeom prst="roundRect">
            <a:avLst/>
          </a:prstGeom>
          <a:solidFill>
            <a:srgbClr val="8E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Data Analysis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0021104" y="6306472"/>
            <a:ext cx="1509961" cy="305051"/>
          </a:xfrm>
          <a:prstGeom prst="roundRect">
            <a:avLst/>
          </a:prstGeom>
          <a:solidFill>
            <a:srgbClr val="FFD1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Further</a:t>
            </a:r>
            <a:r>
              <a:rPr lang="en-US" sz="1600" baseline="0" dirty="0">
                <a:solidFill>
                  <a:schemeClr val="tx1"/>
                </a:solidFill>
              </a:rPr>
              <a:t> insights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499659" y="6305854"/>
            <a:ext cx="1866375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Experimental</a:t>
            </a:r>
            <a:r>
              <a:rPr lang="en-US" sz="1600" baseline="0" dirty="0">
                <a:solidFill>
                  <a:schemeClr val="tx1"/>
                </a:solidFill>
              </a:rPr>
              <a:t> Setup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21995" y="6303929"/>
            <a:ext cx="2414510" cy="30505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Phenomenon</a:t>
            </a:r>
            <a:r>
              <a:rPr lang="en-US" sz="1600" baseline="0" dirty="0">
                <a:solidFill>
                  <a:schemeClr val="tx1"/>
                </a:solidFill>
              </a:rPr>
              <a:t> Explanation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62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488D0-34A7-4AC1-8697-866781B2CACE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6F349425-2CEB-4250-90A4-B6C3ECF3779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038" y="6670256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38" y="6289647"/>
            <a:ext cx="510941" cy="380609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5864369" y="6306472"/>
            <a:ext cx="1765208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FD1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Theoretical Model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127912" y="6315065"/>
            <a:ext cx="1324098" cy="302928"/>
          </a:xfrm>
          <a:prstGeom prst="roundRect">
            <a:avLst/>
          </a:prstGeom>
          <a:solidFill>
            <a:srgbClr val="FFD1D1"/>
          </a:solidFill>
          <a:ln>
            <a:solidFill>
              <a:srgbClr val="FFD1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Data Analysis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021104" y="6306472"/>
            <a:ext cx="1509961" cy="305051"/>
          </a:xfrm>
          <a:prstGeom prst="roundRect">
            <a:avLst/>
          </a:prstGeom>
          <a:solidFill>
            <a:srgbClr val="8E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Further</a:t>
            </a:r>
            <a:r>
              <a:rPr lang="en-US" sz="1600" baseline="0" dirty="0">
                <a:solidFill>
                  <a:schemeClr val="bg1"/>
                </a:solidFill>
              </a:rPr>
              <a:t> insights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99659" y="6305854"/>
            <a:ext cx="1866375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Experimental</a:t>
            </a:r>
            <a:r>
              <a:rPr lang="en-US" sz="1600" baseline="0" dirty="0">
                <a:solidFill>
                  <a:schemeClr val="tx1"/>
                </a:solidFill>
              </a:rPr>
              <a:t> Setup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21995" y="6303929"/>
            <a:ext cx="2414510" cy="30505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Phenomenon</a:t>
            </a:r>
            <a:r>
              <a:rPr lang="en-US" sz="1600" baseline="0" dirty="0">
                <a:solidFill>
                  <a:schemeClr val="tx1"/>
                </a:solidFill>
              </a:rPr>
              <a:t> Explanation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038" y="311818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5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9974" y="2023774"/>
            <a:ext cx="4454013" cy="1115246"/>
          </a:xfrm>
        </p:spPr>
        <p:txBody>
          <a:bodyPr>
            <a:normAutofit/>
          </a:bodyPr>
          <a:lstStyle/>
          <a:p>
            <a:r>
              <a:rPr lang="en-US" sz="5000" dirty="0" smtClean="0">
                <a:latin typeface="Sylfaen" panose="010A0502050306030303" pitchFamily="18" charset="0"/>
              </a:rPr>
              <a:t>Opposition</a:t>
            </a:r>
            <a:r>
              <a:rPr lang="en-US" sz="5000" dirty="0" smtClean="0"/>
              <a:t> 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6550" y="3748607"/>
            <a:ext cx="3746500" cy="217791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u="sng" dirty="0" smtClean="0">
                <a:latin typeface="Sylfaen" panose="010A0502050306030303" pitchFamily="18" charset="0"/>
              </a:rPr>
              <a:t>Important </a:t>
            </a:r>
            <a:r>
              <a:rPr lang="en-US" u="sng" dirty="0" smtClean="0">
                <a:latin typeface="Sylfaen" panose="010A0502050306030303" pitchFamily="18" charset="0"/>
              </a:rPr>
              <a:t>factors</a:t>
            </a:r>
            <a:r>
              <a:rPr lang="en-US" u="sng" dirty="0" smtClean="0">
                <a:latin typeface="Sylfaen" panose="010A0502050306030303" pitchFamily="18" charset="0"/>
              </a:rPr>
              <a:t>:</a:t>
            </a:r>
            <a:endParaRPr lang="en-US" u="sng" dirty="0" smtClean="0">
              <a:latin typeface="Sylfaen" panose="010A0502050306030303" pitchFamily="18" charset="0"/>
            </a:endParaRPr>
          </a:p>
          <a:p>
            <a:pPr algn="just"/>
            <a:endParaRPr lang="en-US" sz="1100" dirty="0" smtClean="0">
              <a:latin typeface="Sylfaen" panose="010A0502050306030303" pitchFamily="18" charset="0"/>
            </a:endParaRPr>
          </a:p>
          <a:p>
            <a:pPr marL="404813" indent="-2286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Controlled environment</a:t>
            </a:r>
            <a:endParaRPr lang="en-US" sz="2200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 marL="404813" indent="-2286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Match Type</a:t>
            </a:r>
            <a:endParaRPr lang="en-US" sz="2200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 marL="404813" indent="-2286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Distance between matches </a:t>
            </a:r>
            <a:endParaRPr lang="en-US" sz="2200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 marL="404813" indent="-2286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Heat los</a:t>
            </a:r>
            <a:r>
              <a:rPr lang="en-US" sz="2200" dirty="0">
                <a:solidFill>
                  <a:srgbClr val="FF0000"/>
                </a:solidFill>
                <a:latin typeface="Sylfaen" panose="010A0502050306030303" pitchFamily="18" charset="0"/>
              </a:rPr>
              <a:t>s</a:t>
            </a:r>
            <a:endParaRPr lang="en-US" sz="2200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 marL="176213" algn="just">
              <a:lnSpc>
                <a:spcPct val="80000"/>
              </a:lnSpc>
            </a:pPr>
            <a:endParaRPr lang="en-US" sz="2200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 algn="just">
              <a:lnSpc>
                <a:spcPct val="50000"/>
              </a:lnSpc>
            </a:pPr>
            <a:endParaRPr lang="en-US" sz="1600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 algn="just">
              <a:lnSpc>
                <a:spcPct val="50000"/>
              </a:lnSpc>
            </a:pPr>
            <a:endParaRPr lang="en-US" sz="1600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 algn="just">
              <a:lnSpc>
                <a:spcPct val="50000"/>
              </a:lnSpc>
            </a:pPr>
            <a:endParaRPr lang="en-US" sz="1600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 algn="just"/>
            <a:endParaRPr lang="en-US" sz="1400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CD3D-AB98-4636-83D4-447E6E288E21}" type="datetime1">
              <a:rPr lang="en-US" smtClean="0"/>
              <a:t>8/20/2022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01426" y="5577053"/>
            <a:ext cx="6098458" cy="365125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  <a:latin typeface="Sylfaen" panose="010A0502050306030303" pitchFamily="18" charset="0"/>
              </a:rPr>
              <a:t>Opponent  : Aleksandre </a:t>
            </a:r>
            <a:r>
              <a:rPr lang="en-US" sz="2200" dirty="0">
                <a:solidFill>
                  <a:schemeClr val="tx1"/>
                </a:solidFill>
                <a:latin typeface="Sylfaen" panose="010A0502050306030303" pitchFamily="18" charset="0"/>
              </a:rPr>
              <a:t>G</a:t>
            </a:r>
            <a:r>
              <a:rPr lang="en-US" sz="2200" dirty="0" smtClean="0">
                <a:solidFill>
                  <a:schemeClr val="tx1"/>
                </a:solidFill>
                <a:latin typeface="Sylfaen" panose="010A0502050306030303" pitchFamily="18" charset="0"/>
              </a:rPr>
              <a:t>varamia</a:t>
            </a:r>
            <a:endParaRPr lang="en-US" sz="2200" dirty="0">
              <a:solidFill>
                <a:schemeClr val="tx1"/>
              </a:solidFill>
              <a:latin typeface="Sylfaen" panose="010A05020503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053C-7A9D-4711-9899-0813933A9589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20362" y="7283"/>
            <a:ext cx="8033238" cy="15770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Problem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№</a:t>
            </a:r>
            <a:r>
              <a:rPr lang="ka-G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3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endParaRPr lang="en-US" sz="1600" dirty="0" smtClean="0">
              <a:latin typeface="Sylfaen" panose="010A0502050306030303" pitchFamily="18" charset="0"/>
            </a:endParaRPr>
          </a:p>
          <a:p>
            <a:r>
              <a:rPr lang="en-US" sz="3200" dirty="0" smtClean="0">
                <a:latin typeface="Sylfaen" panose="010A0502050306030303" pitchFamily="18" charset="0"/>
              </a:rPr>
              <a:t>“Matches on fire” </a:t>
            </a:r>
            <a:r>
              <a:rPr lang="ka-GE" sz="3200" dirty="0" smtClean="0">
                <a:latin typeface="Sylfaen" panose="010A0502050306030303" pitchFamily="18" charset="0"/>
              </a:rPr>
              <a:t> </a:t>
            </a:r>
            <a:endParaRPr lang="en-US" sz="3200" dirty="0">
              <a:latin typeface="Sylfaen" panose="010A050205030603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6550" y="3578468"/>
            <a:ext cx="3746500" cy="236370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66898" y="3571330"/>
            <a:ext cx="7537026" cy="186353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44804" y="3748607"/>
            <a:ext cx="7381211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2200" u="sng" dirty="0" smtClean="0">
                <a:latin typeface="Sylfaen" panose="010A0502050306030303" pitchFamily="18" charset="0"/>
              </a:rPr>
              <a:t>Problem statement</a:t>
            </a:r>
            <a:r>
              <a:rPr lang="en-US" sz="2200" u="sng" dirty="0" smtClean="0">
                <a:latin typeface="Sylfaen" panose="010A0502050306030303" pitchFamily="18" charset="0"/>
              </a:rPr>
              <a:t>:</a:t>
            </a:r>
          </a:p>
          <a:p>
            <a:pPr algn="just"/>
            <a:endParaRPr lang="en-US" sz="1400" u="sng" dirty="0" smtClean="0">
              <a:latin typeface="Sylfaen" panose="010A0502050306030303" pitchFamily="18" charset="0"/>
            </a:endParaRPr>
          </a:p>
          <a:p>
            <a:pPr algn="ctr"/>
            <a:r>
              <a:rPr lang="en-US" sz="2000" dirty="0">
                <a:latin typeface="Sylfaen" panose="010A0502050306030303" pitchFamily="18" charset="0"/>
              </a:rPr>
              <a:t>When the outermost match in a regular array of matches is lit, the following matches ignite one by one. Investigate the parameters that determine the speed for such a fire wave.</a:t>
            </a:r>
            <a:endParaRPr lang="en-US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ylfaen" panose="010A0502050306030303" pitchFamily="18" charset="0"/>
            </a:endParaRPr>
          </a:p>
        </p:txBody>
      </p:sp>
      <p:pic>
        <p:nvPicPr>
          <p:cNvPr id="1026" name="Picture 2" descr="Curious Kids: when I swipe a matchstick how does it make fire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801" y="1879600"/>
            <a:ext cx="2849943" cy="1603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it Match Next To a Row of Unlit Matches. Stock Photo - Image of flame,  match: 1277465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14" y="7283"/>
            <a:ext cx="2854960" cy="171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3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7479" y="0"/>
            <a:ext cx="2743200" cy="365125"/>
          </a:xfrm>
        </p:spPr>
        <p:txBody>
          <a:bodyPr/>
          <a:lstStyle/>
          <a:p>
            <a:fld id="{FC4BE660-B83C-4F39-BF5F-89E6DCACBEB0}" type="datetime1">
              <a:rPr lang="en-US" smtClean="0">
                <a:solidFill>
                  <a:schemeClr val="tx1"/>
                </a:solidFill>
              </a:rPr>
              <a:t>8/20/2022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91293" y="481561"/>
            <a:ext cx="5706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evaluation of Report: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="" xmlns:a16="http://schemas.microsoft.com/office/drawing/2014/main" id="{B44860AC-F86B-77C3-C520-37EE99721891}"/>
              </a:ext>
            </a:extLst>
          </p:cNvPr>
          <p:cNvSpPr/>
          <p:nvPr/>
        </p:nvSpPr>
        <p:spPr>
          <a:xfrm>
            <a:off x="3293166" y="1941914"/>
            <a:ext cx="1153884" cy="36512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/>
          </a:p>
        </p:txBody>
      </p:sp>
      <p:sp>
        <p:nvSpPr>
          <p:cNvPr id="23" name="Arrow: Right 22">
            <a:extLst>
              <a:ext uri="{FF2B5EF4-FFF2-40B4-BE49-F238E27FC236}">
                <a16:creationId xmlns="" xmlns:a16="http://schemas.microsoft.com/office/drawing/2014/main" id="{D9F09700-9CE3-4DC3-4CFC-070E3246BB1F}"/>
              </a:ext>
            </a:extLst>
          </p:cNvPr>
          <p:cNvSpPr/>
          <p:nvPr/>
        </p:nvSpPr>
        <p:spPr>
          <a:xfrm>
            <a:off x="7569477" y="1941913"/>
            <a:ext cx="1153884" cy="36512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/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237FA486-73BA-9FB3-8A9D-34A7AA83C757}"/>
              </a:ext>
            </a:extLst>
          </p:cNvPr>
          <p:cNvSpPr/>
          <p:nvPr/>
        </p:nvSpPr>
        <p:spPr>
          <a:xfrm rot="5400000">
            <a:off x="9744535" y="3471204"/>
            <a:ext cx="1235625" cy="36512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/>
          </a:p>
        </p:txBody>
      </p:sp>
      <p:sp>
        <p:nvSpPr>
          <p:cNvPr id="27" name="Arrow: Right 26">
            <a:extLst>
              <a:ext uri="{FF2B5EF4-FFF2-40B4-BE49-F238E27FC236}">
                <a16:creationId xmlns="" xmlns:a16="http://schemas.microsoft.com/office/drawing/2014/main" id="{210989E0-8831-88C0-A527-58E85B5E1493}"/>
              </a:ext>
            </a:extLst>
          </p:cNvPr>
          <p:cNvSpPr/>
          <p:nvPr/>
        </p:nvSpPr>
        <p:spPr>
          <a:xfrm rot="10800000">
            <a:off x="7680149" y="4669217"/>
            <a:ext cx="1043212" cy="36512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/>
          </a:p>
        </p:txBody>
      </p:sp>
      <p:sp>
        <p:nvSpPr>
          <p:cNvPr id="29" name="Arrow: Right 28">
            <a:extLst>
              <a:ext uri="{FF2B5EF4-FFF2-40B4-BE49-F238E27FC236}">
                <a16:creationId xmlns="" xmlns:a16="http://schemas.microsoft.com/office/drawing/2014/main" id="{4666BF41-C93F-AAE8-BF3A-67435CBF185C}"/>
              </a:ext>
            </a:extLst>
          </p:cNvPr>
          <p:cNvSpPr/>
          <p:nvPr/>
        </p:nvSpPr>
        <p:spPr>
          <a:xfrm rot="10800000">
            <a:off x="3327479" y="4692752"/>
            <a:ext cx="1043212" cy="36512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/>
          </a:p>
        </p:txBody>
      </p:sp>
      <p:sp>
        <p:nvSpPr>
          <p:cNvPr id="30" name="Rectangle: Rounded Corners 29">
            <a:extLst>
              <a:ext uri="{FF2B5EF4-FFF2-40B4-BE49-F238E27FC236}">
                <a16:creationId xmlns="" xmlns:a16="http://schemas.microsoft.com/office/drawing/2014/main" id="{5828C3AF-CD74-E8D4-374D-EB9BF960BA81}"/>
              </a:ext>
            </a:extLst>
          </p:cNvPr>
          <p:cNvSpPr/>
          <p:nvPr/>
        </p:nvSpPr>
        <p:spPr>
          <a:xfrm>
            <a:off x="2960679" y="6162260"/>
            <a:ext cx="332487" cy="238539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4D1EB3DD-B0AB-5635-FA10-1075F498DA3C}"/>
              </a:ext>
            </a:extLst>
          </p:cNvPr>
          <p:cNvSpPr txBox="1"/>
          <p:nvPr/>
        </p:nvSpPr>
        <p:spPr>
          <a:xfrm>
            <a:off x="3327478" y="6096863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</a:t>
            </a:r>
            <a:endParaRPr lang="ka-GE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="" xmlns:a16="http://schemas.microsoft.com/office/drawing/2014/main" id="{19A85F82-BF7A-A2EA-5BA6-9B2FBB552067}"/>
              </a:ext>
            </a:extLst>
          </p:cNvPr>
          <p:cNvSpPr/>
          <p:nvPr/>
        </p:nvSpPr>
        <p:spPr>
          <a:xfrm>
            <a:off x="5392453" y="6162260"/>
            <a:ext cx="332487" cy="23853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/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8967184F-097D-A9F7-249B-49707615C835}"/>
              </a:ext>
            </a:extLst>
          </p:cNvPr>
          <p:cNvSpPr txBox="1"/>
          <p:nvPr/>
        </p:nvSpPr>
        <p:spPr>
          <a:xfrm>
            <a:off x="5803112" y="6096863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  <a:endParaRPr lang="ka-GE" dirty="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1E883DFC-7E30-43FB-3C93-39EB1E55AE1F}"/>
              </a:ext>
            </a:extLst>
          </p:cNvPr>
          <p:cNvSpPr txBox="1"/>
          <p:nvPr/>
        </p:nvSpPr>
        <p:spPr>
          <a:xfrm>
            <a:off x="8318959" y="6095997"/>
            <a:ext cx="210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Improvement</a:t>
            </a:r>
            <a:endParaRPr lang="ka-GE" dirty="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="" xmlns:a16="http://schemas.microsoft.com/office/drawing/2014/main" id="{54D7ED00-8AD9-BCD0-963B-7D3ED9DCB6D2}"/>
              </a:ext>
            </a:extLst>
          </p:cNvPr>
          <p:cNvSpPr/>
          <p:nvPr/>
        </p:nvSpPr>
        <p:spPr>
          <a:xfrm>
            <a:off x="7928745" y="6162260"/>
            <a:ext cx="332487" cy="238539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/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7DF0608E-8BC6-092A-E4DF-CCEC22FBA085}"/>
              </a:ext>
            </a:extLst>
          </p:cNvPr>
          <p:cNvSpPr txBox="1"/>
          <p:nvPr/>
        </p:nvSpPr>
        <p:spPr>
          <a:xfrm>
            <a:off x="467404" y="1744508"/>
            <a:ext cx="2493276" cy="646986"/>
          </a:xfrm>
          <a:prstGeom prst="flowChartAlternateProcess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Phenomenon</a:t>
            </a:r>
            <a:endParaRPr lang="ka-GE" sz="3200" dirty="0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1C67E170-60A5-37BF-BFC5-B1A9F7DE65E1}"/>
              </a:ext>
            </a:extLst>
          </p:cNvPr>
          <p:cNvSpPr txBox="1"/>
          <p:nvPr/>
        </p:nvSpPr>
        <p:spPr>
          <a:xfrm>
            <a:off x="8933147" y="1593121"/>
            <a:ext cx="2493276" cy="1191816"/>
          </a:xfrm>
          <a:prstGeom prst="flowChartAlternateProcess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Experimental Setup</a:t>
            </a:r>
            <a:endParaRPr lang="ka-GE" sz="3200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6CA06A99-A2C5-3E87-1028-6CB6382DD9DE}"/>
              </a:ext>
            </a:extLst>
          </p:cNvPr>
          <p:cNvSpPr txBox="1"/>
          <p:nvPr/>
        </p:nvSpPr>
        <p:spPr>
          <a:xfrm>
            <a:off x="479580" y="4558148"/>
            <a:ext cx="2420653" cy="646986"/>
          </a:xfrm>
          <a:prstGeom prst="flowChartAlternateProcess">
            <a:avLst/>
          </a:prstGeom>
          <a:solidFill>
            <a:schemeClr val="accent4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Conclusion</a:t>
            </a:r>
            <a:endParaRPr lang="ka-GE" sz="3200" dirty="0"/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FFD3E5A1-F8EC-01B7-7719-793E43CA76ED}"/>
              </a:ext>
            </a:extLst>
          </p:cNvPr>
          <p:cNvSpPr txBox="1"/>
          <p:nvPr/>
        </p:nvSpPr>
        <p:spPr>
          <a:xfrm>
            <a:off x="4797936" y="4279407"/>
            <a:ext cx="2420653" cy="1191816"/>
          </a:xfrm>
          <a:prstGeom prst="flowChartAlternateProcess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Compare results</a:t>
            </a:r>
            <a:endParaRPr lang="ka-GE" sz="3200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2BEF7355-33C6-4BFC-3454-E2B8FA259536}"/>
              </a:ext>
            </a:extLst>
          </p:cNvPr>
          <p:cNvSpPr txBox="1"/>
          <p:nvPr/>
        </p:nvSpPr>
        <p:spPr>
          <a:xfrm>
            <a:off x="9212606" y="4551825"/>
            <a:ext cx="2420653" cy="646986"/>
          </a:xfrm>
          <a:prstGeom prst="flowChartAlternateProcess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Experiments</a:t>
            </a:r>
            <a:endParaRPr lang="ka-GE" sz="32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05F01C3-6102-B65C-3E6A-A9FB32420569}"/>
              </a:ext>
            </a:extLst>
          </p:cNvPr>
          <p:cNvSpPr txBox="1"/>
          <p:nvPr/>
        </p:nvSpPr>
        <p:spPr>
          <a:xfrm>
            <a:off x="4797936" y="1528567"/>
            <a:ext cx="2493276" cy="1191816"/>
          </a:xfrm>
          <a:prstGeom prst="flowChartAlternateProcess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Theoretical model</a:t>
            </a:r>
            <a:endParaRPr lang="ka-GE" sz="3200" dirty="0"/>
          </a:p>
        </p:txBody>
      </p:sp>
    </p:spTree>
    <p:extLst>
      <p:ext uri="{BB962C8B-B14F-4D97-AF65-F5344CB8AC3E}">
        <p14:creationId xmlns:p14="http://schemas.microsoft.com/office/powerpoint/2010/main" val="173285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2731" y="1283034"/>
            <a:ext cx="5183188" cy="4947857"/>
          </a:xfrm>
        </p:spPr>
        <p:txBody>
          <a:bodyPr>
            <a:normAutofit/>
          </a:bodyPr>
          <a:lstStyle/>
          <a:p>
            <a:r>
              <a:rPr lang="en-US" sz="2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Phenomenon:</a:t>
            </a:r>
            <a:endParaRPr lang="en-US" sz="2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marL="854075" indent="-396875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Didn’t </a:t>
            </a: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said how rubber bands were fixed.</a:t>
            </a:r>
            <a:endParaRPr lang="en-US" sz="2000" dirty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r>
              <a:rPr lang="en-US" sz="2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Theoretical </a:t>
            </a:r>
            <a:r>
              <a:rPr lang="en-US" sz="2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model:</a:t>
            </a:r>
            <a:endParaRPr lang="en-US" sz="2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marL="862013" indent="-404813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he </a:t>
            </a: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didn’t explain formulas </a:t>
            </a: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well.</a:t>
            </a:r>
            <a:endParaRPr lang="en-US" sz="2000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r>
              <a:rPr lang="en-US" sz="2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Experiments:</a:t>
            </a:r>
            <a:endParaRPr lang="en-US" sz="22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marL="862013" indent="-404813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He didn’t </a:t>
            </a: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explained how he has calculated errors</a:t>
            </a:r>
          </a:p>
          <a:p>
            <a:pPr marL="862013" indent="-404813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He hasn’t calculated errors.</a:t>
            </a:r>
            <a:endParaRPr lang="en-US" sz="2000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 marL="862013" indent="-404813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Didn’t explained diagrams </a:t>
            </a: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well.</a:t>
            </a:r>
          </a:p>
          <a:p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Other:</a:t>
            </a:r>
            <a:endParaRPr lang="en-US" sz="20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marL="854075" indent="-396875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He didn’t answered questions well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3</a:t>
            </a:fld>
            <a:endParaRPr lang="en-US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767917" y="786311"/>
            <a:ext cx="515778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spc="3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Strengths</a:t>
            </a:r>
            <a:endParaRPr lang="en-US" sz="3600" b="1" spc="300" dirty="0">
              <a:solidFill>
                <a:schemeClr val="accent6"/>
              </a:solidFill>
              <a:latin typeface="Sylfaen" panose="010A0502050306030303" pitchFamily="18" charset="0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683827" y="1132475"/>
            <a:ext cx="5241877" cy="52496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sz="2200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Phenomenon:</a:t>
            </a:r>
            <a:endParaRPr lang="en-US" sz="2200" u="sng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marL="457200" indent="280988">
              <a:lnSpc>
                <a:spcPct val="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  </a:t>
            </a:r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good explanation</a:t>
            </a:r>
          </a:p>
          <a:p>
            <a:pPr marL="747713" indent="-290513">
              <a:lnSpc>
                <a:spcPct val="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  simulations 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sz="2200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Theoretical model:</a:t>
            </a:r>
            <a:endParaRPr lang="en-US" sz="2200" u="sng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marL="862013" indent="-404813">
              <a:lnSpc>
                <a:spcPct val="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many </a:t>
            </a:r>
            <a:r>
              <a:rPr lang="en-US" sz="2000" dirty="0">
                <a:solidFill>
                  <a:schemeClr val="accent6"/>
                </a:solidFill>
                <a:latin typeface="Sylfaen" panose="010A0502050306030303" pitchFamily="18" charset="0"/>
              </a:rPr>
              <a:t>and important formulas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sz="2200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Experiments:</a:t>
            </a:r>
          </a:p>
          <a:p>
            <a:pPr marL="862013" indent="-404813">
              <a:lnSpc>
                <a:spcPct val="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He has done many experiments:</a:t>
            </a:r>
          </a:p>
          <a:p>
            <a:pPr marL="1311275" indent="52388">
              <a:lnSpc>
                <a:spcPct val="7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  Changed </a:t>
            </a:r>
            <a:r>
              <a:rPr lang="en-US" sz="18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distance between matches</a:t>
            </a:r>
            <a:endParaRPr lang="en-US" sz="1800" dirty="0" smtClean="0">
              <a:solidFill>
                <a:schemeClr val="accent6"/>
              </a:solidFill>
              <a:latin typeface="Sylfaen" panose="010A0502050306030303" pitchFamily="18" charset="0"/>
            </a:endParaRPr>
          </a:p>
          <a:p>
            <a:pPr marL="1311275" indent="0">
              <a:lnSpc>
                <a:spcPct val="7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  Changed </a:t>
            </a:r>
            <a:r>
              <a:rPr lang="en-US" sz="18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type of matches</a:t>
            </a:r>
            <a:endParaRPr lang="en-US" sz="1800" dirty="0" smtClean="0">
              <a:solidFill>
                <a:schemeClr val="accent6"/>
              </a:solidFill>
              <a:latin typeface="Sylfaen" panose="010A0502050306030303" pitchFamily="18" charset="0"/>
            </a:endParaRPr>
          </a:p>
          <a:p>
            <a:pPr marL="1311275" indent="60325">
              <a:lnSpc>
                <a:spcPct val="7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  </a:t>
            </a:r>
            <a:r>
              <a:rPr lang="en-US" sz="1800" dirty="0">
                <a:solidFill>
                  <a:schemeClr val="accent6"/>
                </a:solidFill>
                <a:latin typeface="Sylfaen" panose="010A0502050306030303" pitchFamily="18" charset="0"/>
              </a:rPr>
              <a:t>C</a:t>
            </a:r>
            <a:r>
              <a:rPr lang="en-US" sz="18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alculated velocity changing </a:t>
            </a:r>
          </a:p>
          <a:p>
            <a:pPr marL="1311275" indent="60325">
              <a:lnSpc>
                <a:spcPct val="7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  Calculated errors</a:t>
            </a:r>
            <a:endParaRPr lang="en-US" sz="1800" dirty="0" smtClean="0">
              <a:solidFill>
                <a:schemeClr val="accent6"/>
              </a:solidFill>
              <a:latin typeface="Sylfaen" panose="010A0502050306030303" pitchFamily="18" charset="0"/>
            </a:endParaRPr>
          </a:p>
          <a:p>
            <a:pPr marL="285750" indent="-285750">
              <a:lnSpc>
                <a:spcPct val="70000"/>
              </a:lnSpc>
              <a:spcBef>
                <a:spcPts val="600"/>
              </a:spcBef>
            </a:pPr>
            <a:r>
              <a:rPr lang="en-US" sz="2200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Comparison:</a:t>
            </a:r>
          </a:p>
          <a:p>
            <a:pPr marL="862013" indent="-404813">
              <a:lnSpc>
                <a:spcPct val="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He compared experimental results to theory     </a:t>
            </a:r>
            <a:endParaRPr lang="en-US" sz="2000" dirty="0" smtClean="0">
              <a:solidFill>
                <a:schemeClr val="accent6"/>
              </a:solidFill>
              <a:latin typeface="Sylfaen" panose="010A0502050306030303" pitchFamily="18" charset="0"/>
            </a:endParaRPr>
          </a:p>
          <a:p>
            <a:pPr marL="233363" indent="-233363">
              <a:lnSpc>
                <a:spcPct val="70000"/>
              </a:lnSpc>
              <a:spcBef>
                <a:spcPts val="600"/>
              </a:spcBef>
            </a:pPr>
            <a:r>
              <a:rPr lang="en-US" sz="2000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Other:</a:t>
            </a:r>
            <a:r>
              <a:rPr lang="en-US" sz="2000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   </a:t>
            </a:r>
            <a:endParaRPr lang="en-US" sz="2000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marL="854075" indent="-3968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He Answered questions well</a:t>
            </a:r>
          </a:p>
          <a:p>
            <a:pPr marL="854075" indent="-3968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He knew </a:t>
            </a:r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topic </a:t>
            </a:r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well</a:t>
            </a:r>
          </a:p>
          <a:p>
            <a:endParaRPr lang="en-US" dirty="0" smtClean="0"/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6112734" y="786311"/>
            <a:ext cx="508887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spc="3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Weaknesses</a:t>
            </a:r>
            <a:endParaRPr lang="en-US" sz="4000" b="1" spc="300" dirty="0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154" y="0"/>
            <a:ext cx="8531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C4BE660-B83C-4F39-BF5F-89E6DCACBEB0}" type="datetime1">
              <a:rPr lang="en-US" sz="1200" smtClean="0"/>
              <a:pPr/>
              <a:t>8/20/2022</a:t>
            </a:fld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708777" y="773722"/>
            <a:ext cx="5182088" cy="5758962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77892" y="791306"/>
            <a:ext cx="5218027" cy="5758961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6938" y="201526"/>
            <a:ext cx="17824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Reporter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0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8334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5"/>
                </a:solidFill>
                <a:latin typeface="Sylfaen" panose="010A0502050306030303" pitchFamily="18" charset="0"/>
              </a:rPr>
              <a:t>Discussion:</a:t>
            </a:r>
            <a:endParaRPr lang="en-US" sz="6000" dirty="0">
              <a:solidFill>
                <a:schemeClr val="accent5"/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08" y="1690688"/>
            <a:ext cx="10515600" cy="3615349"/>
          </a:xfrm>
        </p:spPr>
        <p:txBody>
          <a:bodyPr/>
          <a:lstStyle/>
          <a:p>
            <a:r>
              <a:rPr lang="en-US" sz="3000" dirty="0" smtClean="0">
                <a:solidFill>
                  <a:schemeClr val="accent2"/>
                </a:solidFill>
                <a:latin typeface="Sylfaen" panose="010A0502050306030303" pitchFamily="18" charset="0"/>
              </a:rPr>
              <a:t>Distance between matches (between edges or centers)</a:t>
            </a:r>
            <a:endParaRPr lang="en-US" sz="3000" dirty="0" smtClean="0">
              <a:solidFill>
                <a:schemeClr val="accent2"/>
              </a:solidFill>
              <a:latin typeface="Sylfaen" panose="010A0502050306030303" pitchFamily="18" charset="0"/>
            </a:endParaRPr>
          </a:p>
          <a:p>
            <a:r>
              <a:rPr lang="en-US" sz="3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Heat loss </a:t>
            </a:r>
            <a:endParaRPr lang="en-US" sz="3000" dirty="0" smtClean="0">
              <a:solidFill>
                <a:schemeClr val="accent6"/>
              </a:solidFill>
              <a:latin typeface="Sylfaen" panose="010A0502050306030303" pitchFamily="18" charset="0"/>
            </a:endParaRPr>
          </a:p>
          <a:p>
            <a:r>
              <a:rPr lang="en-US" sz="3000" dirty="0" smtClean="0">
                <a:solidFill>
                  <a:schemeClr val="accent4"/>
                </a:solidFill>
                <a:latin typeface="Sylfaen" panose="010A0502050306030303" pitchFamily="18" charset="0"/>
              </a:rPr>
              <a:t>Critical distance</a:t>
            </a:r>
            <a:endParaRPr lang="en-US" sz="3000" dirty="0" smtClean="0">
              <a:solidFill>
                <a:schemeClr val="accent4"/>
              </a:solidFill>
              <a:latin typeface="Sylfaen" panose="010A0502050306030303" pitchFamily="18" charset="0"/>
            </a:endParaRPr>
          </a:p>
          <a:p>
            <a:r>
              <a:rPr lang="en-US" sz="3000" dirty="0" smtClean="0">
                <a:solidFill>
                  <a:schemeClr val="accent3"/>
                </a:solidFill>
                <a:latin typeface="Sylfaen" panose="010A0502050306030303" pitchFamily="18" charset="0"/>
              </a:rPr>
              <a:t>Effect then match bends     ?</a:t>
            </a:r>
            <a:endParaRPr lang="en-US" sz="3000" dirty="0" smtClean="0">
              <a:solidFill>
                <a:schemeClr val="accent3"/>
              </a:solidFill>
              <a:latin typeface="Sylfaen" panose="010A0502050306030303" pitchFamily="18" charset="0"/>
            </a:endParaRPr>
          </a:p>
          <a:p>
            <a:r>
              <a:rPr lang="en-US" sz="3000" dirty="0" smtClean="0">
                <a:solidFill>
                  <a:schemeClr val="tx2"/>
                </a:solidFill>
                <a:latin typeface="Sylfaen" panose="010A0502050306030303" pitchFamily="18" charset="0"/>
              </a:rPr>
              <a:t>Diagram/Theory explanation </a:t>
            </a:r>
            <a:endParaRPr lang="en-US" sz="3000" dirty="0" smtClean="0">
              <a:solidFill>
                <a:schemeClr val="tx2"/>
              </a:solidFill>
              <a:latin typeface="Sylfaen" panose="010A0502050306030303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8760" y="-1"/>
            <a:ext cx="2743200" cy="365125"/>
          </a:xfrm>
        </p:spPr>
        <p:txBody>
          <a:bodyPr/>
          <a:lstStyle/>
          <a:p>
            <a:fld id="{9ADCD48D-5554-4B8C-BB1B-E85C02A01F52}" type="datetime1">
              <a:rPr lang="en-US" smtClean="0">
                <a:solidFill>
                  <a:schemeClr val="tx1"/>
                </a:solidFill>
              </a:rPr>
              <a:t>8/20/2022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5608" y="1477108"/>
            <a:ext cx="10515600" cy="4360984"/>
          </a:xfrm>
          <a:prstGeom prst="rect">
            <a:avLst/>
          </a:prstGeom>
          <a:noFill/>
          <a:ln w="38100">
            <a:solidFill>
              <a:schemeClr val="tx2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5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208" y="19392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Sylfaen" panose="010A0502050306030303" pitchFamily="18" charset="0"/>
              </a:rPr>
              <a:t>Thank you for</a:t>
            </a:r>
            <a:br>
              <a:rPr lang="en-US" dirty="0" smtClean="0">
                <a:latin typeface="Sylfaen" panose="010A0502050306030303" pitchFamily="18" charset="0"/>
              </a:rPr>
            </a:br>
            <a:r>
              <a:rPr lang="en-US" dirty="0" smtClean="0">
                <a:latin typeface="Sylfaen" panose="010A0502050306030303" pitchFamily="18" charset="0"/>
              </a:rPr>
              <a:t> your attention!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053C-7A9D-4711-9899-0813933A9589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2" descr="28,737 Matches Fire Stock Photos, Pictures &amp; Royalty-Free Images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426" y="3442130"/>
            <a:ext cx="3143163" cy="239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41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966299" y="1681737"/>
            <a:ext cx="5157787" cy="39795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endParaRPr lang="en-US" dirty="0" smtClean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323012" y="1952622"/>
            <a:ext cx="5183188" cy="39795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0154" y="0"/>
            <a:ext cx="8531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C4BE660-B83C-4F39-BF5F-89E6DCACBEB0}" type="datetime1">
              <a:rPr lang="en-US" sz="1200" smtClean="0"/>
              <a:pPr/>
              <a:t>8/20/2022</a:t>
            </a:fld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83827" y="790108"/>
            <a:ext cx="5269825" cy="5645861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52578" y="781315"/>
            <a:ext cx="5143828" cy="5654654"/>
          </a:xfrm>
          <a:prstGeom prst="rect">
            <a:avLst/>
          </a:prstGeom>
          <a:noFill/>
          <a:ln w="38100">
            <a:solidFill>
              <a:srgbClr val="FF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052" y="256852"/>
            <a:ext cx="20804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Opp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onent: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767917" y="786311"/>
            <a:ext cx="515778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spc="3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Strengths</a:t>
            </a:r>
            <a:endParaRPr lang="en-US" sz="3600" b="1" spc="300" dirty="0">
              <a:solidFill>
                <a:schemeClr val="accent6"/>
              </a:solidFill>
              <a:latin typeface="Sylfaen" panose="010A0502050306030303" pitchFamily="18" charset="0"/>
            </a:endParaRPr>
          </a:p>
        </p:txBody>
      </p:sp>
      <p:sp>
        <p:nvSpPr>
          <p:cNvPr id="18" name="Text Placeholder 4"/>
          <p:cNvSpPr txBox="1">
            <a:spLocks/>
          </p:cNvSpPr>
          <p:nvPr/>
        </p:nvSpPr>
        <p:spPr>
          <a:xfrm>
            <a:off x="6112734" y="786311"/>
            <a:ext cx="508887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spc="3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Weaknesses</a:t>
            </a:r>
            <a:endParaRPr lang="en-US" sz="4000" b="1" spc="300" dirty="0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  <p:sp>
        <p:nvSpPr>
          <p:cNvPr id="19" name="Content Placeholder 3"/>
          <p:cNvSpPr txBox="1">
            <a:spLocks/>
          </p:cNvSpPr>
          <p:nvPr/>
        </p:nvSpPr>
        <p:spPr>
          <a:xfrm>
            <a:off x="683827" y="1283034"/>
            <a:ext cx="5207038" cy="52496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2200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Quick Questions:</a:t>
            </a:r>
            <a:endParaRPr lang="en-US" sz="2200" u="sng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marL="457200" indent="280988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  </a:t>
            </a:r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many and important questions:</a:t>
            </a:r>
          </a:p>
          <a:p>
            <a:pPr marL="1662113" indent="-290513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Asked about…</a:t>
            </a:r>
          </a:p>
          <a:p>
            <a:pPr marL="1662113" indent="-290513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accent6"/>
                </a:solidFill>
                <a:latin typeface="Sylfaen" panose="010A0502050306030303" pitchFamily="18" charset="0"/>
              </a:rPr>
              <a:t>Asked about</a:t>
            </a:r>
            <a:r>
              <a:rPr lang="en-US" sz="18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…</a:t>
            </a:r>
            <a:endParaRPr lang="en-US" sz="1800" dirty="0" smtClean="0">
              <a:solidFill>
                <a:schemeClr val="accent6"/>
              </a:solidFill>
              <a:latin typeface="Sylfaen" panose="010A0502050306030303" pitchFamily="18" charset="0"/>
            </a:endParaRPr>
          </a:p>
          <a:p>
            <a:pPr marL="747713" indent="-290513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  </a:t>
            </a:r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s</a:t>
            </a:r>
            <a:endParaRPr lang="en-US" sz="2000" dirty="0" smtClean="0">
              <a:solidFill>
                <a:schemeClr val="accent6"/>
              </a:solidFill>
              <a:latin typeface="Sylfaen" panose="010A0502050306030303" pitchFamily="18" charset="0"/>
            </a:endParaRPr>
          </a:p>
          <a:p>
            <a:pPr>
              <a:lnSpc>
                <a:spcPct val="70000"/>
              </a:lnSpc>
            </a:pPr>
            <a:r>
              <a:rPr lang="en-US" sz="2200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Theoretical model:</a:t>
            </a:r>
            <a:endParaRPr lang="en-US" sz="2200" u="sng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marL="862013" indent="-404813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many </a:t>
            </a:r>
            <a:r>
              <a:rPr lang="en-US" sz="2000" dirty="0">
                <a:solidFill>
                  <a:schemeClr val="accent6"/>
                </a:solidFill>
                <a:latin typeface="Sylfaen" panose="010A0502050306030303" pitchFamily="18" charset="0"/>
              </a:rPr>
              <a:t>and important formulas</a:t>
            </a:r>
          </a:p>
          <a:p>
            <a:pPr>
              <a:lnSpc>
                <a:spcPct val="70000"/>
              </a:lnSpc>
            </a:pPr>
            <a:r>
              <a:rPr lang="en-US" sz="2200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Experiments:</a:t>
            </a:r>
          </a:p>
          <a:p>
            <a:pPr marL="862013" indent="-404813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He </a:t>
            </a:r>
            <a:endParaRPr lang="en-US" sz="1800" dirty="0" smtClean="0">
              <a:solidFill>
                <a:schemeClr val="accent6"/>
              </a:solidFill>
              <a:latin typeface="Sylfaen" panose="010A0502050306030303" pitchFamily="18" charset="0"/>
            </a:endParaRPr>
          </a:p>
          <a:p>
            <a:pPr marL="1371600" indent="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  </a:t>
            </a:r>
            <a:r>
              <a:rPr lang="en-US" sz="18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Changed number of rubber bands</a:t>
            </a:r>
          </a:p>
          <a:p>
            <a:pPr marL="1433513" indent="-61913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  Changed light power  </a:t>
            </a:r>
          </a:p>
          <a:p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He</a:t>
            </a:r>
            <a:endParaRPr lang="en-US" sz="2000" dirty="0" smtClean="0">
              <a:solidFill>
                <a:schemeClr val="accent6"/>
              </a:solidFill>
              <a:latin typeface="Sylfaen" panose="010A0502050306030303" pitchFamily="18" charset="0"/>
            </a:endParaRPr>
          </a:p>
          <a:p>
            <a:r>
              <a:rPr lang="en-US" sz="2000" dirty="0" smtClean="0">
                <a:solidFill>
                  <a:schemeClr val="accent6"/>
                </a:solidFill>
                <a:latin typeface="Sylfaen" panose="010A0502050306030303" pitchFamily="18" charset="0"/>
              </a:rPr>
              <a:t>He</a:t>
            </a:r>
            <a:endParaRPr lang="en-US" dirty="0" smtClean="0"/>
          </a:p>
        </p:txBody>
      </p:sp>
      <p:sp>
        <p:nvSpPr>
          <p:cNvPr id="20" name="Content Placeholder 5"/>
          <p:cNvSpPr txBox="1">
            <a:spLocks/>
          </p:cNvSpPr>
          <p:nvPr/>
        </p:nvSpPr>
        <p:spPr>
          <a:xfrm>
            <a:off x="6112731" y="1283034"/>
            <a:ext cx="5183188" cy="494785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2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Quick Questions:</a:t>
            </a:r>
          </a:p>
          <a:p>
            <a:pPr marL="457200" indent="280988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few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</a:rPr>
              <a:t>and </a:t>
            </a: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unimportant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</a:rPr>
              <a:t>questions:</a:t>
            </a:r>
          </a:p>
          <a:p>
            <a:pPr marL="1662113" indent="-290513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Didn’t Asked </a:t>
            </a:r>
            <a:r>
              <a:rPr lang="en-US" sz="1800" dirty="0">
                <a:solidFill>
                  <a:srgbClr val="FF0000"/>
                </a:solidFill>
                <a:latin typeface="Sylfaen" panose="010A0502050306030303" pitchFamily="18" charset="0"/>
              </a:rPr>
              <a:t>about…</a:t>
            </a:r>
          </a:p>
          <a:p>
            <a:pPr marL="1662113" indent="-290513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Didn’t Asked </a:t>
            </a:r>
            <a:r>
              <a:rPr lang="en-US" sz="1800" dirty="0">
                <a:solidFill>
                  <a:srgbClr val="FF0000"/>
                </a:solidFill>
                <a:latin typeface="Sylfaen" panose="010A0502050306030303" pitchFamily="18" charset="0"/>
              </a:rPr>
              <a:t>about…</a:t>
            </a:r>
          </a:p>
          <a:p>
            <a:pPr marL="747713" indent="-290513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F0000"/>
                </a:solidFill>
                <a:latin typeface="Sylfaen" panose="010A0502050306030303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s</a:t>
            </a:r>
            <a:endParaRPr lang="en-US" sz="2400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r>
              <a:rPr lang="en-US" sz="2200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Th</a:t>
            </a:r>
            <a:endParaRPr lang="en-US" sz="22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marL="862013" indent="-404813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At</a:t>
            </a:r>
          </a:p>
          <a:p>
            <a:r>
              <a:rPr lang="en-US" sz="2200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Exp</a:t>
            </a:r>
            <a:endParaRPr lang="en-US" sz="22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marL="862013" indent="-404813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</a:rPr>
              <a:t>He</a:t>
            </a:r>
          </a:p>
          <a:p>
            <a:pPr marL="233363" indent="-233363"/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</a:rPr>
              <a:t>g</a:t>
            </a:r>
            <a:endParaRPr lang="en-US" sz="2000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0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9211-884E-421C-A935-ABEA45BFB0DA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499" y="365125"/>
            <a:ext cx="4292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chemeClr val="accent5"/>
                </a:solidFill>
                <a:latin typeface="Sylfaen" panose="010A0502050306030303" pitchFamily="18" charset="0"/>
              </a:rPr>
              <a:t>Discussion:</a:t>
            </a:r>
            <a:endParaRPr lang="en-US" sz="6000" dirty="0">
              <a:solidFill>
                <a:schemeClr val="accent5"/>
              </a:solidFill>
              <a:latin typeface="Sylfaen" panose="010A05020503060303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69309" y="843531"/>
            <a:ext cx="3215945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u="sng" cap="none" spc="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Discussion topics:</a:t>
            </a:r>
            <a:endParaRPr lang="en-US" sz="3200" b="0" u="sng" cap="none" spc="0" dirty="0">
              <a:ln w="0"/>
              <a:solidFill>
                <a:schemeClr val="accent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ylfaen" panose="010A050205030603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5429" y="1325949"/>
            <a:ext cx="1135567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marL="233363" indent="-233363" algn="ctr">
              <a:buFont typeface="Arial" panose="020B0604020202020204" pitchFamily="34" charset="0"/>
              <a:buChar char="•"/>
            </a:pPr>
            <a:r>
              <a:rPr lang="en-US" sz="240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Enter</a:t>
            </a:r>
          </a:p>
          <a:p>
            <a:pPr marL="233363" indent="-233363" algn="ctr">
              <a:buFont typeface="Arial" panose="020B0604020202020204" pitchFamily="34" charset="0"/>
              <a:buChar char="•"/>
            </a:pPr>
            <a:r>
              <a:rPr lang="en-US" sz="2400" b="0" cap="none" spc="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Enter</a:t>
            </a:r>
          </a:p>
          <a:p>
            <a:pPr marL="233363" indent="-233363" algn="ctr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E</a:t>
            </a:r>
            <a:r>
              <a:rPr lang="en-US" sz="240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nter</a:t>
            </a:r>
            <a:endParaRPr lang="en-US" sz="2400" b="0" cap="none" spc="0" dirty="0">
              <a:ln w="0"/>
              <a:solidFill>
                <a:schemeClr val="accent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ylfaen" panose="010A0502050306030303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38880" y="915015"/>
            <a:ext cx="4663442" cy="2030254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8519" y="3180695"/>
            <a:ext cx="4450080" cy="1431945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96541" y="2478207"/>
            <a:ext cx="2026517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u="sng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Opponent:</a:t>
            </a:r>
            <a:endParaRPr lang="en-US" sz="3200" b="0" u="sng" cap="none" spc="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ylfaen" panose="010A0502050306030303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0416" y="3264187"/>
            <a:ext cx="1135567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marL="233363" indent="-233363" algn="ctr">
              <a:buFont typeface="Arial" panose="020B0604020202020204" pitchFamily="34" charset="0"/>
              <a:buChar char="•"/>
            </a:pPr>
            <a:r>
              <a:rPr lang="en-US" sz="2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Enter</a:t>
            </a:r>
          </a:p>
          <a:p>
            <a:pPr marL="233363" indent="-233363" algn="ctr">
              <a:buFont typeface="Arial" panose="020B0604020202020204" pitchFamily="34" charset="0"/>
              <a:buChar char="•"/>
            </a:pPr>
            <a:r>
              <a:rPr lang="en-US" sz="2400" b="0" cap="none" spc="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Enter</a:t>
            </a:r>
          </a:p>
          <a:p>
            <a:pPr marL="233363" indent="-233363" algn="ctr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E</a:t>
            </a:r>
            <a:r>
              <a:rPr lang="en-US" sz="2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nter</a:t>
            </a:r>
            <a:endParaRPr lang="en-US" sz="2400" b="0" cap="none" spc="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ylfaen" panose="010A0502050306030303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524679" y="3180695"/>
            <a:ext cx="4450080" cy="1431945"/>
          </a:xfrm>
          <a:prstGeom prst="roundRect">
            <a:avLst/>
          </a:prstGeom>
          <a:noFill/>
          <a:ln w="28575"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78747" y="2478206"/>
            <a:ext cx="1806906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u="sng" dirty="0" smtClean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Reporter:</a:t>
            </a:r>
            <a:endParaRPr lang="en-US" sz="3200" b="0" u="sng" cap="none" spc="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ylfaen" panose="010A0502050306030303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845561" y="4968855"/>
            <a:ext cx="4450080" cy="1431945"/>
          </a:xfrm>
          <a:prstGeom prst="roundRect">
            <a:avLst/>
          </a:prstGeom>
          <a:noFill/>
          <a:ln w="28575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01280" y="4320252"/>
            <a:ext cx="1920719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u="sng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Reviewer:</a:t>
            </a:r>
            <a:endParaRPr lang="en-US" sz="3200" b="0" u="sng" cap="none" spc="0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ylfaen" panose="010A0502050306030303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16096" y="3264186"/>
            <a:ext cx="1135567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marL="233363" indent="-233363" algn="ctr">
              <a:buFont typeface="Arial" panose="020B0604020202020204" pitchFamily="34" charset="0"/>
              <a:buChar char="•"/>
            </a:pPr>
            <a:r>
              <a:rPr lang="en-US" sz="2400" dirty="0" smtClean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Enter</a:t>
            </a:r>
          </a:p>
          <a:p>
            <a:pPr marL="233363" indent="-233363" algn="ctr">
              <a:buFont typeface="Arial" panose="020B0604020202020204" pitchFamily="34" charset="0"/>
              <a:buChar char="•"/>
            </a:pPr>
            <a:r>
              <a:rPr lang="en-US" sz="2400" b="0" cap="none" spc="0" dirty="0" smtClean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Enter</a:t>
            </a:r>
          </a:p>
          <a:p>
            <a:pPr marL="233363" indent="-233363" algn="ctr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E</a:t>
            </a:r>
            <a:r>
              <a:rPr lang="en-US" sz="2400" dirty="0" smtClean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nter</a:t>
            </a:r>
            <a:endParaRPr lang="en-US" sz="2400" b="0" cap="none" spc="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ylfaen" panose="010A0502050306030303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8016" y="5084662"/>
            <a:ext cx="1135567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marL="233363" indent="-233363" algn="ctr">
              <a:buFont typeface="Arial" panose="020B0604020202020204" pitchFamily="34" charset="0"/>
              <a:buChar char="•"/>
            </a:pPr>
            <a:r>
              <a:rPr lang="en-US" sz="24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Enter</a:t>
            </a:r>
          </a:p>
          <a:p>
            <a:pPr marL="233363" indent="-233363" algn="ctr">
              <a:buFont typeface="Arial" panose="020B0604020202020204" pitchFamily="34" charset="0"/>
              <a:buChar char="•"/>
            </a:pPr>
            <a:r>
              <a:rPr lang="en-US" sz="2400" b="0" cap="none" spc="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Enter</a:t>
            </a:r>
          </a:p>
          <a:p>
            <a:pPr marL="233363" indent="-233363" algn="ctr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E</a:t>
            </a:r>
            <a:r>
              <a:rPr lang="en-US" sz="24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anose="010A0502050306030303" pitchFamily="18" charset="0"/>
              </a:rPr>
              <a:t>nter</a:t>
            </a:r>
            <a:endParaRPr lang="en-US" sz="2400" b="0" cap="none" spc="0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060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1" id="{6594DE53-AF3B-40A2-A152-26C7936A3A23}" vid="{FCFC6E77-C99E-4CB8-AC4D-AD95AF8893F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Template1</Template>
  <TotalTime>2745</TotalTime>
  <Words>314</Words>
  <Application>Microsoft Office PowerPoint</Application>
  <PresentationFormat>Widescreen</PresentationFormat>
  <Paragraphs>119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Calibri</vt:lpstr>
      <vt:lpstr>Calibri Light</vt:lpstr>
      <vt:lpstr>Sylfaen</vt:lpstr>
      <vt:lpstr>Wingdings</vt:lpstr>
      <vt:lpstr>Template1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Opposition </vt:lpstr>
      <vt:lpstr>PowerPoint Presentation</vt:lpstr>
      <vt:lpstr>PowerPoint Presentation</vt:lpstr>
      <vt:lpstr>Discussion:</vt:lpstr>
      <vt:lpstr>Thank you for  your attention!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ოპონირება</dc:title>
  <dc:creator>mariam mchedlidze</dc:creator>
  <cp:lastModifiedBy>Microsoft account</cp:lastModifiedBy>
  <cp:revision>45</cp:revision>
  <dcterms:created xsi:type="dcterms:W3CDTF">2021-05-08T06:14:31Z</dcterms:created>
  <dcterms:modified xsi:type="dcterms:W3CDTF">2022-08-20T08:21:18Z</dcterms:modified>
</cp:coreProperties>
</file>