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  <p:embeddedFont>
      <p:font typeface="Libre Franklin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9E307BB-C4E7-4641-AA95-7276884807CD}">
  <a:tblStyle styleId="{09E307BB-C4E7-4641-AA95-7276884807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LibreFranklin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LibreFranklin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LibreFranklin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46bf2ab7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46bf2ab7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4a192bb8b_7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44a192bb8b_7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points: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of topic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powerpoint was extremely well done, especially the animations, and was mostly clear.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Reporter drew clear conclusions and drew clear hypothesis-result ties.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 control of the external factors allowed the team to obtain accurate results.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 points: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Theoretical part was weak and didn’t go into enough detail.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Unclear organization - theory between experiments.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were not elaborated 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explanation of set-up or materials.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parts of the problem were unexplored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Unexplained formulas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4a192bb8b_7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4a192bb8b_7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points: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opponent noticed most of the errors and presented them, while also developing on them, providing additional insight.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questions and hypothetical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scenarios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 proposed, showing deep understanding of the material.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Interpretation was good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points regarding: time of day, error bars, materials used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Challenged reporter’s solution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research on topic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 points: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opponent did not realize the fact that the original task was not met.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Asked questions about facts that we believe were sufficiently explained by the reporter (eg. bla).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49becb27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49becb27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6bf2ab77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6bf2ab77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4a192bb8b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4a192bb8b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aphicFrame>
        <p:nvGraphicFramePr>
          <p:cNvPr id="22" name="Google Shape;22;p4"/>
          <p:cNvGraphicFramePr/>
          <p:nvPr/>
        </p:nvGraphicFramePr>
        <p:xfrm>
          <a:off x="311700" y="1152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{09E307BB-C4E7-4641-AA95-7276884807CD}</a:tableStyleId>
              </a:tblPr>
              <a:tblGrid>
                <a:gridCol w="1217225"/>
                <a:gridCol w="1217225"/>
                <a:gridCol w="1217225"/>
                <a:gridCol w="1217225"/>
                <a:gridCol w="1217225"/>
                <a:gridCol w="1217225"/>
                <a:gridCol w="1217225"/>
              </a:tblGrid>
              <a:tr h="87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7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87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87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s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2" name="Google Shape;32;p6"/>
          <p:cNvGraphicFramePr/>
          <p:nvPr/>
        </p:nvGraphicFramePr>
        <p:xfrm>
          <a:off x="370500" y="130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{09E307BB-C4E7-4641-AA95-7276884807CD}</a:tableStyleId>
              </a:tblPr>
              <a:tblGrid>
                <a:gridCol w="2769000"/>
                <a:gridCol w="2769000"/>
                <a:gridCol w="2769000"/>
              </a:tblGrid>
              <a:tr h="293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2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Caption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Caption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Caption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3" name="Google Shape;33;p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images">
  <p:cSld name="TITLE_ONLY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7" name="Google Shape;37;p7"/>
          <p:cNvGraphicFramePr/>
          <p:nvPr/>
        </p:nvGraphicFramePr>
        <p:xfrm>
          <a:off x="370500" y="130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{09E307BB-C4E7-4641-AA95-7276884807CD}</a:tableStyleId>
              </a:tblPr>
              <a:tblGrid>
                <a:gridCol w="4050975"/>
                <a:gridCol w="4050975"/>
              </a:tblGrid>
              <a:tr h="293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2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Caption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Caption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8" name="Google Shape;38;p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">
  <p:cSld name="TITLE_ONLY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510450" y="21646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5. Frosty Patterns</a:t>
            </a:r>
            <a:endParaRPr sz="4000"/>
          </a:p>
        </p:txBody>
      </p:sp>
      <p:sp>
        <p:nvSpPr>
          <p:cNvPr id="48" name="Google Shape;48;p9"/>
          <p:cNvSpPr txBox="1"/>
          <p:nvPr/>
        </p:nvSpPr>
        <p:spPr>
          <a:xfrm>
            <a:off x="2184450" y="3362450"/>
            <a:ext cx="4775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Reporter</a:t>
            </a:r>
            <a:r>
              <a:rPr lang="en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: Team Bobek-Almaty</a:t>
            </a:r>
            <a:endParaRPr sz="2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Opponent</a:t>
            </a:r>
            <a:r>
              <a:rPr lang="en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: Team Romania Starry Night</a:t>
            </a:r>
            <a:endParaRPr sz="2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Reviewer</a:t>
            </a:r>
            <a:r>
              <a:rPr lang="en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Team Romania Starry Night</a:t>
            </a:r>
            <a:endParaRPr sz="2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Problem’s task</a:t>
            </a:r>
            <a:endParaRPr sz="3500"/>
          </a:p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highlight>
                  <a:srgbClr val="CCF5DF"/>
                </a:highlight>
              </a:rPr>
              <a:t>Patterns</a:t>
            </a:r>
            <a:r>
              <a:rPr lang="en" sz="2500"/>
              <a:t> similar to </a:t>
            </a:r>
            <a:r>
              <a:rPr b="1" lang="en" sz="2500">
                <a:highlight>
                  <a:srgbClr val="CCF5DF"/>
                </a:highlight>
              </a:rPr>
              <a:t>frost</a:t>
            </a:r>
            <a:r>
              <a:rPr lang="en" sz="2500"/>
              <a:t> on a winter window are obtained if </a:t>
            </a:r>
            <a:r>
              <a:rPr b="1" lang="en" sz="2500">
                <a:highlight>
                  <a:srgbClr val="CCF5DF"/>
                </a:highlight>
              </a:rPr>
              <a:t>magnesium sulphate in solution</a:t>
            </a:r>
            <a:r>
              <a:rPr lang="en" sz="2500"/>
              <a:t> is deposited on a </a:t>
            </a:r>
            <a:r>
              <a:rPr b="1" lang="en" sz="2500">
                <a:highlight>
                  <a:srgbClr val="CCF5DF"/>
                </a:highlight>
              </a:rPr>
              <a:t>glass surface</a:t>
            </a:r>
            <a:r>
              <a:rPr lang="en" sz="2500"/>
              <a:t>. Investigate this effect.</a:t>
            </a:r>
            <a:endParaRPr sz="25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55" name="Google Shape;5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25" y="2763625"/>
            <a:ext cx="2604516" cy="19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4949" y="2763600"/>
            <a:ext cx="2604524" cy="195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0"/>
          <p:cNvPicPr preferRelativeResize="0"/>
          <p:nvPr/>
        </p:nvPicPr>
        <p:blipFill rotWithShape="1">
          <a:blip r:embed="rId5">
            <a:alphaModFix/>
          </a:blip>
          <a:srcRect b="9435" l="0" r="0" t="17197"/>
          <a:stretch/>
        </p:blipFill>
        <p:spPr>
          <a:xfrm>
            <a:off x="3573542" y="2763604"/>
            <a:ext cx="1996925" cy="195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Reporter Summary</a:t>
            </a:r>
            <a:endParaRPr sz="3000"/>
          </a:p>
        </p:txBody>
      </p:sp>
      <p:sp>
        <p:nvSpPr>
          <p:cNvPr id="63" name="Google Shape;63;p11"/>
          <p:cNvSpPr txBox="1"/>
          <p:nvPr/>
        </p:nvSpPr>
        <p:spPr>
          <a:xfrm>
            <a:off x="1379342" y="1017725"/>
            <a:ext cx="269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Strong points</a:t>
            </a:r>
            <a:endParaRPr b="1" sz="2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4" name="Google Shape;64;p11"/>
          <p:cNvSpPr txBox="1"/>
          <p:nvPr/>
        </p:nvSpPr>
        <p:spPr>
          <a:xfrm>
            <a:off x="5067351" y="1026345"/>
            <a:ext cx="269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Weak points</a:t>
            </a:r>
            <a:endParaRPr b="1" sz="2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" name="Google Shape;65;p11"/>
          <p:cNvSpPr/>
          <p:nvPr/>
        </p:nvSpPr>
        <p:spPr>
          <a:xfrm>
            <a:off x="6785451" y="288754"/>
            <a:ext cx="442500" cy="399900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0" dist="0" endA="300" endPos="35000" fadeDir="5400012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7840501" y="288754"/>
            <a:ext cx="442500" cy="3999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0" dist="0" endA="300" endPos="35000" fadeDir="5400012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8368026" y="288754"/>
            <a:ext cx="442500" cy="3999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0" dist="0" endA="300" endPos="35000" fadeDir="5400012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8" name="Google Shape;68;p11"/>
          <p:cNvSpPr/>
          <p:nvPr/>
        </p:nvSpPr>
        <p:spPr>
          <a:xfrm>
            <a:off x="6257926" y="288754"/>
            <a:ext cx="442500" cy="399900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0" dist="0" endA="300" endPos="35000" fadeDir="5400012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9" name="Google Shape;69;p11"/>
          <p:cNvSpPr/>
          <p:nvPr/>
        </p:nvSpPr>
        <p:spPr>
          <a:xfrm>
            <a:off x="7312976" y="288754"/>
            <a:ext cx="442500" cy="3999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0" dist="0" endA="300" endPos="35000" fadeDir="5400012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" name="Google Shape;70;p11"/>
          <p:cNvSpPr txBox="1"/>
          <p:nvPr/>
        </p:nvSpPr>
        <p:spPr>
          <a:xfrm>
            <a:off x="542250" y="1688925"/>
            <a:ext cx="3896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Pictures with the phases of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crystallization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A lot of pictures, describing the result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Clarifying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 the steps of the experiment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1"/>
          <p:cNvSpPr txBox="1"/>
          <p:nvPr/>
        </p:nvSpPr>
        <p:spPr>
          <a:xfrm>
            <a:off x="4530975" y="1460325"/>
            <a:ext cx="38964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 not explain the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crystallization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 process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entirely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 not measure the amount of substance that was put on the glass surface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 not vary the solvent and solute.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 not change the medium of crystallization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 not characterize the crystal shape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 not mention the time of crystallization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Not good time usage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Opponent Summary</a:t>
            </a:r>
            <a:endParaRPr sz="3000"/>
          </a:p>
        </p:txBody>
      </p:sp>
      <p:sp>
        <p:nvSpPr>
          <p:cNvPr id="77" name="Google Shape;77;p12"/>
          <p:cNvSpPr txBox="1"/>
          <p:nvPr/>
        </p:nvSpPr>
        <p:spPr>
          <a:xfrm>
            <a:off x="1379342" y="1017725"/>
            <a:ext cx="269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Strong points</a:t>
            </a:r>
            <a:endParaRPr b="1" sz="2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8" name="Google Shape;78;p12"/>
          <p:cNvSpPr txBox="1"/>
          <p:nvPr/>
        </p:nvSpPr>
        <p:spPr>
          <a:xfrm>
            <a:off x="5067351" y="1026345"/>
            <a:ext cx="269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Weak points</a:t>
            </a:r>
            <a:endParaRPr b="1" sz="2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" name="Google Shape;79;p12"/>
          <p:cNvSpPr/>
          <p:nvPr/>
        </p:nvSpPr>
        <p:spPr>
          <a:xfrm>
            <a:off x="6785451" y="288754"/>
            <a:ext cx="442500" cy="399900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0" dist="0" endA="300" endPos="35000" fadeDir="5400012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7840501" y="288754"/>
            <a:ext cx="442500" cy="399900"/>
          </a:xfrm>
          <a:prstGeom prst="ellipse">
            <a:avLst/>
          </a:prstGeom>
          <a:noFill/>
          <a:ln cap="flat" cmpd="sng" w="12700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0" dist="0" endA="300" endPos="35000" fadeDir="5400012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1" name="Google Shape;81;p12"/>
          <p:cNvSpPr/>
          <p:nvPr/>
        </p:nvSpPr>
        <p:spPr>
          <a:xfrm>
            <a:off x="8368026" y="288754"/>
            <a:ext cx="442500" cy="3999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0" dist="0" endA="300" endPos="35000" fadeDir="5400012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6257926" y="288754"/>
            <a:ext cx="442500" cy="399900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0" dist="0" endA="300" endPos="35000" fadeDir="5400012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7312976" y="288754"/>
            <a:ext cx="442500" cy="39990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66666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0" dist="0" endA="300" endPos="35000" fadeDir="5400012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461875" y="1688925"/>
            <a:ext cx="3896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Relevant questions that completed the reporter’s affirmations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Mentioned the lack of explanation on the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crystallization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process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4530975" y="1688925"/>
            <a:ext cx="389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Broad points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Repetitive observations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 not mention the lack of characterization of crystals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 not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present their opinion on their unanswered questions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-108625" y="-41103"/>
            <a:ext cx="4236300" cy="520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Proxima Nova"/>
                <a:ea typeface="Proxima Nova"/>
                <a:cs typeface="Proxima Nova"/>
                <a:sym typeface="Proxima Nova"/>
              </a:rPr>
              <a:t>Clashes during</a:t>
            </a:r>
            <a:endParaRPr b="1" sz="3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Proxima Nova"/>
                <a:ea typeface="Proxima Nova"/>
                <a:cs typeface="Proxima Nova"/>
                <a:sym typeface="Proxima Nova"/>
              </a:rPr>
              <a:t>the fight</a:t>
            </a:r>
            <a:endParaRPr b="1" sz="3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572000" y="97875"/>
            <a:ext cx="4236300" cy="48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Opp: Super-saturated solutions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Rep:Would not dissolve (50g)</a:t>
            </a:r>
            <a:b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Rew: We agree with the opponent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Opp: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Using other salts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Rep: No response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Rew: We agree with the opponent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Opp: Why are the crystals on the edge more obvious</a:t>
            </a:r>
            <a:b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Rep: No response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Rew: Because of the tension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-43500" y="-32625"/>
            <a:ext cx="9187500" cy="526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874800" y="2398875"/>
            <a:ext cx="739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Proxima Nova"/>
                <a:ea typeface="Proxima Nova"/>
                <a:cs typeface="Proxima Nova"/>
                <a:sym typeface="Proxima Nova"/>
              </a:rPr>
              <a:t>Thank you for your attention</a:t>
            </a:r>
            <a:endParaRPr b="1" sz="3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Clarifying</a:t>
            </a:r>
            <a:r>
              <a:rPr lang="en"/>
              <a:t> questions for the reporter and </a:t>
            </a:r>
            <a:r>
              <a:rPr lang="en"/>
              <a:t>opponent</a:t>
            </a:r>
            <a:endParaRPr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Reporter:</a:t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t/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Did you vary the substances used?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What do you think would happen if you would vary the concentration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Why did you use these salts? Why sulphates only?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Do you know other sulphats that crystalize in frosty patterns? 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How did you characterize the crystals?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Do you think that the humidity in the air influenced the crystallization? How?</a:t>
            </a:r>
            <a:endParaRPr sz="1200">
              <a:solidFill>
                <a:schemeClr val="accent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100"/>
              <a:buChar char="●"/>
            </a:pPr>
            <a:r>
              <a:rPr lang="en" sz="1200">
                <a:solidFill>
                  <a:schemeClr val="accent2"/>
                </a:solidFill>
              </a:rPr>
              <a:t>Can you do something in order to increase the speed of crystallization? …. But what would happen if the solutions would be put in the refrigerator?</a:t>
            </a:r>
            <a:r>
              <a:rPr lang="en" sz="1100">
                <a:solidFill>
                  <a:srgbClr val="202124"/>
                </a:solidFill>
              </a:rPr>
              <a:t> 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Opponent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What’s your position on the </a:t>
            </a:r>
            <a:r>
              <a:rPr lang="en"/>
              <a:t>crystallization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