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Open Sans" panose="020B0606030504020204" pitchFamily="34" charset="0"/>
      <p:regular r:id="rId31"/>
      <p:bold r:id="rId32"/>
      <p:italic r:id="rId33"/>
      <p:boldItalic r:id="rId34"/>
    </p:embeddedFont>
    <p:embeddedFont>
      <p:font typeface="Open Sans Bold" panose="020B0806030504020204" pitchFamily="34" charset="0"/>
      <p:regular r:id="rId35"/>
      <p:bold r:id="rId36"/>
    </p:embeddedFont>
    <p:embeddedFont>
      <p:font typeface="Open Sans Extra Bold" panose="020B0906030804020204" pitchFamily="34" charset="0"/>
      <p:regular r:id="rId37"/>
      <p:bold r:id="rId38"/>
    </p:embeddedFont>
    <p:embeddedFont>
      <p:font typeface="Open Sans Italics" panose="020B0606030504020204" pitchFamily="34" charset="0"/>
      <p:regular r:id="rId39"/>
      <p: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09" autoAdjust="0"/>
  </p:normalViewPr>
  <p:slideViewPr>
    <p:cSldViewPr>
      <p:cViewPr varScale="1">
        <p:scale>
          <a:sx n="74" d="100"/>
          <a:sy n="74" d="100"/>
        </p:scale>
        <p:origin x="60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20.08.2022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20.08.2022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20.08.2022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Postviral (covid-19, influenza)</a:t>
            </a:r>
          </a:p>
          <a:p>
            <a:pPr lvl="0"/>
            <a:r>
              <a:rPr lang="en-US"/>
              <a:t>Head injury</a:t>
            </a:r>
          </a:p>
          <a:p>
            <a:pPr lvl="0"/>
            <a:r>
              <a:rPr lang="en-US"/>
              <a:t>Neurodegenerative conditions such as Alzheimer’s and Parkinson’s diseases</a:t>
            </a:r>
          </a:p>
          <a:p>
            <a:pPr lvl="0"/>
            <a:r>
              <a:rPr lang="en-US"/>
              <a:t>Medications, particularly selective serotonin reuptake inhibitors (SSRIs), serotonin and norepinephrine reuptake inhibitors (SNRIs), benzodiazepines, and non-benzodiazepine sedatives (half of the 100 most prescribed medications have the potential to cause olfactory disturbance3)</a:t>
            </a:r>
          </a:p>
          <a:p>
            <a:pPr lvl="0"/>
            <a:r>
              <a:rPr lang="en-US"/>
              <a:t>Chemical exposure of the nasal mucosa to toxins including ammonia, nickel, solvents, tobacco, and cocaine.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7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1042" b="1468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18364" y="4110234"/>
            <a:ext cx="6570078" cy="438005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l="39517" t="14720" b="22644"/>
          <a:stretch>
            <a:fillRect/>
          </a:stretch>
        </p:blipFill>
        <p:spPr>
          <a:xfrm>
            <a:off x="10353591" y="2980855"/>
            <a:ext cx="5665999" cy="412689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270875" y="866775"/>
            <a:ext cx="10652392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000000"/>
                </a:solidFill>
                <a:latin typeface="Open Sans Extra Bold"/>
              </a:rPr>
              <a:t>№9. PAROSMIA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878510" y="8395036"/>
            <a:ext cx="3817409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Team: RFMS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587234" y="8395036"/>
            <a:ext cx="8672066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Reporter:  Zhanna Alibekova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16" b="1521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050084" y="79539"/>
            <a:ext cx="2875863" cy="1332156"/>
            <a:chOff x="0" y="0"/>
            <a:chExt cx="5869940" cy="27190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CF603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268137" y="79539"/>
            <a:ext cx="2875863" cy="1332156"/>
            <a:chOff x="0" y="0"/>
            <a:chExt cx="5869940" cy="27190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173857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486190" y="79539"/>
            <a:ext cx="2875863" cy="1332156"/>
            <a:chOff x="0" y="0"/>
            <a:chExt cx="5869940" cy="271907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173857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2704243" y="79539"/>
            <a:ext cx="2875863" cy="1332156"/>
            <a:chOff x="0" y="0"/>
            <a:chExt cx="5869940" cy="271907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173857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 t="5616" r="109" b="8989"/>
          <a:stretch>
            <a:fillRect/>
          </a:stretch>
        </p:blipFill>
        <p:spPr>
          <a:xfrm>
            <a:off x="2722838" y="2013245"/>
            <a:ext cx="14536462" cy="7766815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3050084" y="367792"/>
            <a:ext cx="2874443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Open Sans Bold"/>
              </a:rPr>
              <a:t>THEORY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16" b="1521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050084" y="79539"/>
            <a:ext cx="2875863" cy="1332156"/>
            <a:chOff x="0" y="0"/>
            <a:chExt cx="5869940" cy="27190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CF603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268137" y="79539"/>
            <a:ext cx="2875863" cy="1332156"/>
            <a:chOff x="0" y="0"/>
            <a:chExt cx="5869940" cy="27190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173857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486190" y="79539"/>
            <a:ext cx="2875863" cy="1332156"/>
            <a:chOff x="0" y="0"/>
            <a:chExt cx="5869940" cy="271907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173857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2704243" y="79539"/>
            <a:ext cx="2875863" cy="1332156"/>
            <a:chOff x="0" y="0"/>
            <a:chExt cx="5869940" cy="271907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173857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 t="5953" b="7638"/>
          <a:stretch>
            <a:fillRect/>
          </a:stretch>
        </p:blipFill>
        <p:spPr>
          <a:xfrm>
            <a:off x="2858310" y="1841383"/>
            <a:ext cx="14721984" cy="795051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3050084" y="367792"/>
            <a:ext cx="2874443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Open Sans Bold"/>
              </a:rPr>
              <a:t>THEORY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16" b="1521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050084" y="79539"/>
            <a:ext cx="2875863" cy="1332156"/>
            <a:chOff x="0" y="0"/>
            <a:chExt cx="5869940" cy="27190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CF603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268137" y="79539"/>
            <a:ext cx="2875863" cy="1332156"/>
            <a:chOff x="0" y="0"/>
            <a:chExt cx="5869940" cy="27190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173857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486190" y="79539"/>
            <a:ext cx="2875863" cy="1332156"/>
            <a:chOff x="0" y="0"/>
            <a:chExt cx="5869940" cy="271907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173857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2704243" y="79539"/>
            <a:ext cx="2875863" cy="1332156"/>
            <a:chOff x="0" y="0"/>
            <a:chExt cx="5869940" cy="271907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173857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 t="14054" b="15402"/>
          <a:stretch>
            <a:fillRect/>
          </a:stretch>
        </p:blipFill>
        <p:spPr>
          <a:xfrm>
            <a:off x="2784655" y="2430625"/>
            <a:ext cx="14963206" cy="659720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3050084" y="367792"/>
            <a:ext cx="2874443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Open Sans Bold"/>
              </a:rPr>
              <a:t>THEORY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16" b="1521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050084" y="79539"/>
            <a:ext cx="2875863" cy="1332156"/>
            <a:chOff x="0" y="0"/>
            <a:chExt cx="5869940" cy="27190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CF603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268137" y="79539"/>
            <a:ext cx="2875863" cy="1332156"/>
            <a:chOff x="0" y="0"/>
            <a:chExt cx="5869940" cy="27190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173857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486190" y="79539"/>
            <a:ext cx="2875863" cy="1332156"/>
            <a:chOff x="0" y="0"/>
            <a:chExt cx="5869940" cy="271907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173857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2704243" y="79539"/>
            <a:ext cx="2875863" cy="1332156"/>
            <a:chOff x="0" y="0"/>
            <a:chExt cx="5869940" cy="271907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173857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3050084" y="367792"/>
            <a:ext cx="2874443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Open Sans Bold"/>
              </a:rPr>
              <a:t>THEORY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587176" y="2197150"/>
            <a:ext cx="6140946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Ways of treatment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327151" y="3827195"/>
            <a:ext cx="13252955" cy="4839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482707" lvl="1" indent="-741354">
              <a:lnSpc>
                <a:spcPts val="9614"/>
              </a:lnSpc>
              <a:buFont typeface="Arial"/>
              <a:buChar char="•"/>
            </a:pPr>
            <a:r>
              <a:rPr lang="en-US" sz="6867">
                <a:solidFill>
                  <a:srgbClr val="000000"/>
                </a:solidFill>
                <a:latin typeface="Open Sans"/>
              </a:rPr>
              <a:t>Just wait and keep a diet</a:t>
            </a:r>
          </a:p>
          <a:p>
            <a:pPr marL="1482707" lvl="1" indent="-741354">
              <a:lnSpc>
                <a:spcPts val="9614"/>
              </a:lnSpc>
              <a:buFont typeface="Arial"/>
              <a:buChar char="•"/>
            </a:pPr>
            <a:r>
              <a:rPr lang="en-US" sz="6867">
                <a:solidFill>
                  <a:srgbClr val="000000"/>
                </a:solidFill>
                <a:latin typeface="Open Sans"/>
              </a:rPr>
              <a:t>Smell training </a:t>
            </a:r>
          </a:p>
          <a:p>
            <a:pPr marL="1482707" lvl="1" indent="-741354">
              <a:lnSpc>
                <a:spcPts val="9614"/>
              </a:lnSpc>
              <a:buFont typeface="Arial"/>
              <a:buChar char="•"/>
            </a:pPr>
            <a:r>
              <a:rPr lang="en-US" sz="6867">
                <a:solidFill>
                  <a:srgbClr val="000000"/>
                </a:solidFill>
                <a:latin typeface="Open Sans"/>
              </a:rPr>
              <a:t>Neuroleptic or Anti-Epileptic medications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43" b="14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707894" y="80804"/>
            <a:ext cx="2875863" cy="1332156"/>
            <a:chOff x="0" y="0"/>
            <a:chExt cx="5869940" cy="27190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173857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312637" y="79539"/>
            <a:ext cx="2875863" cy="1332156"/>
            <a:chOff x="0" y="0"/>
            <a:chExt cx="5869940" cy="27190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173857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5925947" y="79539"/>
            <a:ext cx="2875863" cy="1332156"/>
            <a:chOff x="0" y="0"/>
            <a:chExt cx="5869940" cy="271907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CF603D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2704243" y="79539"/>
            <a:ext cx="2875863" cy="1332156"/>
            <a:chOff x="0" y="0"/>
            <a:chExt cx="5869940" cy="271907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173857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92407" y="1754366"/>
            <a:ext cx="15327184" cy="7503934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5583757" y="477929"/>
            <a:ext cx="3560243" cy="630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1"/>
              </a:lnSpc>
            </a:pPr>
            <a:r>
              <a:rPr lang="en-US" sz="3701">
                <a:solidFill>
                  <a:srgbClr val="FFFFFF"/>
                </a:solidFill>
                <a:latin typeface="Open Sans Bold"/>
              </a:rPr>
              <a:t>STATISTICS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301240" y="9760231"/>
            <a:ext cx="15709519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Open Sans"/>
              </a:rPr>
              <a:t>Link: </a:t>
            </a:r>
            <a:r>
              <a:rPr lang="en-US" sz="1599" u="sng">
                <a:solidFill>
                  <a:srgbClr val="000000"/>
                </a:solidFill>
                <a:latin typeface="Open Sans"/>
              </a:rPr>
              <a:t>https://www.ncbi.nlm.nih.gov/pmc/articles/PMC8997629/pdf/foods-11-00967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43" b="14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050084" y="79539"/>
            <a:ext cx="2875863" cy="1332156"/>
            <a:chOff x="0" y="0"/>
            <a:chExt cx="5869940" cy="27190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173857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396623" y="79539"/>
            <a:ext cx="2875863" cy="1332156"/>
            <a:chOff x="0" y="0"/>
            <a:chExt cx="5869940" cy="27190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173857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6178570" y="79539"/>
            <a:ext cx="2875863" cy="1332156"/>
            <a:chOff x="0" y="0"/>
            <a:chExt cx="5869940" cy="271907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CF603D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2704243" y="79539"/>
            <a:ext cx="2875863" cy="1332156"/>
            <a:chOff x="0" y="0"/>
            <a:chExt cx="5869940" cy="271907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173857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43447" y="2352851"/>
            <a:ext cx="15208780" cy="6202537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5836381" y="398389"/>
            <a:ext cx="3560243" cy="630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1"/>
              </a:lnSpc>
            </a:pPr>
            <a:r>
              <a:rPr lang="en-US" sz="3701">
                <a:solidFill>
                  <a:srgbClr val="FFFFFF"/>
                </a:solidFill>
                <a:latin typeface="Open Sans Bold"/>
              </a:rPr>
              <a:t>STATISTICS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411962" y="9621421"/>
            <a:ext cx="1567175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Open Sans"/>
              </a:rPr>
              <a:t>Link:https://www.ncbi.nlm.nih.gov/pmc/articles/PMC8997629/pdf/foods-11-00967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603" b="1512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2211636" y="308308"/>
          <a:ext cx="11838789" cy="9978692"/>
        </p:xfrm>
        <a:graphic>
          <a:graphicData uri="http://schemas.openxmlformats.org/drawingml/2006/table">
            <a:tbl>
              <a:tblPr/>
              <a:tblGrid>
                <a:gridCol w="3795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204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223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7112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399" u="none">
                          <a:solidFill>
                            <a:srgbClr val="000000"/>
                          </a:solidFill>
                          <a:latin typeface="Open Sans Bold"/>
                        </a:rPr>
                        <a:t>Statistics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CA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 u="none">
                          <a:solidFill>
                            <a:srgbClr val="000000"/>
                          </a:solidFill>
                          <a:latin typeface="Open Sans Bold"/>
                        </a:rPr>
                        <a:t>Data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CA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 u="none">
                          <a:solidFill>
                            <a:srgbClr val="000000"/>
                          </a:solidFill>
                          <a:latin typeface="Open Sans Bold"/>
                        </a:rPr>
                        <a:t>Count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C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973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 u="none">
                          <a:solidFill>
                            <a:srgbClr val="000000"/>
                          </a:solidFill>
                          <a:latin typeface="Open Sans Bold"/>
                        </a:rPr>
                        <a:t>Sex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 u="none">
                          <a:solidFill>
                            <a:srgbClr val="000000"/>
                          </a:solidFill>
                          <a:latin typeface="Open Sans Bold"/>
                        </a:rPr>
                        <a:t>Male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Open Sans Bold"/>
                        </a:rPr>
                        <a:t>4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7048">
                <a:tc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 u="none">
                          <a:solidFill>
                            <a:srgbClr val="000000"/>
                          </a:solidFill>
                          <a:latin typeface="Open Sans Bold"/>
                        </a:rPr>
                        <a:t>Female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Open Sans Bold"/>
                        </a:rPr>
                        <a:t>11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8487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 u="none">
                          <a:solidFill>
                            <a:srgbClr val="000000"/>
                          </a:solidFill>
                          <a:latin typeface="Open Sans Bold"/>
                        </a:rPr>
                        <a:t>Age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 u="none">
                          <a:solidFill>
                            <a:srgbClr val="000000"/>
                          </a:solidFill>
                          <a:latin typeface="Open Sans Bold"/>
                        </a:rPr>
                        <a:t>&lt;20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Open Sans Bold"/>
                        </a:rPr>
                        <a:t>3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7048">
                <a:tc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 u="none">
                          <a:solidFill>
                            <a:srgbClr val="000000"/>
                          </a:solidFill>
                          <a:latin typeface="Open Sans Bold"/>
                        </a:rPr>
                        <a:t>&gt;20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Open Sans Bold"/>
                        </a:rPr>
                        <a:t>12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8487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 u="none">
                          <a:solidFill>
                            <a:srgbClr val="000000"/>
                          </a:solidFill>
                          <a:latin typeface="Open Sans Bold"/>
                        </a:rPr>
                        <a:t>Country 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 u="none">
                          <a:solidFill>
                            <a:srgbClr val="000000"/>
                          </a:solidFill>
                          <a:latin typeface="Open Sans Bold"/>
                        </a:rPr>
                        <a:t>Russia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 u="none">
                          <a:solidFill>
                            <a:srgbClr val="000000"/>
                          </a:solidFill>
                          <a:latin typeface="Open Sans Bold"/>
                        </a:rPr>
                        <a:t>5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7048">
                <a:tc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 u="none">
                          <a:solidFill>
                            <a:srgbClr val="000000"/>
                          </a:solidFill>
                          <a:latin typeface="Open Sans Bold"/>
                        </a:rPr>
                        <a:t>Iraq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 u="none">
                          <a:solidFill>
                            <a:srgbClr val="000000"/>
                          </a:solidFill>
                          <a:latin typeface="Open Sans Bold"/>
                        </a:rPr>
                        <a:t>1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97048">
                <a:tc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 u="none">
                          <a:solidFill>
                            <a:srgbClr val="000000"/>
                          </a:solidFill>
                          <a:latin typeface="Open Sans Bold"/>
                        </a:rPr>
                        <a:t>USA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 u="none">
                          <a:solidFill>
                            <a:srgbClr val="000000"/>
                          </a:solidFill>
                          <a:latin typeface="Open Sans Bold"/>
                        </a:rPr>
                        <a:t>6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97048">
                <a:tc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 u="none">
                          <a:solidFill>
                            <a:srgbClr val="000000"/>
                          </a:solidFill>
                          <a:latin typeface="Open Sans Bold"/>
                        </a:rPr>
                        <a:t>Kazakhstan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Open Sans Bold"/>
                        </a:rPr>
                        <a:t>3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08487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 u="none">
                          <a:solidFill>
                            <a:srgbClr val="000000"/>
                          </a:solidFill>
                          <a:latin typeface="Open Sans Bold"/>
                        </a:rPr>
                        <a:t>Time from Cov19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 u="none">
                          <a:solidFill>
                            <a:srgbClr val="000000"/>
                          </a:solidFill>
                          <a:latin typeface="Open Sans Bold"/>
                        </a:rPr>
                        <a:t>1-3 weeks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Open Sans Bold"/>
                        </a:rPr>
                        <a:t>2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97048">
                <a:tc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 u="none">
                          <a:solidFill>
                            <a:srgbClr val="000000"/>
                          </a:solidFill>
                          <a:latin typeface="Open Sans Bold"/>
                        </a:rPr>
                        <a:t>1-6 months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Open Sans Bold"/>
                        </a:rPr>
                        <a:t>6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797048">
                <a:tc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 u="none">
                          <a:solidFill>
                            <a:srgbClr val="000000"/>
                          </a:solidFill>
                          <a:latin typeface="Open Sans Bold"/>
                        </a:rPr>
                        <a:t>7-11 month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Open Sans Bold"/>
                        </a:rPr>
                        <a:t>4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797048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899" u="none">
                          <a:solidFill>
                            <a:srgbClr val="000000"/>
                          </a:solidFill>
                          <a:latin typeface="Open Sans Bold"/>
                        </a:rPr>
                        <a:t> 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 u="none">
                          <a:solidFill>
                            <a:srgbClr val="000000"/>
                          </a:solidFill>
                          <a:latin typeface="Open Sans Bold"/>
                        </a:rPr>
                        <a:t>1 year &amp; more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Open Sans Bold"/>
                        </a:rPr>
                        <a:t>3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" name="TextBox 4"/>
          <p:cNvSpPr txBox="1"/>
          <p:nvPr/>
        </p:nvSpPr>
        <p:spPr>
          <a:xfrm>
            <a:off x="14474202" y="3158036"/>
            <a:ext cx="3606217" cy="613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5"/>
              </a:lnSpc>
            </a:pPr>
            <a:r>
              <a:rPr lang="en-US" sz="3589">
                <a:solidFill>
                  <a:srgbClr val="000000"/>
                </a:solidFill>
                <a:latin typeface="Open Sans"/>
              </a:rPr>
              <a:t>Current research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603" b="1512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2485778" y="2113832"/>
          <a:ext cx="14094767" cy="6910620"/>
        </p:xfrm>
        <a:graphic>
          <a:graphicData uri="http://schemas.openxmlformats.org/drawingml/2006/table">
            <a:tbl>
              <a:tblPr/>
              <a:tblGrid>
                <a:gridCol w="5470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39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84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8817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399" u="none">
                          <a:solidFill>
                            <a:srgbClr val="000000"/>
                          </a:solidFill>
                          <a:latin typeface="Open Sans Bold"/>
                        </a:rPr>
                        <a:t>Statistics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CA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 u="none">
                          <a:solidFill>
                            <a:srgbClr val="000000"/>
                          </a:solidFill>
                          <a:latin typeface="Open Sans Bold"/>
                        </a:rPr>
                        <a:t>Data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CA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 u="none">
                          <a:solidFill>
                            <a:srgbClr val="000000"/>
                          </a:solidFill>
                          <a:latin typeface="Open Sans Bold"/>
                        </a:rPr>
                        <a:t>Count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C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5896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Open Sans Bold"/>
                        </a:rPr>
                        <a:t>Duration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 u="none">
                          <a:solidFill>
                            <a:srgbClr val="000000"/>
                          </a:solidFill>
                          <a:latin typeface="Open Sans Bold"/>
                        </a:rPr>
                        <a:t>1-3 weeks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Open Sans Bold"/>
                        </a:rPr>
                        <a:t>0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9192">
                <a:tc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 u="none">
                          <a:solidFill>
                            <a:srgbClr val="000000"/>
                          </a:solidFill>
                          <a:latin typeface="Open Sans Bold"/>
                        </a:rPr>
                        <a:t>1-6 months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Open Sans Bold"/>
                        </a:rPr>
                        <a:t>2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8170">
                <a:tc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 u="none">
                          <a:solidFill>
                            <a:srgbClr val="000000"/>
                          </a:solidFill>
                          <a:latin typeface="Open Sans Bold"/>
                        </a:rPr>
                        <a:t>7-11 month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Open Sans Bold"/>
                        </a:rPr>
                        <a:t>6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9192">
                <a:tc>
                  <a:txBody>
                    <a:bodyPr/>
                    <a:lstStyle/>
                    <a:p>
                      <a:endParaRPr lang="ru-KZ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 u="none">
                          <a:solidFill>
                            <a:srgbClr val="000000"/>
                          </a:solidFill>
                          <a:latin typeface="Open Sans Bold"/>
                        </a:rPr>
                        <a:t>1 year &amp; more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Open Sans Bold"/>
                        </a:rPr>
                        <a:t>7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4"/>
          <p:cNvSpPr txBox="1"/>
          <p:nvPr/>
        </p:nvSpPr>
        <p:spPr>
          <a:xfrm>
            <a:off x="7061880" y="326344"/>
            <a:ext cx="4942562" cy="834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88"/>
              </a:lnSpc>
            </a:pPr>
            <a:r>
              <a:rPr lang="en-US" sz="4920">
                <a:solidFill>
                  <a:srgbClr val="000000"/>
                </a:solidFill>
                <a:latin typeface="Open Sans"/>
              </a:rPr>
              <a:t>Current research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603" b="1512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794022" y="1613760"/>
            <a:ext cx="13629137" cy="858473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19424" y="1392614"/>
            <a:ext cx="13378333" cy="889438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794022" y="141605"/>
            <a:ext cx="8261896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Results of current research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603" b="1512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08475" y="1028700"/>
            <a:ext cx="13847890" cy="896682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794022" y="141605"/>
            <a:ext cx="8261896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Results of current research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97" b="15433"/>
          <a:stretch>
            <a:fillRect/>
          </a:stretch>
        </p:blipFill>
        <p:spPr>
          <a:xfrm>
            <a:off x="0" y="-3810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855532" y="2112133"/>
            <a:ext cx="4231068" cy="1509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000000"/>
                </a:solidFill>
                <a:latin typeface="Open Sans Extra Bold"/>
              </a:rPr>
              <a:t>TASK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855532" y="4325269"/>
            <a:ext cx="13647761" cy="458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Open Sans"/>
              </a:rPr>
              <a:t>Misperception of existing odors is a common post-COVID side effect that may persist for months. Collect data to study and characterize this dysfunction.</a:t>
            </a:r>
          </a:p>
          <a:p>
            <a:pPr>
              <a:lnSpc>
                <a:spcPts val="7279"/>
              </a:lnSpc>
            </a:pPr>
            <a:endParaRPr lang="en-US" sz="5199" dirty="0">
              <a:solidFill>
                <a:srgbClr val="000000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688" b="150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050084" y="79539"/>
            <a:ext cx="2875863" cy="1332156"/>
            <a:chOff x="0" y="0"/>
            <a:chExt cx="5869940" cy="27190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173857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173857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486900" y="79539"/>
            <a:ext cx="2875863" cy="1332156"/>
            <a:chOff x="0" y="0"/>
            <a:chExt cx="5869940" cy="27190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CF603D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6268137" y="79539"/>
            <a:ext cx="2875863" cy="1332156"/>
            <a:chOff x="0" y="0"/>
            <a:chExt cx="5869940" cy="271907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173857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2704243" y="79539"/>
            <a:ext cx="2875863" cy="1332156"/>
            <a:chOff x="0" y="0"/>
            <a:chExt cx="5869940" cy="271907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173857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18049" y="1999186"/>
            <a:ext cx="10051903" cy="628862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737292" y="1999186"/>
            <a:ext cx="12279988" cy="768255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638153" y="1665228"/>
            <a:ext cx="13697493" cy="8621772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9689296" y="393415"/>
            <a:ext cx="2471072" cy="637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4"/>
              </a:lnSpc>
            </a:pPr>
            <a:r>
              <a:rPr lang="en-US" sz="3767">
                <a:solidFill>
                  <a:srgbClr val="FFFFFF"/>
                </a:solidFill>
                <a:latin typeface="Open Sans Bold"/>
              </a:rPr>
              <a:t>ANALYSIS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669" b="1506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050084" y="79539"/>
            <a:ext cx="2875863" cy="1332156"/>
            <a:chOff x="0" y="0"/>
            <a:chExt cx="5869940" cy="27190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173857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173857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486900" y="79539"/>
            <a:ext cx="2875863" cy="1332156"/>
            <a:chOff x="0" y="0"/>
            <a:chExt cx="5869940" cy="27190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CF603D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6268137" y="79539"/>
            <a:ext cx="2875863" cy="1332156"/>
            <a:chOff x="0" y="0"/>
            <a:chExt cx="5869940" cy="271907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173857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2704243" y="79539"/>
            <a:ext cx="2875863" cy="1332156"/>
            <a:chOff x="0" y="0"/>
            <a:chExt cx="5869940" cy="271907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173857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915532" y="1543027"/>
            <a:ext cx="13854585" cy="845015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9689296" y="393415"/>
            <a:ext cx="2471072" cy="637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4"/>
              </a:lnSpc>
            </a:pPr>
            <a:r>
              <a:rPr lang="en-US" sz="3767">
                <a:solidFill>
                  <a:srgbClr val="FFFFFF"/>
                </a:solidFill>
                <a:latin typeface="Open Sans Bold"/>
              </a:rPr>
              <a:t>ANALYSIS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1573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050084" y="79539"/>
            <a:ext cx="2875863" cy="1332156"/>
            <a:chOff x="0" y="0"/>
            <a:chExt cx="5869940" cy="27190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173857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268137" y="79539"/>
            <a:ext cx="2875863" cy="1332156"/>
            <a:chOff x="0" y="0"/>
            <a:chExt cx="5869940" cy="27190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173857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486190" y="79539"/>
            <a:ext cx="2875863" cy="1332156"/>
            <a:chOff x="0" y="0"/>
            <a:chExt cx="5869940" cy="271907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173857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2704243" y="79539"/>
            <a:ext cx="3393705" cy="1332156"/>
            <a:chOff x="0" y="0"/>
            <a:chExt cx="6926910" cy="271907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450850"/>
              <a:ext cx="6926910" cy="2269490"/>
            </a:xfrm>
            <a:custGeom>
              <a:avLst/>
              <a:gdLst/>
              <a:ahLst/>
              <a:cxnLst/>
              <a:rect l="l" t="t" r="r" b="b"/>
              <a:pathLst>
                <a:path w="6926910" h="2269490">
                  <a:moveTo>
                    <a:pt x="633763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6337630" y="2269490"/>
                  </a:lnTo>
                  <a:lnTo>
                    <a:pt x="6337630" y="2268220"/>
                  </a:lnTo>
                  <a:lnTo>
                    <a:pt x="6926910" y="1134110"/>
                  </a:lnTo>
                  <a:close/>
                </a:path>
              </a:pathLst>
            </a:custGeom>
            <a:solidFill>
              <a:srgbClr val="CF603D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1589648" y="1880552"/>
            <a:ext cx="15108704" cy="6430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22679" lvl="1" indent="-561340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Age, race and  gender absolutely don't matter</a:t>
            </a:r>
          </a:p>
          <a:p>
            <a:pPr marL="1122679" lvl="1" indent="-561340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May not be for all things, but only for certain and even only for one</a:t>
            </a:r>
          </a:p>
          <a:p>
            <a:pPr marL="1122679" lvl="1" indent="-561340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Often distorted: perfumes, meat, coffee, cleaning products, onions </a:t>
            </a:r>
          </a:p>
          <a:p>
            <a:pPr marL="1122679" lvl="1" indent="-561340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Frequent stinky odors: rotten garbage, rancid, burnt, chemical, sweat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704243" y="455250"/>
            <a:ext cx="3386868" cy="57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5"/>
              </a:lnSpc>
            </a:pPr>
            <a:r>
              <a:rPr lang="en-US" sz="3418">
                <a:solidFill>
                  <a:srgbClr val="FFFFFF"/>
                </a:solidFill>
                <a:latin typeface="Open Sans Bold"/>
              </a:rPr>
              <a:t>CONCLUSION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69" b="1526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647380" y="180975"/>
            <a:ext cx="6969175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000000"/>
                </a:solidFill>
                <a:latin typeface="Open Sans Extra Bold"/>
              </a:rPr>
              <a:t>RESOURCES: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371158" y="1365028"/>
            <a:ext cx="15916842" cy="8921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86933" lvl="1" indent="-543467" algn="just">
              <a:lnSpc>
                <a:spcPts val="7048"/>
              </a:lnSpc>
              <a:buFont typeface="Arial"/>
              <a:buChar char="•"/>
            </a:pPr>
            <a:r>
              <a:rPr lang="en-US" sz="5034">
                <a:solidFill>
                  <a:srgbClr val="000000"/>
                </a:solidFill>
                <a:latin typeface="Open Sans"/>
              </a:rPr>
              <a:t>youtube.com</a:t>
            </a:r>
          </a:p>
          <a:p>
            <a:pPr marL="1086933" lvl="1" indent="-543467" algn="just">
              <a:lnSpc>
                <a:spcPts val="7048"/>
              </a:lnSpc>
              <a:buFont typeface="Arial"/>
              <a:buChar char="•"/>
            </a:pPr>
            <a:r>
              <a:rPr lang="en-US" sz="5034">
                <a:solidFill>
                  <a:srgbClr val="000000"/>
                </a:solidFill>
                <a:latin typeface="Open Sans"/>
              </a:rPr>
              <a:t>https://trends.rbc.ru/trends/social/62299bb69a79473bbfdf2f78</a:t>
            </a:r>
          </a:p>
          <a:p>
            <a:pPr marL="1086933" lvl="1" indent="-543467" algn="just">
              <a:lnSpc>
                <a:spcPts val="7048"/>
              </a:lnSpc>
              <a:buFont typeface="Arial"/>
              <a:buChar char="•"/>
            </a:pPr>
            <a:r>
              <a:rPr lang="en-US" sz="5034">
                <a:solidFill>
                  <a:srgbClr val="000000"/>
                </a:solidFill>
                <a:latin typeface="Open Sans"/>
              </a:rPr>
              <a:t>https://www.nature.com/articles/s43856-022-00112-9</a:t>
            </a:r>
          </a:p>
          <a:p>
            <a:pPr marL="1086933" lvl="1" indent="-543467" algn="just">
              <a:lnSpc>
                <a:spcPts val="7048"/>
              </a:lnSpc>
              <a:buFont typeface="Arial"/>
              <a:buChar char="•"/>
            </a:pPr>
            <a:r>
              <a:rPr lang="en-US" sz="5034">
                <a:solidFill>
                  <a:srgbClr val="000000"/>
                </a:solidFill>
                <a:latin typeface="Open Sans"/>
              </a:rPr>
              <a:t>https://www.frontiersin.org/articles/10.3389/fneur.2020.543275/full</a:t>
            </a:r>
          </a:p>
          <a:p>
            <a:pPr marL="1086933" lvl="1" indent="-543467" algn="just">
              <a:lnSpc>
                <a:spcPts val="7048"/>
              </a:lnSpc>
              <a:buFont typeface="Arial"/>
              <a:buChar char="•"/>
            </a:pPr>
            <a:r>
              <a:rPr lang="en-US" sz="5034">
                <a:solidFill>
                  <a:srgbClr val="000000"/>
                </a:solidFill>
                <a:latin typeface="Open Sans"/>
              </a:rPr>
              <a:t>https://www.osmosis.org/answers/parosmia</a:t>
            </a:r>
          </a:p>
          <a:p>
            <a:pPr marL="1086933" lvl="1" indent="-543467" algn="just">
              <a:lnSpc>
                <a:spcPts val="7048"/>
              </a:lnSpc>
              <a:buFont typeface="Arial"/>
              <a:buChar char="•"/>
            </a:pPr>
            <a:r>
              <a:rPr lang="en-US" sz="5034">
                <a:solidFill>
                  <a:srgbClr val="000000"/>
                </a:solidFill>
                <a:latin typeface="Open Sans"/>
              </a:rPr>
              <a:t>https://www.ncbi.nlm.nih.gov/pmc/articles/PMC8997629/pdf/foods-11-00967.pdf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13" b="1541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4295789"/>
            <a:ext cx="18288000" cy="3133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000000"/>
                </a:solidFill>
                <a:latin typeface="Open Sans Extra Bold"/>
              </a:rPr>
              <a:t>THANK YOU FOR YOUR ATYTENTION!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44" b="153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867210" y="2133130"/>
            <a:ext cx="5792688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000000"/>
                </a:solidFill>
                <a:latin typeface="Open Sans Extra Bold"/>
              </a:rPr>
              <a:t>CONTAIN: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867210" y="4029961"/>
            <a:ext cx="4670971" cy="365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22679" lvl="1" indent="-561340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Theory</a:t>
            </a:r>
          </a:p>
          <a:p>
            <a:pPr marL="1122679" lvl="1" indent="-561340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Statistics </a:t>
            </a:r>
          </a:p>
          <a:p>
            <a:pPr marL="1122679" lvl="1" indent="-561340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Analysis</a:t>
            </a:r>
          </a:p>
          <a:p>
            <a:pPr marL="1122679" lvl="1" indent="-561340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Conclusion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1573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050084" y="79539"/>
            <a:ext cx="2875863" cy="1332156"/>
            <a:chOff x="0" y="0"/>
            <a:chExt cx="5869940" cy="27190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CF603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268137" y="79539"/>
            <a:ext cx="2875863" cy="1332156"/>
            <a:chOff x="0" y="0"/>
            <a:chExt cx="5869940" cy="27190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173857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486190" y="79539"/>
            <a:ext cx="2875863" cy="1332156"/>
            <a:chOff x="0" y="0"/>
            <a:chExt cx="5869940" cy="271907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173857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2704243" y="79539"/>
            <a:ext cx="2875863" cy="1332156"/>
            <a:chOff x="0" y="0"/>
            <a:chExt cx="5869940" cy="271907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173857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3050084" y="367792"/>
            <a:ext cx="2874443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Open Sans Bold"/>
              </a:rPr>
              <a:t>THEORY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084479" y="4814668"/>
            <a:ext cx="12803422" cy="1283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84"/>
              </a:lnSpc>
            </a:pPr>
            <a:r>
              <a:rPr lang="en-US" sz="7488">
                <a:solidFill>
                  <a:srgbClr val="000000"/>
                </a:solidFill>
                <a:latin typeface="Open Sans"/>
              </a:rPr>
              <a:t>Olfactory - the sense of smell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893" b="14837"/>
          <a:stretch>
            <a:fillRect/>
          </a:stretch>
        </p:blipFill>
        <p:spPr>
          <a:xfrm>
            <a:off x="0" y="-3810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050084" y="79539"/>
            <a:ext cx="2875863" cy="1332156"/>
            <a:chOff x="0" y="0"/>
            <a:chExt cx="5869940" cy="27190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CF603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268137" y="79539"/>
            <a:ext cx="2875863" cy="1332156"/>
            <a:chOff x="0" y="0"/>
            <a:chExt cx="5869940" cy="27190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173857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486190" y="79539"/>
            <a:ext cx="2875863" cy="1332156"/>
            <a:chOff x="0" y="0"/>
            <a:chExt cx="5869940" cy="271907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173857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2704243" y="79539"/>
            <a:ext cx="2875863" cy="1332156"/>
            <a:chOff x="0" y="0"/>
            <a:chExt cx="5869940" cy="271907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173857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6567124" y="1795110"/>
            <a:ext cx="5153752" cy="2766706"/>
            <a:chOff x="0" y="0"/>
            <a:chExt cx="7620000" cy="4090670"/>
          </a:xfrm>
        </p:grpSpPr>
        <p:sp>
          <p:nvSpPr>
            <p:cNvPr id="16" name="Freeform 16"/>
            <p:cNvSpPr/>
            <p:nvPr/>
          </p:nvSpPr>
          <p:spPr>
            <a:xfrm>
              <a:off x="8890" y="0"/>
              <a:ext cx="7614920" cy="4090670"/>
            </a:xfrm>
            <a:custGeom>
              <a:avLst/>
              <a:gdLst/>
              <a:ahLst/>
              <a:cxnLst/>
              <a:rect l="l" t="t" r="r" b="b"/>
              <a:pathLst>
                <a:path w="7614920" h="4090670">
                  <a:moveTo>
                    <a:pt x="0" y="0"/>
                  </a:moveTo>
                  <a:lnTo>
                    <a:pt x="0" y="4090670"/>
                  </a:lnTo>
                  <a:lnTo>
                    <a:pt x="7614920" y="4090670"/>
                  </a:lnTo>
                  <a:lnTo>
                    <a:pt x="761492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7029450" y="410210"/>
                  </a:moveTo>
                  <a:cubicBezTo>
                    <a:pt x="7123430" y="410210"/>
                    <a:pt x="7200900" y="486410"/>
                    <a:pt x="7200900" y="581660"/>
                  </a:cubicBezTo>
                  <a:cubicBezTo>
                    <a:pt x="7200900" y="676910"/>
                    <a:pt x="7124700" y="753110"/>
                    <a:pt x="7029450" y="753110"/>
                  </a:cubicBezTo>
                  <a:cubicBezTo>
                    <a:pt x="6934200" y="753110"/>
                    <a:pt x="6858000" y="676910"/>
                    <a:pt x="6858000" y="581660"/>
                  </a:cubicBezTo>
                  <a:cubicBezTo>
                    <a:pt x="6858000" y="486410"/>
                    <a:pt x="6935470" y="410210"/>
                    <a:pt x="7029450" y="410210"/>
                  </a:cubicBezTo>
                  <a:close/>
                  <a:moveTo>
                    <a:pt x="572770" y="410210"/>
                  </a:moveTo>
                  <a:cubicBezTo>
                    <a:pt x="666750" y="410210"/>
                    <a:pt x="744220" y="486410"/>
                    <a:pt x="744220" y="581660"/>
                  </a:cubicBezTo>
                  <a:cubicBezTo>
                    <a:pt x="744220" y="676910"/>
                    <a:pt x="668020" y="753110"/>
                    <a:pt x="572770" y="753110"/>
                  </a:cubicBezTo>
                  <a:cubicBezTo>
                    <a:pt x="478790" y="753110"/>
                    <a:pt x="401320" y="676910"/>
                    <a:pt x="401320" y="581660"/>
                  </a:cubicBezTo>
                  <a:cubicBezTo>
                    <a:pt x="401320" y="486410"/>
                    <a:pt x="478790" y="410210"/>
                    <a:pt x="572770" y="410210"/>
                  </a:cubicBezTo>
                  <a:close/>
                  <a:moveTo>
                    <a:pt x="572770" y="3680460"/>
                  </a:moveTo>
                  <a:cubicBezTo>
                    <a:pt x="478790" y="3680460"/>
                    <a:pt x="401320" y="3604260"/>
                    <a:pt x="401320" y="3509010"/>
                  </a:cubicBezTo>
                  <a:cubicBezTo>
                    <a:pt x="401320" y="3415030"/>
                    <a:pt x="477520" y="3337560"/>
                    <a:pt x="572770" y="3337560"/>
                  </a:cubicBezTo>
                  <a:cubicBezTo>
                    <a:pt x="666750" y="3337560"/>
                    <a:pt x="744220" y="3413760"/>
                    <a:pt x="744220" y="3509010"/>
                  </a:cubicBezTo>
                  <a:cubicBezTo>
                    <a:pt x="744220" y="3602990"/>
                    <a:pt x="666750" y="3680460"/>
                    <a:pt x="572770" y="3680460"/>
                  </a:cubicBezTo>
                  <a:close/>
                  <a:moveTo>
                    <a:pt x="7029450" y="3680460"/>
                  </a:moveTo>
                  <a:cubicBezTo>
                    <a:pt x="6935470" y="3680460"/>
                    <a:pt x="6858000" y="3604260"/>
                    <a:pt x="6858000" y="3509010"/>
                  </a:cubicBezTo>
                  <a:cubicBezTo>
                    <a:pt x="6858000" y="3415030"/>
                    <a:pt x="6934200" y="3337560"/>
                    <a:pt x="7029450" y="3337560"/>
                  </a:cubicBezTo>
                  <a:cubicBezTo>
                    <a:pt x="7124700" y="3337560"/>
                    <a:pt x="7200900" y="3413760"/>
                    <a:pt x="7200900" y="3509010"/>
                  </a:cubicBezTo>
                  <a:cubicBezTo>
                    <a:pt x="7200900" y="3602990"/>
                    <a:pt x="7123430" y="3680460"/>
                    <a:pt x="7029450" y="3680460"/>
                  </a:cubicBez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410210" y="410210"/>
              <a:ext cx="342900" cy="342900"/>
            </a:xfrm>
            <a:custGeom>
              <a:avLst/>
              <a:gdLst/>
              <a:ahLst/>
              <a:cxnLst/>
              <a:rect l="l" t="t" r="r" b="b"/>
              <a:pathLst>
                <a:path w="342900" h="342900">
                  <a:moveTo>
                    <a:pt x="342900" y="171450"/>
                  </a:moveTo>
                  <a:cubicBezTo>
                    <a:pt x="342900" y="265430"/>
                    <a:pt x="266700" y="342900"/>
                    <a:pt x="171450" y="342900"/>
                  </a:cubicBezTo>
                  <a:cubicBezTo>
                    <a:pt x="77470" y="342900"/>
                    <a:pt x="0" y="266700"/>
                    <a:pt x="0" y="171450"/>
                  </a:cubicBezTo>
                  <a:cubicBezTo>
                    <a:pt x="0" y="76200"/>
                    <a:pt x="76200" y="0"/>
                    <a:pt x="171450" y="0"/>
                  </a:cubicBezTo>
                  <a:cubicBezTo>
                    <a:pt x="265430" y="0"/>
                    <a:pt x="342900" y="77470"/>
                    <a:pt x="342900" y="171450"/>
                  </a:cubicBez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6866890" y="410210"/>
              <a:ext cx="342900" cy="342900"/>
            </a:xfrm>
            <a:custGeom>
              <a:avLst/>
              <a:gdLst/>
              <a:ahLst/>
              <a:cxnLst/>
              <a:rect l="l" t="t" r="r" b="b"/>
              <a:pathLst>
                <a:path w="342900" h="342900">
                  <a:moveTo>
                    <a:pt x="342900" y="171450"/>
                  </a:moveTo>
                  <a:cubicBezTo>
                    <a:pt x="342900" y="265430"/>
                    <a:pt x="266700" y="342900"/>
                    <a:pt x="171450" y="342900"/>
                  </a:cubicBezTo>
                  <a:cubicBezTo>
                    <a:pt x="76200" y="342900"/>
                    <a:pt x="0" y="266700"/>
                    <a:pt x="0" y="171450"/>
                  </a:cubicBezTo>
                  <a:cubicBezTo>
                    <a:pt x="0" y="76200"/>
                    <a:pt x="76200" y="0"/>
                    <a:pt x="171450" y="0"/>
                  </a:cubicBezTo>
                  <a:cubicBezTo>
                    <a:pt x="266700" y="0"/>
                    <a:pt x="342900" y="77470"/>
                    <a:pt x="342900" y="171450"/>
                  </a:cubicBez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6866890" y="3337560"/>
              <a:ext cx="342900" cy="342900"/>
            </a:xfrm>
            <a:custGeom>
              <a:avLst/>
              <a:gdLst/>
              <a:ahLst/>
              <a:cxnLst/>
              <a:rect l="l" t="t" r="r" b="b"/>
              <a:pathLst>
                <a:path w="342900" h="342900">
                  <a:moveTo>
                    <a:pt x="342900" y="171450"/>
                  </a:moveTo>
                  <a:cubicBezTo>
                    <a:pt x="342900" y="265430"/>
                    <a:pt x="266700" y="342900"/>
                    <a:pt x="171450" y="342900"/>
                  </a:cubicBezTo>
                  <a:cubicBezTo>
                    <a:pt x="76200" y="342900"/>
                    <a:pt x="0" y="266700"/>
                    <a:pt x="0" y="171450"/>
                  </a:cubicBezTo>
                  <a:cubicBezTo>
                    <a:pt x="0" y="77470"/>
                    <a:pt x="76200" y="0"/>
                    <a:pt x="171450" y="0"/>
                  </a:cubicBezTo>
                  <a:cubicBezTo>
                    <a:pt x="266700" y="0"/>
                    <a:pt x="342900" y="77470"/>
                    <a:pt x="342900" y="171450"/>
                  </a:cubicBez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410210" y="3337560"/>
              <a:ext cx="342900" cy="342900"/>
            </a:xfrm>
            <a:custGeom>
              <a:avLst/>
              <a:gdLst/>
              <a:ahLst/>
              <a:cxnLst/>
              <a:rect l="l" t="t" r="r" b="b"/>
              <a:pathLst>
                <a:path w="342900" h="342900">
                  <a:moveTo>
                    <a:pt x="342900" y="171450"/>
                  </a:moveTo>
                  <a:cubicBezTo>
                    <a:pt x="342900" y="265430"/>
                    <a:pt x="266700" y="342900"/>
                    <a:pt x="171450" y="342900"/>
                  </a:cubicBezTo>
                  <a:cubicBezTo>
                    <a:pt x="77470" y="342900"/>
                    <a:pt x="0" y="266700"/>
                    <a:pt x="0" y="171450"/>
                  </a:cubicBezTo>
                  <a:cubicBezTo>
                    <a:pt x="0" y="77470"/>
                    <a:pt x="76200" y="0"/>
                    <a:pt x="171450" y="0"/>
                  </a:cubicBezTo>
                  <a:cubicBezTo>
                    <a:pt x="265430" y="0"/>
                    <a:pt x="342900" y="77470"/>
                    <a:pt x="342900" y="171450"/>
                  </a:cubicBezTo>
                  <a:close/>
                </a:path>
              </a:pathLst>
            </a:custGeom>
            <a:solidFill>
              <a:srgbClr val="0A1C80"/>
            </a:solidFill>
          </p:spPr>
        </p:sp>
      </p:grpSp>
      <p:sp>
        <p:nvSpPr>
          <p:cNvPr id="21" name="AutoShape 21"/>
          <p:cNvSpPr/>
          <p:nvPr/>
        </p:nvSpPr>
        <p:spPr>
          <a:xfrm rot="3044039">
            <a:off x="10648035" y="5267233"/>
            <a:ext cx="1883790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grpSp>
        <p:nvGrpSpPr>
          <p:cNvPr id="22" name="Group 22"/>
          <p:cNvGrpSpPr/>
          <p:nvPr/>
        </p:nvGrpSpPr>
        <p:grpSpPr>
          <a:xfrm>
            <a:off x="11205226" y="6090628"/>
            <a:ext cx="4555057" cy="1349326"/>
            <a:chOff x="0" y="0"/>
            <a:chExt cx="1199686" cy="35537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99686" cy="355378"/>
            </a:xfrm>
            <a:custGeom>
              <a:avLst/>
              <a:gdLst/>
              <a:ahLst/>
              <a:cxnLst/>
              <a:rect l="l" t="t" r="r" b="b"/>
              <a:pathLst>
                <a:path w="1199686" h="355378">
                  <a:moveTo>
                    <a:pt x="0" y="0"/>
                  </a:moveTo>
                  <a:lnTo>
                    <a:pt x="1199686" y="0"/>
                  </a:lnTo>
                  <a:lnTo>
                    <a:pt x="1199686" y="355378"/>
                  </a:lnTo>
                  <a:lnTo>
                    <a:pt x="0" y="355378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3050084" y="367792"/>
            <a:ext cx="2874443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Open Sans Bold"/>
              </a:rPr>
              <a:t>THEORY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876064" y="2078213"/>
            <a:ext cx="4535872" cy="2124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4"/>
              </a:lnSpc>
            </a:pPr>
            <a:r>
              <a:rPr lang="en-US" sz="4031">
                <a:solidFill>
                  <a:srgbClr val="000000"/>
                </a:solidFill>
                <a:latin typeface="Open Sans Extra Bold"/>
              </a:rPr>
              <a:t>Qualification of olfactory disorders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3151011" y="6020276"/>
            <a:ext cx="4555057" cy="1349326"/>
            <a:chOff x="0" y="0"/>
            <a:chExt cx="1199686" cy="35537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199686" cy="355378"/>
            </a:xfrm>
            <a:custGeom>
              <a:avLst/>
              <a:gdLst/>
              <a:ahLst/>
              <a:cxnLst/>
              <a:rect l="l" t="t" r="r" b="b"/>
              <a:pathLst>
                <a:path w="1199686" h="355378">
                  <a:moveTo>
                    <a:pt x="0" y="0"/>
                  </a:moveTo>
                  <a:lnTo>
                    <a:pt x="1199686" y="0"/>
                  </a:lnTo>
                  <a:lnTo>
                    <a:pt x="1199686" y="355378"/>
                  </a:lnTo>
                  <a:lnTo>
                    <a:pt x="0" y="355378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0" name="AutoShape 30"/>
          <p:cNvSpPr/>
          <p:nvPr/>
        </p:nvSpPr>
        <p:spPr>
          <a:xfrm rot="7560004">
            <a:off x="5976632" y="5254812"/>
            <a:ext cx="1798865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31" name="TextBox 31"/>
          <p:cNvSpPr txBox="1"/>
          <p:nvPr/>
        </p:nvSpPr>
        <p:spPr>
          <a:xfrm>
            <a:off x="3774985" y="6203766"/>
            <a:ext cx="3629754" cy="88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Open Sans"/>
              </a:rPr>
              <a:t>Qualitative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205226" y="6203766"/>
            <a:ext cx="4555057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Quantitive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616576" y="7354228"/>
            <a:ext cx="3956561" cy="28783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79791" lvl="1" indent="-439896" algn="ctr">
              <a:lnSpc>
                <a:spcPts val="5704"/>
              </a:lnSpc>
              <a:buFont typeface="Arial"/>
              <a:buChar char="•"/>
            </a:pPr>
            <a:r>
              <a:rPr lang="en-US" sz="4074" dirty="0" err="1">
                <a:solidFill>
                  <a:srgbClr val="000000"/>
                </a:solidFill>
                <a:latin typeface="Open Sans"/>
              </a:rPr>
              <a:t>Phantosmia</a:t>
            </a:r>
            <a:endParaRPr lang="en-US" sz="4074" dirty="0">
              <a:solidFill>
                <a:srgbClr val="000000"/>
              </a:solidFill>
              <a:latin typeface="Open Sans"/>
            </a:endParaRPr>
          </a:p>
          <a:p>
            <a:pPr marL="879791" lvl="1" indent="-439896">
              <a:lnSpc>
                <a:spcPts val="5704"/>
              </a:lnSpc>
              <a:buFont typeface="Arial"/>
              <a:buChar char="•"/>
            </a:pPr>
            <a:r>
              <a:rPr lang="en-US" sz="4074" dirty="0">
                <a:solidFill>
                  <a:srgbClr val="000000"/>
                </a:solidFill>
                <a:latin typeface="Open Sans Italics"/>
              </a:rPr>
              <a:t>Parosmia</a:t>
            </a:r>
          </a:p>
          <a:p>
            <a:pPr marL="879791" lvl="1" indent="-439896">
              <a:lnSpc>
                <a:spcPts val="5704"/>
              </a:lnSpc>
              <a:buFont typeface="Arial"/>
              <a:buChar char="•"/>
            </a:pPr>
            <a:r>
              <a:rPr lang="en-US" sz="4074" dirty="0" err="1">
                <a:solidFill>
                  <a:srgbClr val="000000"/>
                </a:solidFill>
                <a:latin typeface="Open Sans"/>
              </a:rPr>
              <a:t>Troposmia</a:t>
            </a:r>
            <a:endParaRPr lang="en-US" sz="4074" dirty="0">
              <a:solidFill>
                <a:srgbClr val="000000"/>
              </a:solidFill>
              <a:latin typeface="Open Sans"/>
            </a:endParaRPr>
          </a:p>
          <a:p>
            <a:pPr marL="879791" lvl="1" indent="-439896">
              <a:lnSpc>
                <a:spcPts val="5704"/>
              </a:lnSpc>
              <a:buFont typeface="Arial"/>
              <a:buChar char="•"/>
            </a:pPr>
            <a:r>
              <a:rPr lang="en-US" sz="4074" dirty="0" err="1">
                <a:solidFill>
                  <a:srgbClr val="000000"/>
                </a:solidFill>
                <a:latin typeface="Open Sans"/>
              </a:rPr>
              <a:t>Euosmia</a:t>
            </a:r>
            <a:endParaRPr lang="en-US" sz="4074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0924120" y="7806666"/>
            <a:ext cx="4747303" cy="18110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22679" lvl="1" indent="-561340">
              <a:lnSpc>
                <a:spcPts val="7279"/>
              </a:lnSpc>
              <a:buFont typeface="Arial"/>
              <a:buChar char="•"/>
            </a:pPr>
            <a:r>
              <a:rPr lang="en-US" sz="5199" dirty="0">
                <a:solidFill>
                  <a:srgbClr val="000000"/>
                </a:solidFill>
                <a:latin typeface="Open Sans"/>
              </a:rPr>
              <a:t>Anosmia</a:t>
            </a:r>
          </a:p>
          <a:p>
            <a:pPr marL="1122679" lvl="1" indent="-561340">
              <a:lnSpc>
                <a:spcPts val="7279"/>
              </a:lnSpc>
              <a:buFont typeface="Arial"/>
              <a:buChar char="•"/>
            </a:pPr>
            <a:r>
              <a:rPr lang="en-US" sz="5199" dirty="0">
                <a:solidFill>
                  <a:srgbClr val="000000"/>
                </a:solidFill>
                <a:latin typeface="Open Sans"/>
              </a:rPr>
              <a:t>Hyposmia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72" b="1555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68924" y="2870500"/>
            <a:ext cx="10664035" cy="710758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3050084" y="79539"/>
            <a:ext cx="2875863" cy="1332156"/>
            <a:chOff x="0" y="0"/>
            <a:chExt cx="5869940" cy="271907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CF603D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3050084" y="1649820"/>
            <a:ext cx="13866316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u="sng">
                <a:solidFill>
                  <a:srgbClr val="000000"/>
                </a:solidFill>
                <a:latin typeface="Open Sans"/>
              </a:rPr>
              <a:t>Parosmia</a:t>
            </a:r>
            <a:r>
              <a:rPr lang="en-US" sz="5199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5199">
                <a:solidFill>
                  <a:srgbClr val="000000"/>
                </a:solidFill>
                <a:latin typeface="Open Sans Italics"/>
              </a:rPr>
              <a:t>is distortion of normal sense of smell</a:t>
            </a:r>
            <a:r>
              <a:rPr lang="en-US" sz="5199">
                <a:solidFill>
                  <a:srgbClr val="000000"/>
                </a:solidFill>
                <a:latin typeface="Open Sans"/>
              </a:rPr>
              <a:t>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268137" y="79539"/>
            <a:ext cx="2875863" cy="1332156"/>
            <a:chOff x="0" y="0"/>
            <a:chExt cx="5869940" cy="271907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173857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9486190" y="79539"/>
            <a:ext cx="2875863" cy="1332156"/>
            <a:chOff x="0" y="0"/>
            <a:chExt cx="5869940" cy="271907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173857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2704243" y="79539"/>
            <a:ext cx="2875863" cy="1332156"/>
            <a:chOff x="0" y="0"/>
            <a:chExt cx="5869940" cy="271907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173857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3050084" y="367792"/>
            <a:ext cx="2874443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Open Sans Bold"/>
              </a:rPr>
              <a:t>THEORY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688" b="150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210692" y="3788727"/>
            <a:ext cx="4116711" cy="41167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691466" y="4984974"/>
            <a:ext cx="4383435" cy="29204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701078" y="3788727"/>
            <a:ext cx="3931301" cy="387888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691466" y="2255202"/>
            <a:ext cx="4699934" cy="15335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000000"/>
                </a:solidFill>
                <a:latin typeface="Open Sans Extra Bold"/>
              </a:rPr>
              <a:t>CAUSES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050084" y="79539"/>
            <a:ext cx="2875863" cy="1332156"/>
            <a:chOff x="0" y="0"/>
            <a:chExt cx="5869940" cy="271907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CF603D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6268137" y="79539"/>
            <a:ext cx="2875863" cy="1332156"/>
            <a:chOff x="0" y="0"/>
            <a:chExt cx="5869940" cy="271907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173857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9486190" y="79539"/>
            <a:ext cx="2875863" cy="1332156"/>
            <a:chOff x="0" y="0"/>
            <a:chExt cx="5869940" cy="271907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173857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2704243" y="79539"/>
            <a:ext cx="2875863" cy="1332156"/>
            <a:chOff x="0" y="0"/>
            <a:chExt cx="5869940" cy="271907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173857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3050084" y="367792"/>
            <a:ext cx="2874443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Open Sans Bold"/>
              </a:rPr>
              <a:t>THEORY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23" b="1550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050084" y="79539"/>
            <a:ext cx="2875863" cy="1332156"/>
            <a:chOff x="0" y="0"/>
            <a:chExt cx="5869940" cy="27190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CF603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268137" y="79539"/>
            <a:ext cx="2875863" cy="1332156"/>
            <a:chOff x="0" y="0"/>
            <a:chExt cx="5869940" cy="27190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173857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486190" y="79539"/>
            <a:ext cx="2875863" cy="1332156"/>
            <a:chOff x="0" y="0"/>
            <a:chExt cx="5869940" cy="271907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173857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2704243" y="79539"/>
            <a:ext cx="2875863" cy="1332156"/>
            <a:chOff x="0" y="0"/>
            <a:chExt cx="5869940" cy="271907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173857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525632" y="3983621"/>
            <a:ext cx="9986624" cy="5991974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3050084" y="367792"/>
            <a:ext cx="2874443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Open Sans Bold"/>
              </a:rPr>
              <a:t>THEORY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460053" y="1259295"/>
            <a:ext cx="13367895" cy="2724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4"/>
              </a:lnSpc>
            </a:pPr>
            <a:r>
              <a:rPr lang="en-US" sz="7788">
                <a:solidFill>
                  <a:srgbClr val="000000"/>
                </a:solidFill>
                <a:latin typeface="Open Sans Extra Bold"/>
              </a:rPr>
              <a:t>Where and how smells are felt?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16" b="1521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050084" y="79539"/>
            <a:ext cx="2875863" cy="1332156"/>
            <a:chOff x="0" y="0"/>
            <a:chExt cx="5869940" cy="27190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CF603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268137" y="79539"/>
            <a:ext cx="2875863" cy="1332156"/>
            <a:chOff x="0" y="0"/>
            <a:chExt cx="5869940" cy="27190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173857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486190" y="79539"/>
            <a:ext cx="2875863" cy="1332156"/>
            <a:chOff x="0" y="0"/>
            <a:chExt cx="5869940" cy="271907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173857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2704243" y="79539"/>
            <a:ext cx="2875863" cy="1332156"/>
            <a:chOff x="0" y="0"/>
            <a:chExt cx="5869940" cy="271907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0A1C80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173857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 t="6629" r="531" b="17764"/>
          <a:stretch>
            <a:fillRect/>
          </a:stretch>
        </p:blipFill>
        <p:spPr>
          <a:xfrm>
            <a:off x="2416379" y="2430625"/>
            <a:ext cx="15107735" cy="7177105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3050084" y="367792"/>
            <a:ext cx="2874443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Open Sans Bold"/>
              </a:rPr>
              <a:t>THEORY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441</Words>
  <Application>Microsoft Macintosh PowerPoint</Application>
  <PresentationFormat>Произвольный</PresentationFormat>
  <Paragraphs>113</Paragraphs>
  <Slides>24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Open Sans Extra Bold</vt:lpstr>
      <vt:lpstr>Calibri</vt:lpstr>
      <vt:lpstr>Arial</vt:lpstr>
      <vt:lpstr>Open Sans Italics</vt:lpstr>
      <vt:lpstr>Open Sans Bold</vt:lpstr>
      <vt:lpstr>Open Sans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PAROSMIA</dc:title>
  <cp:lastModifiedBy>Жанна Алибекова</cp:lastModifiedBy>
  <cp:revision>2</cp:revision>
  <dcterms:created xsi:type="dcterms:W3CDTF">2006-08-16T00:00:00Z</dcterms:created>
  <dcterms:modified xsi:type="dcterms:W3CDTF">2022-08-20T15:10:36Z</dcterms:modified>
  <dc:identifier>DAEtJc0hw98</dc:identifier>
</cp:coreProperties>
</file>