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7" r:id="rId2"/>
    <p:sldId id="258" r:id="rId3"/>
    <p:sldId id="259" r:id="rId4"/>
    <p:sldId id="260" r:id="rId5"/>
    <p:sldId id="262" r:id="rId6"/>
    <p:sldId id="261" r:id="rId7"/>
    <p:sldId id="268" r:id="rId8"/>
    <p:sldId id="271" r:id="rId9"/>
    <p:sldId id="270" r:id="rId10"/>
    <p:sldId id="272" r:id="rId11"/>
    <p:sldId id="273" r:id="rId12"/>
    <p:sldId id="263" r:id="rId13"/>
    <p:sldId id="276" r:id="rId14"/>
    <p:sldId id="275" r:id="rId15"/>
    <p:sldId id="274" r:id="rId16"/>
    <p:sldId id="264" r:id="rId17"/>
    <p:sldId id="265" r:id="rId18"/>
    <p:sldId id="266" r:id="rId19"/>
    <p:sldId id="277"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88" d="100"/>
          <a:sy n="88" d="100"/>
        </p:scale>
        <p:origin x="494"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Sheet1!$B$1</c:f>
              <c:strCache>
                <c:ptCount val="1"/>
                <c:pt idx="0">
                  <c:v>Male</c:v>
                </c:pt>
              </c:strCache>
            </c:strRef>
          </c:tx>
          <c:invertIfNegative val="0"/>
          <c:cat>
            <c:strRef>
              <c:f>Sheet1!$A$2:$A$9</c:f>
              <c:strCache>
                <c:ptCount val="8"/>
                <c:pt idx="0">
                  <c:v>20-30</c:v>
                </c:pt>
                <c:pt idx="1">
                  <c:v>30-40</c:v>
                </c:pt>
                <c:pt idx="2">
                  <c:v>40-50</c:v>
                </c:pt>
                <c:pt idx="3">
                  <c:v>50-60</c:v>
                </c:pt>
                <c:pt idx="4">
                  <c:v>60-70</c:v>
                </c:pt>
                <c:pt idx="5">
                  <c:v>70-80</c:v>
                </c:pt>
                <c:pt idx="6">
                  <c:v>80-90</c:v>
                </c:pt>
                <c:pt idx="7">
                  <c:v>90-100</c:v>
                </c:pt>
              </c:strCache>
            </c:strRef>
          </c:cat>
          <c:val>
            <c:numRef>
              <c:f>Sheet1!$B$2:$B$9</c:f>
              <c:numCache>
                <c:formatCode>General</c:formatCode>
                <c:ptCount val="8"/>
                <c:pt idx="0">
                  <c:v>108</c:v>
                </c:pt>
                <c:pt idx="1">
                  <c:v>162</c:v>
                </c:pt>
                <c:pt idx="2">
                  <c:v>72</c:v>
                </c:pt>
                <c:pt idx="3">
                  <c:v>55</c:v>
                </c:pt>
                <c:pt idx="4">
                  <c:v>40</c:v>
                </c:pt>
                <c:pt idx="5">
                  <c:v>50</c:v>
                </c:pt>
                <c:pt idx="6">
                  <c:v>32</c:v>
                </c:pt>
                <c:pt idx="7">
                  <c:v>24</c:v>
                </c:pt>
              </c:numCache>
            </c:numRef>
          </c:val>
          <c:extLst>
            <c:ext xmlns:c16="http://schemas.microsoft.com/office/drawing/2014/chart" uri="{C3380CC4-5D6E-409C-BE32-E72D297353CC}">
              <c16:uniqueId val="{00000000-7F4D-40EA-827C-1F4A05B6E008}"/>
            </c:ext>
          </c:extLst>
        </c:ser>
        <c:ser>
          <c:idx val="1"/>
          <c:order val="1"/>
          <c:tx>
            <c:strRef>
              <c:f>Sheet1!$C$1</c:f>
              <c:strCache>
                <c:ptCount val="1"/>
                <c:pt idx="0">
                  <c:v>Female</c:v>
                </c:pt>
              </c:strCache>
            </c:strRef>
          </c:tx>
          <c:invertIfNegative val="0"/>
          <c:cat>
            <c:strRef>
              <c:f>Sheet1!$A$2:$A$9</c:f>
              <c:strCache>
                <c:ptCount val="8"/>
                <c:pt idx="0">
                  <c:v>20-30</c:v>
                </c:pt>
                <c:pt idx="1">
                  <c:v>30-40</c:v>
                </c:pt>
                <c:pt idx="2">
                  <c:v>40-50</c:v>
                </c:pt>
                <c:pt idx="3">
                  <c:v>50-60</c:v>
                </c:pt>
                <c:pt idx="4">
                  <c:v>60-70</c:v>
                </c:pt>
                <c:pt idx="5">
                  <c:v>70-80</c:v>
                </c:pt>
                <c:pt idx="6">
                  <c:v>80-90</c:v>
                </c:pt>
                <c:pt idx="7">
                  <c:v>90-100</c:v>
                </c:pt>
              </c:strCache>
            </c:strRef>
          </c:cat>
          <c:val>
            <c:numRef>
              <c:f>Sheet1!$C$2:$C$9</c:f>
              <c:numCache>
                <c:formatCode>General</c:formatCode>
                <c:ptCount val="8"/>
                <c:pt idx="0">
                  <c:v>189</c:v>
                </c:pt>
                <c:pt idx="1">
                  <c:v>148</c:v>
                </c:pt>
                <c:pt idx="2">
                  <c:v>60</c:v>
                </c:pt>
                <c:pt idx="3">
                  <c:v>55</c:v>
                </c:pt>
                <c:pt idx="4">
                  <c:v>23</c:v>
                </c:pt>
                <c:pt idx="5">
                  <c:v>48</c:v>
                </c:pt>
                <c:pt idx="6">
                  <c:v>18</c:v>
                </c:pt>
                <c:pt idx="7">
                  <c:v>22</c:v>
                </c:pt>
              </c:numCache>
            </c:numRef>
          </c:val>
          <c:extLst>
            <c:ext xmlns:c16="http://schemas.microsoft.com/office/drawing/2014/chart" uri="{C3380CC4-5D6E-409C-BE32-E72D297353CC}">
              <c16:uniqueId val="{00000001-7F4D-40EA-827C-1F4A05B6E008}"/>
            </c:ext>
          </c:extLst>
        </c:ser>
        <c:ser>
          <c:idx val="2"/>
          <c:order val="2"/>
          <c:tx>
            <c:strRef>
              <c:f>Sheet1!$D$1</c:f>
              <c:strCache>
                <c:ptCount val="1"/>
                <c:pt idx="0">
                  <c:v>Respondents</c:v>
                </c:pt>
              </c:strCache>
            </c:strRef>
          </c:tx>
          <c:invertIfNegative val="0"/>
          <c:cat>
            <c:strRef>
              <c:f>Sheet1!$A$2:$A$9</c:f>
              <c:strCache>
                <c:ptCount val="8"/>
                <c:pt idx="0">
                  <c:v>20-30</c:v>
                </c:pt>
                <c:pt idx="1">
                  <c:v>30-40</c:v>
                </c:pt>
                <c:pt idx="2">
                  <c:v>40-50</c:v>
                </c:pt>
                <c:pt idx="3">
                  <c:v>50-60</c:v>
                </c:pt>
                <c:pt idx="4">
                  <c:v>60-70</c:v>
                </c:pt>
                <c:pt idx="5">
                  <c:v>70-80</c:v>
                </c:pt>
                <c:pt idx="6">
                  <c:v>80-90</c:v>
                </c:pt>
                <c:pt idx="7">
                  <c:v>90-100</c:v>
                </c:pt>
              </c:strCache>
            </c:strRef>
          </c:cat>
          <c:val>
            <c:numRef>
              <c:f>Sheet1!$D$2:$D$9</c:f>
              <c:numCache>
                <c:formatCode>General</c:formatCode>
                <c:ptCount val="8"/>
                <c:pt idx="0">
                  <c:v>297</c:v>
                </c:pt>
                <c:pt idx="1">
                  <c:v>310</c:v>
                </c:pt>
                <c:pt idx="2">
                  <c:v>132</c:v>
                </c:pt>
                <c:pt idx="3">
                  <c:v>110</c:v>
                </c:pt>
                <c:pt idx="4">
                  <c:v>63</c:v>
                </c:pt>
                <c:pt idx="5">
                  <c:v>98</c:v>
                </c:pt>
                <c:pt idx="6">
                  <c:v>50</c:v>
                </c:pt>
                <c:pt idx="7">
                  <c:v>46</c:v>
                </c:pt>
              </c:numCache>
            </c:numRef>
          </c:val>
          <c:extLst>
            <c:ext xmlns:c16="http://schemas.microsoft.com/office/drawing/2014/chart" uri="{C3380CC4-5D6E-409C-BE32-E72D297353CC}">
              <c16:uniqueId val="{00000002-7F4D-40EA-827C-1F4A05B6E008}"/>
            </c:ext>
          </c:extLst>
        </c:ser>
        <c:dLbls>
          <c:showLegendKey val="0"/>
          <c:showVal val="0"/>
          <c:showCatName val="0"/>
          <c:showSerName val="0"/>
          <c:showPercent val="0"/>
          <c:showBubbleSize val="0"/>
        </c:dLbls>
        <c:gapWidth val="150"/>
        <c:axId val="24191360"/>
        <c:axId val="24193280"/>
      </c:barChart>
      <c:catAx>
        <c:axId val="24191360"/>
        <c:scaling>
          <c:orientation val="minMax"/>
        </c:scaling>
        <c:delete val="0"/>
        <c:axPos val="b"/>
        <c:title>
          <c:tx>
            <c:rich>
              <a:bodyPr/>
              <a:lstStyle/>
              <a:p>
                <a:pPr>
                  <a:defRPr/>
                </a:pPr>
                <a:r>
                  <a:rPr lang="en-US"/>
                  <a:t>Age groups</a:t>
                </a:r>
              </a:p>
            </c:rich>
          </c:tx>
          <c:overlay val="0"/>
        </c:title>
        <c:numFmt formatCode="General" sourceLinked="0"/>
        <c:majorTickMark val="out"/>
        <c:minorTickMark val="none"/>
        <c:tickLblPos val="nextTo"/>
        <c:crossAx val="24193280"/>
        <c:crosses val="autoZero"/>
        <c:auto val="1"/>
        <c:lblAlgn val="ctr"/>
        <c:lblOffset val="100"/>
        <c:noMultiLvlLbl val="0"/>
      </c:catAx>
      <c:valAx>
        <c:axId val="24193280"/>
        <c:scaling>
          <c:orientation val="minMax"/>
        </c:scaling>
        <c:delete val="0"/>
        <c:axPos val="l"/>
        <c:majorGridlines/>
        <c:title>
          <c:tx>
            <c:rich>
              <a:bodyPr rot="-5400000" vert="horz"/>
              <a:lstStyle/>
              <a:p>
                <a:pPr>
                  <a:defRPr/>
                </a:pPr>
                <a:r>
                  <a:rPr lang="en-US"/>
                  <a:t>Number of respondents</a:t>
                </a:r>
              </a:p>
            </c:rich>
          </c:tx>
          <c:overlay val="0"/>
        </c:title>
        <c:numFmt formatCode="General" sourceLinked="1"/>
        <c:majorTickMark val="out"/>
        <c:minorTickMark val="none"/>
        <c:tickLblPos val="nextTo"/>
        <c:crossAx val="24191360"/>
        <c:crosses val="autoZero"/>
        <c:crossBetween val="between"/>
      </c:valAx>
    </c:plotArea>
    <c:legend>
      <c:legendPos val="r"/>
      <c:overlay val="0"/>
      <c:txPr>
        <a:bodyPr/>
        <a:lstStyle/>
        <a:p>
          <a:pPr>
            <a:defRPr>
              <a:solidFill>
                <a:srgbClr val="FF000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lineChart>
        <c:grouping val="standard"/>
        <c:varyColors val="0"/>
        <c:ser>
          <c:idx val="0"/>
          <c:order val="0"/>
          <c:tx>
            <c:strRef>
              <c:f>Sheet1!$E$1</c:f>
              <c:strCache>
                <c:ptCount val="1"/>
                <c:pt idx="0">
                  <c:v>Percentage of male</c:v>
                </c:pt>
              </c:strCache>
            </c:strRef>
          </c:tx>
          <c:marker>
            <c:symbol val="none"/>
          </c:marker>
          <c:cat>
            <c:strRef>
              <c:f>Sheet1!$A$2:$A$9</c:f>
              <c:strCache>
                <c:ptCount val="8"/>
                <c:pt idx="0">
                  <c:v>20-30</c:v>
                </c:pt>
                <c:pt idx="1">
                  <c:v>30-40</c:v>
                </c:pt>
                <c:pt idx="2">
                  <c:v>40-50</c:v>
                </c:pt>
                <c:pt idx="3">
                  <c:v>50-60</c:v>
                </c:pt>
                <c:pt idx="4">
                  <c:v>60-70</c:v>
                </c:pt>
                <c:pt idx="5">
                  <c:v>70-80</c:v>
                </c:pt>
                <c:pt idx="6">
                  <c:v>80-90</c:v>
                </c:pt>
                <c:pt idx="7">
                  <c:v>90-100</c:v>
                </c:pt>
              </c:strCache>
            </c:strRef>
          </c:cat>
          <c:val>
            <c:numRef>
              <c:f>Sheet1!$E$2:$E$9</c:f>
              <c:numCache>
                <c:formatCode>General</c:formatCode>
                <c:ptCount val="8"/>
                <c:pt idx="0">
                  <c:v>33.799999999999997</c:v>
                </c:pt>
                <c:pt idx="1">
                  <c:v>50.6</c:v>
                </c:pt>
                <c:pt idx="2">
                  <c:v>48</c:v>
                </c:pt>
                <c:pt idx="3">
                  <c:v>35</c:v>
                </c:pt>
                <c:pt idx="4">
                  <c:v>44.4</c:v>
                </c:pt>
                <c:pt idx="5">
                  <c:v>50</c:v>
                </c:pt>
                <c:pt idx="6">
                  <c:v>64</c:v>
                </c:pt>
                <c:pt idx="7">
                  <c:v>48</c:v>
                </c:pt>
              </c:numCache>
            </c:numRef>
          </c:val>
          <c:smooth val="0"/>
          <c:extLst>
            <c:ext xmlns:c16="http://schemas.microsoft.com/office/drawing/2014/chart" uri="{C3380CC4-5D6E-409C-BE32-E72D297353CC}">
              <c16:uniqueId val="{00000000-C6C6-489F-AD7D-FDBDD38461C4}"/>
            </c:ext>
          </c:extLst>
        </c:ser>
        <c:ser>
          <c:idx val="1"/>
          <c:order val="1"/>
          <c:tx>
            <c:strRef>
              <c:f>Sheet1!$F$1</c:f>
              <c:strCache>
                <c:ptCount val="1"/>
                <c:pt idx="0">
                  <c:v>Percentage of female</c:v>
                </c:pt>
              </c:strCache>
            </c:strRef>
          </c:tx>
          <c:marker>
            <c:symbol val="none"/>
          </c:marker>
          <c:cat>
            <c:strRef>
              <c:f>Sheet1!$A$2:$A$9</c:f>
              <c:strCache>
                <c:ptCount val="8"/>
                <c:pt idx="0">
                  <c:v>20-30</c:v>
                </c:pt>
                <c:pt idx="1">
                  <c:v>30-40</c:v>
                </c:pt>
                <c:pt idx="2">
                  <c:v>40-50</c:v>
                </c:pt>
                <c:pt idx="3">
                  <c:v>50-60</c:v>
                </c:pt>
                <c:pt idx="4">
                  <c:v>60-70</c:v>
                </c:pt>
                <c:pt idx="5">
                  <c:v>70-80</c:v>
                </c:pt>
                <c:pt idx="6">
                  <c:v>80-90</c:v>
                </c:pt>
                <c:pt idx="7">
                  <c:v>90-100</c:v>
                </c:pt>
              </c:strCache>
            </c:strRef>
          </c:cat>
          <c:val>
            <c:numRef>
              <c:f>Sheet1!$F$2:$F$9</c:f>
              <c:numCache>
                <c:formatCode>General</c:formatCode>
                <c:ptCount val="8"/>
                <c:pt idx="0">
                  <c:v>59</c:v>
                </c:pt>
                <c:pt idx="1">
                  <c:v>46.3</c:v>
                </c:pt>
                <c:pt idx="2">
                  <c:v>40</c:v>
                </c:pt>
                <c:pt idx="3">
                  <c:v>55</c:v>
                </c:pt>
                <c:pt idx="4">
                  <c:v>25.6</c:v>
                </c:pt>
                <c:pt idx="5">
                  <c:v>48</c:v>
                </c:pt>
                <c:pt idx="6">
                  <c:v>36</c:v>
                </c:pt>
                <c:pt idx="7">
                  <c:v>44</c:v>
                </c:pt>
              </c:numCache>
            </c:numRef>
          </c:val>
          <c:smooth val="0"/>
          <c:extLst>
            <c:ext xmlns:c16="http://schemas.microsoft.com/office/drawing/2014/chart" uri="{C3380CC4-5D6E-409C-BE32-E72D297353CC}">
              <c16:uniqueId val="{00000001-C6C6-489F-AD7D-FDBDD38461C4}"/>
            </c:ext>
          </c:extLst>
        </c:ser>
        <c:dLbls>
          <c:showLegendKey val="0"/>
          <c:showVal val="0"/>
          <c:showCatName val="0"/>
          <c:showSerName val="0"/>
          <c:showPercent val="0"/>
          <c:showBubbleSize val="0"/>
        </c:dLbls>
        <c:smooth val="0"/>
        <c:axId val="24201856"/>
        <c:axId val="24236800"/>
      </c:lineChart>
      <c:catAx>
        <c:axId val="24201856"/>
        <c:scaling>
          <c:orientation val="minMax"/>
        </c:scaling>
        <c:delete val="0"/>
        <c:axPos val="b"/>
        <c:title>
          <c:tx>
            <c:rich>
              <a:bodyPr/>
              <a:lstStyle/>
              <a:p>
                <a:pPr>
                  <a:defRPr/>
                </a:pPr>
                <a:r>
                  <a:rPr lang="en-US"/>
                  <a:t>AGE GROUPS</a:t>
                </a:r>
              </a:p>
            </c:rich>
          </c:tx>
          <c:overlay val="0"/>
        </c:title>
        <c:numFmt formatCode="General" sourceLinked="0"/>
        <c:majorTickMark val="out"/>
        <c:minorTickMark val="none"/>
        <c:tickLblPos val="nextTo"/>
        <c:crossAx val="24236800"/>
        <c:crosses val="autoZero"/>
        <c:auto val="1"/>
        <c:lblAlgn val="ctr"/>
        <c:lblOffset val="100"/>
        <c:noMultiLvlLbl val="0"/>
      </c:catAx>
      <c:valAx>
        <c:axId val="24236800"/>
        <c:scaling>
          <c:orientation val="minMax"/>
        </c:scaling>
        <c:delete val="0"/>
        <c:axPos val="l"/>
        <c:majorGridlines/>
        <c:title>
          <c:tx>
            <c:rich>
              <a:bodyPr rot="-5400000" vert="horz"/>
              <a:lstStyle/>
              <a:p>
                <a:pPr>
                  <a:defRPr/>
                </a:pPr>
                <a:r>
                  <a:rPr lang="en-US"/>
                  <a:t>PERCENTAGES OF RESPONDANTS</a:t>
                </a:r>
              </a:p>
            </c:rich>
          </c:tx>
          <c:overlay val="0"/>
        </c:title>
        <c:numFmt formatCode="General" sourceLinked="1"/>
        <c:majorTickMark val="out"/>
        <c:minorTickMark val="none"/>
        <c:tickLblPos val="nextTo"/>
        <c:crossAx val="24201856"/>
        <c:crosses val="autoZero"/>
        <c:crossBetween val="between"/>
      </c:valAx>
    </c:plotArea>
    <c:legend>
      <c:legendPos val="r"/>
      <c:overlay val="0"/>
      <c:txPr>
        <a:bodyPr/>
        <a:lstStyle/>
        <a:p>
          <a:pPr>
            <a:defRPr>
              <a:solidFill>
                <a:srgbClr val="00B05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Sheet1!$G$1</c:f>
              <c:strCache>
                <c:ptCount val="1"/>
                <c:pt idx="0">
                  <c:v>time for recovery</c:v>
                </c:pt>
              </c:strCache>
            </c:strRef>
          </c:tx>
          <c:spPr>
            <a:ln w="28575" cap="rnd" cmpd="sng" algn="ctr">
              <a:solidFill>
                <a:schemeClr val="accent1">
                  <a:shade val="95000"/>
                  <a:satMod val="105000"/>
                </a:schemeClr>
              </a:solidFill>
              <a:prstDash val="solid"/>
              <a:round/>
            </a:ln>
            <a:effectLst/>
          </c:spPr>
          <c:marker>
            <c:spPr>
              <a:solidFill>
                <a:schemeClr val="accent1"/>
              </a:solidFill>
              <a:ln w="9525" cap="flat" cmpd="sng" algn="ctr">
                <a:solidFill>
                  <a:schemeClr val="accent1">
                    <a:shade val="95000"/>
                    <a:satMod val="105000"/>
                  </a:schemeClr>
                </a:solidFill>
                <a:prstDash val="solid"/>
                <a:round/>
              </a:ln>
              <a:effectLst/>
            </c:spPr>
          </c:marker>
          <c:cat>
            <c:strRef>
              <c:f>Sheet1!$A$2:$A$9</c:f>
              <c:strCache>
                <c:ptCount val="8"/>
                <c:pt idx="0">
                  <c:v>20-30</c:v>
                </c:pt>
                <c:pt idx="1">
                  <c:v>30-40</c:v>
                </c:pt>
                <c:pt idx="2">
                  <c:v>40-50</c:v>
                </c:pt>
                <c:pt idx="3">
                  <c:v>50-60</c:v>
                </c:pt>
                <c:pt idx="4">
                  <c:v>60-70</c:v>
                </c:pt>
                <c:pt idx="5">
                  <c:v>70-80</c:v>
                </c:pt>
                <c:pt idx="6">
                  <c:v>80-90</c:v>
                </c:pt>
                <c:pt idx="7">
                  <c:v>90-100</c:v>
                </c:pt>
              </c:strCache>
            </c:strRef>
          </c:cat>
          <c:val>
            <c:numRef>
              <c:f>Sheet1!$G$2:$G$9</c:f>
              <c:numCache>
                <c:formatCode>General</c:formatCode>
                <c:ptCount val="8"/>
                <c:pt idx="0">
                  <c:v>2</c:v>
                </c:pt>
                <c:pt idx="1">
                  <c:v>2.5</c:v>
                </c:pt>
                <c:pt idx="2">
                  <c:v>3.5</c:v>
                </c:pt>
                <c:pt idx="3">
                  <c:v>3.5</c:v>
                </c:pt>
                <c:pt idx="4">
                  <c:v>4</c:v>
                </c:pt>
                <c:pt idx="5">
                  <c:v>5</c:v>
                </c:pt>
                <c:pt idx="6">
                  <c:v>6</c:v>
                </c:pt>
                <c:pt idx="7">
                  <c:v>6</c:v>
                </c:pt>
              </c:numCache>
            </c:numRef>
          </c:val>
          <c:smooth val="0"/>
          <c:extLst>
            <c:ext xmlns:c16="http://schemas.microsoft.com/office/drawing/2014/chart" uri="{C3380CC4-5D6E-409C-BE32-E72D297353CC}">
              <c16:uniqueId val="{00000000-B906-4E6B-AEFB-B6EA77FDE911}"/>
            </c:ext>
          </c:extLst>
        </c:ser>
        <c:dLbls>
          <c:showLegendKey val="0"/>
          <c:showVal val="0"/>
          <c:showCatName val="0"/>
          <c:showSerName val="0"/>
          <c:showPercent val="0"/>
          <c:showBubbleSize val="0"/>
        </c:dLbls>
        <c:marker val="1"/>
        <c:smooth val="0"/>
        <c:axId val="20764160"/>
        <c:axId val="20766080"/>
      </c:lineChart>
      <c:catAx>
        <c:axId val="20764160"/>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a:t>Age groups</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766080"/>
        <c:crosses val="autoZero"/>
        <c:auto val="1"/>
        <c:lblAlgn val="ctr"/>
        <c:lblOffset val="100"/>
        <c:noMultiLvlLbl val="0"/>
      </c:catAx>
      <c:valAx>
        <c:axId val="20766080"/>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dirty="0"/>
                  <a:t>Time</a:t>
                </a:r>
                <a:r>
                  <a:rPr lang="en-US" baseline="0" dirty="0"/>
                  <a:t> for recovery in weeks</a:t>
                </a:r>
                <a:endParaRPr lang="en-US" dirty="0"/>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76416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lineChart>
        <c:grouping val="standard"/>
        <c:varyColors val="0"/>
        <c:ser>
          <c:idx val="0"/>
          <c:order val="0"/>
          <c:tx>
            <c:strRef>
              <c:f>Sheet1!$H$1</c:f>
              <c:strCache>
                <c:ptCount val="1"/>
                <c:pt idx="0">
                  <c:v>Respondents that didn't suffer the disfunction</c:v>
                </c:pt>
              </c:strCache>
            </c:strRef>
          </c:tx>
          <c:marker>
            <c:symbol val="none"/>
          </c:marker>
          <c:cat>
            <c:strRef>
              <c:f>Sheet1!$A$2:$A$9</c:f>
              <c:strCache>
                <c:ptCount val="8"/>
                <c:pt idx="0">
                  <c:v>20-30</c:v>
                </c:pt>
                <c:pt idx="1">
                  <c:v>30-40</c:v>
                </c:pt>
                <c:pt idx="2">
                  <c:v>40-50</c:v>
                </c:pt>
                <c:pt idx="3">
                  <c:v>50-60</c:v>
                </c:pt>
                <c:pt idx="4">
                  <c:v>60-70</c:v>
                </c:pt>
                <c:pt idx="5">
                  <c:v>70-80</c:v>
                </c:pt>
                <c:pt idx="6">
                  <c:v>80-90</c:v>
                </c:pt>
                <c:pt idx="7">
                  <c:v>90-100</c:v>
                </c:pt>
              </c:strCache>
            </c:strRef>
          </c:cat>
          <c:val>
            <c:numRef>
              <c:f>Sheet1!$H$2:$H$9</c:f>
              <c:numCache>
                <c:formatCode>General</c:formatCode>
                <c:ptCount val="8"/>
                <c:pt idx="0">
                  <c:v>7.2</c:v>
                </c:pt>
                <c:pt idx="1">
                  <c:v>3.1</c:v>
                </c:pt>
                <c:pt idx="2">
                  <c:v>12</c:v>
                </c:pt>
                <c:pt idx="3">
                  <c:v>10</c:v>
                </c:pt>
                <c:pt idx="4">
                  <c:v>30</c:v>
                </c:pt>
                <c:pt idx="5">
                  <c:v>2</c:v>
                </c:pt>
                <c:pt idx="6">
                  <c:v>0</c:v>
                </c:pt>
                <c:pt idx="7">
                  <c:v>8</c:v>
                </c:pt>
              </c:numCache>
            </c:numRef>
          </c:val>
          <c:smooth val="0"/>
          <c:extLst>
            <c:ext xmlns:c16="http://schemas.microsoft.com/office/drawing/2014/chart" uri="{C3380CC4-5D6E-409C-BE32-E72D297353CC}">
              <c16:uniqueId val="{00000000-8359-4560-A437-9FA06AE1DFB0}"/>
            </c:ext>
          </c:extLst>
        </c:ser>
        <c:dLbls>
          <c:showLegendKey val="0"/>
          <c:showVal val="0"/>
          <c:showCatName val="0"/>
          <c:showSerName val="0"/>
          <c:showPercent val="0"/>
          <c:showBubbleSize val="0"/>
        </c:dLbls>
        <c:smooth val="0"/>
        <c:axId val="69165056"/>
        <c:axId val="69166976"/>
      </c:lineChart>
      <c:catAx>
        <c:axId val="69165056"/>
        <c:scaling>
          <c:orientation val="minMax"/>
        </c:scaling>
        <c:delete val="0"/>
        <c:axPos val="b"/>
        <c:title>
          <c:tx>
            <c:rich>
              <a:bodyPr/>
              <a:lstStyle/>
              <a:p>
                <a:pPr>
                  <a:defRPr/>
                </a:pPr>
                <a:r>
                  <a:rPr lang="en-US"/>
                  <a:t>Age groups</a:t>
                </a:r>
              </a:p>
            </c:rich>
          </c:tx>
          <c:overlay val="0"/>
        </c:title>
        <c:numFmt formatCode="General" sourceLinked="0"/>
        <c:majorTickMark val="out"/>
        <c:minorTickMark val="none"/>
        <c:tickLblPos val="nextTo"/>
        <c:crossAx val="69166976"/>
        <c:crosses val="autoZero"/>
        <c:auto val="1"/>
        <c:lblAlgn val="ctr"/>
        <c:lblOffset val="100"/>
        <c:noMultiLvlLbl val="0"/>
      </c:catAx>
      <c:valAx>
        <c:axId val="69166976"/>
        <c:scaling>
          <c:orientation val="minMax"/>
        </c:scaling>
        <c:delete val="0"/>
        <c:axPos val="l"/>
        <c:majorGridlines/>
        <c:title>
          <c:tx>
            <c:rich>
              <a:bodyPr rot="-5400000" vert="horz"/>
              <a:lstStyle/>
              <a:p>
                <a:pPr>
                  <a:defRPr/>
                </a:pPr>
                <a:r>
                  <a:rPr lang="en-US"/>
                  <a:t>Percentages </a:t>
                </a:r>
              </a:p>
            </c:rich>
          </c:tx>
          <c:overlay val="0"/>
        </c:title>
        <c:numFmt formatCode="General" sourceLinked="1"/>
        <c:majorTickMark val="out"/>
        <c:minorTickMark val="none"/>
        <c:tickLblPos val="nextTo"/>
        <c:crossAx val="69165056"/>
        <c:crosses val="autoZero"/>
        <c:crossBetween val="between"/>
      </c:valAx>
    </c:plotArea>
    <c:legend>
      <c:legendPos val="r"/>
      <c:legendEntry>
        <c:idx val="0"/>
        <c:txPr>
          <a:bodyPr/>
          <a:lstStyle/>
          <a:p>
            <a:pPr>
              <a:defRPr>
                <a:solidFill>
                  <a:srgbClr val="00B050"/>
                </a:solidFill>
              </a:defRPr>
            </a:pPr>
            <a:endParaRPr lang="en-US"/>
          </a:p>
        </c:txPr>
      </c:legendEntry>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9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98" name="Rectangle 4"/>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ffectLst/>
        </p:spPr>
      </p:sp>
      <p:sp>
        <p:nvSpPr>
          <p:cNvPr id="104869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0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3502255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0D2A99E6-A4CF-4A0B-8DEB-135482F9F92B}"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A99E6-A4CF-4A0B-8DEB-135482F9F92B}"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A99E6-A4CF-4A0B-8DEB-135482F9F92B}"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A99E6-A4CF-4A0B-8DEB-135482F9F92B}"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0D2A99E6-A4CF-4A0B-8DEB-135482F9F92B}"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2A99E6-A4CF-4A0B-8DEB-135482F9F92B}"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79E27-B0C6-422E-A22A-8AAD15D7890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2A99E6-A4CF-4A0B-8DEB-135482F9F92B}" type="datetimeFigureOut">
              <a:rPr lang="en-US" smtClean="0"/>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2A99E6-A4CF-4A0B-8DEB-135482F9F92B}" type="datetimeFigureOut">
              <a:rPr lang="en-US" smtClean="0"/>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A99E6-A4CF-4A0B-8DEB-135482F9F92B}" type="datetimeFigureOut">
              <a:rPr lang="en-US" smtClean="0"/>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6332737" y="2618912"/>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0D2A99E6-A4CF-4A0B-8DEB-135482F9F92B}" type="datetimeFigureOut">
              <a:rPr lang="en-US" smtClean="0"/>
              <a:t>8/27/2022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EE79E27-B0C6-422E-A22A-8AAD15D789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2A99E6-A4CF-4A0B-8DEB-135482F9F92B}"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79E27-B0C6-422E-A22A-8AAD15D789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0D2A99E6-A4CF-4A0B-8DEB-135482F9F92B}" type="datetimeFigureOut">
              <a:rPr lang="en-US" smtClean="0"/>
              <a:t>8/27/2022</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EE79E27-B0C6-422E-A22A-8AAD15D789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048614"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1</a:t>
            </a:fld>
            <a:endParaRPr lang="en-US" altLang="en-US" sz="1200">
              <a:solidFill>
                <a:srgbClr val="898989"/>
              </a:solidFill>
            </a:endParaRPr>
          </a:p>
        </p:txBody>
      </p:sp>
      <p:sp>
        <p:nvSpPr>
          <p:cNvPr id="1048615"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16" name="Title 1"/>
          <p:cNvSpPr txBox="1"/>
          <p:nvPr/>
        </p:nvSpPr>
        <p:spPr>
          <a:xfrm>
            <a:off x="1543191" y="1526002"/>
            <a:ext cx="9964271" cy="4975366"/>
          </a:xfrm>
          <a:prstGeom prst="rect">
            <a:avLst/>
          </a:prstGeom>
        </p:spPr>
        <p:txBody>
          <a:bodyPr>
            <a:normAutofit fontScale="73333" lnSpcReduction="20000"/>
          </a:bodyPr>
          <a:lstStyle/>
          <a:p>
            <a:pPr algn="ctr"/>
            <a:r>
              <a:rPr lang="en-US" sz="5700" b="1" dirty="0">
                <a:latin typeface="Bookman Old Style" panose="02050604050505020204" pitchFamily="18" charset="0"/>
                <a:cs typeface="Aharoni" pitchFamily="2" charset="-79"/>
              </a:rPr>
              <a:t>International Young Naturalists' Tournament (IYNT)</a:t>
            </a:r>
            <a:r>
              <a:rPr lang="en-US" sz="3200" b="1" dirty="0">
                <a:solidFill>
                  <a:srgbClr val="6600CC"/>
                </a:solidFill>
                <a:latin typeface="Bookman Old Style" panose="02050604050505020204" pitchFamily="18" charset="0"/>
                <a:cs typeface="Aharoni" pitchFamily="2" charset="-79"/>
              </a:rPr>
              <a:t/>
            </a:r>
            <a:br>
              <a:rPr lang="en-US" sz="3200" b="1" dirty="0">
                <a:solidFill>
                  <a:srgbClr val="6600CC"/>
                </a:solidFill>
                <a:latin typeface="Bookman Old Style" panose="02050604050505020204" pitchFamily="18" charset="0"/>
                <a:cs typeface="Aharoni" pitchFamily="2" charset="-79"/>
              </a:rPr>
            </a:br>
            <a:endParaRPr lang="en-US" sz="2900" b="1" dirty="0">
              <a:solidFill>
                <a:schemeClr val="tx2"/>
              </a:solidFill>
              <a:latin typeface="Century Gothic" pitchFamily="34" charset="0"/>
              <a:ea typeface="+mj-ea"/>
              <a:cs typeface="Aharoni" pitchFamily="2" charset="-79"/>
            </a:endParaRPr>
          </a:p>
          <a:p>
            <a:pPr algn="ctr"/>
            <a:endParaRPr lang="en-US" sz="2900" b="1" dirty="0">
              <a:solidFill>
                <a:schemeClr val="tx2"/>
              </a:solidFill>
              <a:latin typeface="Century Gothic" pitchFamily="34" charset="0"/>
              <a:ea typeface="+mj-ea"/>
              <a:cs typeface="Aharoni" pitchFamily="2" charset="-79"/>
            </a:endParaRPr>
          </a:p>
          <a:p>
            <a:pPr algn="ctr"/>
            <a:endParaRPr lang="en-US" sz="2400" b="1" dirty="0">
              <a:solidFill>
                <a:schemeClr val="tx2"/>
              </a:solidFill>
              <a:latin typeface="Century Gothic" pitchFamily="34" charset="0"/>
              <a:ea typeface="+mj-ea"/>
              <a:cs typeface="Aharoni" pitchFamily="2" charset="-79"/>
            </a:endParaRPr>
          </a:p>
          <a:p>
            <a:pPr algn="ctr"/>
            <a:r>
              <a:rPr lang="en-US" sz="5700" b="1" dirty="0">
                <a:solidFill>
                  <a:srgbClr val="000099"/>
                </a:solidFill>
                <a:latin typeface="Century Gothic" pitchFamily="34" charset="0"/>
                <a:cs typeface="Aharoni" pitchFamily="2" charset="-79"/>
              </a:rPr>
              <a:t>Presentation of Survey Findings </a:t>
            </a:r>
          </a:p>
          <a:p>
            <a:pPr algn="ctr"/>
            <a:r>
              <a:rPr lang="en-US" sz="5700" b="1" dirty="0">
                <a:solidFill>
                  <a:srgbClr val="000099"/>
                </a:solidFill>
                <a:latin typeface="Century Gothic" pitchFamily="34" charset="0"/>
                <a:cs typeface="Aharoni" pitchFamily="2" charset="-79"/>
              </a:rPr>
              <a:t>On Parosmia</a:t>
            </a:r>
          </a:p>
          <a:p>
            <a:pPr algn="ctr"/>
            <a:endParaRPr lang="en-US" sz="5700" dirty="0">
              <a:solidFill>
                <a:srgbClr val="000099"/>
              </a:solidFill>
              <a:latin typeface="Century Gothic" pitchFamily="34" charset="0"/>
              <a:cs typeface="Aharoni" pitchFamily="2" charset="-79"/>
            </a:endParaRPr>
          </a:p>
          <a:p>
            <a:pPr algn="ctr"/>
            <a:r>
              <a:rPr lang="en-US" sz="5700" b="1" dirty="0">
                <a:latin typeface="Century Gothic" pitchFamily="34" charset="0"/>
                <a:cs typeface="Aharoni" pitchFamily="2" charset="-79"/>
              </a:rPr>
              <a:t>Theme: </a:t>
            </a:r>
            <a:r>
              <a:rPr lang="en-US" sz="5700" dirty="0">
                <a:latin typeface="Century Gothic" pitchFamily="34" charset="0"/>
                <a:cs typeface="Aharoni" pitchFamily="2" charset="-79"/>
              </a:rPr>
              <a:t>Misperception of odor as a post COVID-19 </a:t>
            </a:r>
            <a:r>
              <a:rPr lang="en-US" sz="5700">
                <a:latin typeface="Century Gothic" pitchFamily="34" charset="0"/>
                <a:cs typeface="Aharoni" pitchFamily="2" charset="-79"/>
              </a:rPr>
              <a:t>side </a:t>
            </a:r>
            <a:r>
              <a:rPr lang="en-US" sz="5700" smtClean="0">
                <a:latin typeface="Century Gothic" pitchFamily="34" charset="0"/>
                <a:cs typeface="Aharoni" pitchFamily="2" charset="-79"/>
              </a:rPr>
              <a:t>effect</a:t>
            </a:r>
            <a:endParaRPr lang="en-US" sz="3400" b="1" dirty="0">
              <a:latin typeface="Century Gothic" panose="020B0502020202020204" pitchFamily="34" charset="0"/>
            </a:endParaRPr>
          </a:p>
          <a:p>
            <a:pPr algn="ctr"/>
            <a:r>
              <a:rPr lang="en-US" sz="2900" b="1" dirty="0">
                <a:solidFill>
                  <a:srgbClr val="3333FF"/>
                </a:solidFill>
                <a:latin typeface="Century Gothic" pitchFamily="34" charset="0"/>
                <a:cs typeface="Aharoni" pitchFamily="2" charset="-79"/>
              </a:rPr>
              <a:t>                         </a:t>
            </a:r>
            <a:endParaRPr lang="en-US" sz="34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ctr"/>
            <a:endParaRPr lang="en-US" sz="2900" b="1" dirty="0">
              <a:latin typeface="Century Gothic" pitchFamily="34" charset="0"/>
              <a:ea typeface="+mj-ea"/>
              <a:cs typeface="Aharoni" pitchFamily="2" charset="-79"/>
            </a:endParaRPr>
          </a:p>
        </p:txBody>
      </p:sp>
      <p:pic>
        <p:nvPicPr>
          <p:cNvPr id="2097164"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65" name="Picture 1"/>
          <p:cNvPicPr>
            <a:picLocks noChangeAspect="1"/>
          </p:cNvPicPr>
          <p:nvPr/>
        </p:nvPicPr>
        <p:blipFill>
          <a:blip r:embed="rId3"/>
          <a:stretch>
            <a:fillRect/>
          </a:stretch>
        </p:blipFill>
        <p:spPr>
          <a:xfrm>
            <a:off x="1210237" y="221436"/>
            <a:ext cx="1048871" cy="1304566"/>
          </a:xfrm>
          <a:prstGeom prst="rect">
            <a:avLst/>
          </a:prstGeom>
        </p:spPr>
      </p:pic>
      <p:sp>
        <p:nvSpPr>
          <p:cNvPr id="1048617"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18"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line graph of time of recovery from the parosmia with age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0932830"/>
              </p:ext>
            </p:extLst>
          </p:nvPr>
        </p:nvGraphicFramePr>
        <p:xfrm>
          <a:off x="1096963" y="1100138"/>
          <a:ext cx="10028237"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957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 line graph of respondents against age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461144"/>
              </p:ext>
            </p:extLst>
          </p:nvPr>
        </p:nvGraphicFramePr>
        <p:xfrm>
          <a:off x="787400" y="1821208"/>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593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048610"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11" name="Title 1"/>
          <p:cNvSpPr txBox="1"/>
          <p:nvPr/>
        </p:nvSpPr>
        <p:spPr>
          <a:xfrm>
            <a:off x="1210237" y="429146"/>
            <a:ext cx="10555941" cy="851438"/>
          </a:xfrm>
          <a:prstGeom prst="rect">
            <a:avLst/>
          </a:prstGeom>
        </p:spPr>
        <p:txBody>
          <a:bodyPr>
            <a:noAutofit/>
          </a:bodyPr>
          <a:lstStyle/>
          <a:p>
            <a:pPr algn="ctr"/>
            <a:r>
              <a:rPr lang="en-US" sz="3200" b="1" dirty="0">
                <a:latin typeface="Bookman Old Style" panose="02050604050505020204" pitchFamily="18" charset="0"/>
                <a:cs typeface="Aharoni" pitchFamily="2" charset="-79"/>
              </a:rPr>
              <a:t>Discussion of Survey Findings</a:t>
            </a:r>
            <a:r>
              <a:rPr lang="en-US" sz="2000" b="1" dirty="0">
                <a:solidFill>
                  <a:srgbClr val="6600CC"/>
                </a:solidFill>
                <a:latin typeface="Bookman Old Style" panose="02050604050505020204" pitchFamily="18" charset="0"/>
                <a:cs typeface="Aharoni" pitchFamily="2" charset="-79"/>
              </a:rPr>
              <a:t/>
            </a:r>
            <a:br>
              <a:rPr lang="en-US" sz="2000" b="1" dirty="0">
                <a:solidFill>
                  <a:srgbClr val="6600CC"/>
                </a:solidFill>
                <a:latin typeface="Bookman Old Style" panose="02050604050505020204" pitchFamily="18" charset="0"/>
                <a:cs typeface="Aharoni" pitchFamily="2" charset="-79"/>
              </a:rPr>
            </a:br>
            <a:endParaRPr lang="en-US" sz="2000" b="1" dirty="0">
              <a:solidFill>
                <a:schemeClr val="tx2"/>
              </a:solidFill>
              <a:latin typeface="Century Gothic" pitchFamily="34" charset="0"/>
              <a:ea typeface="+mj-ea"/>
              <a:cs typeface="Aharoni" pitchFamily="2" charset="-79"/>
            </a:endParaRPr>
          </a:p>
          <a:p>
            <a:pPr algn="ctr"/>
            <a:endParaRPr lang="en-US" sz="2000" b="1" dirty="0">
              <a:solidFill>
                <a:schemeClr val="tx2"/>
              </a:solidFill>
              <a:latin typeface="Century Gothic" pitchFamily="34" charset="0"/>
              <a:ea typeface="+mj-ea"/>
              <a:cs typeface="Aharoni" pitchFamily="2" charset="-79"/>
            </a:endParaRPr>
          </a:p>
          <a:p>
            <a:pPr algn="ctr"/>
            <a:r>
              <a:rPr lang="en-US" sz="2400" dirty="0">
                <a:latin typeface="Bahnschrift Light" panose="020B0502040204020203" pitchFamily="34" charset="0"/>
                <a:cs typeface="Aharoni" pitchFamily="2" charset="-79"/>
              </a:rPr>
              <a:t>From the survey finds carried out between 1</a:t>
            </a:r>
            <a:r>
              <a:rPr lang="en-US" sz="2400" baseline="30000" dirty="0">
                <a:latin typeface="Bahnschrift Light" panose="020B0502040204020203" pitchFamily="34" charset="0"/>
                <a:cs typeface="Aharoni" pitchFamily="2" charset="-79"/>
              </a:rPr>
              <a:t>st</a:t>
            </a:r>
            <a:r>
              <a:rPr lang="en-US" sz="2400" dirty="0">
                <a:latin typeface="Bahnschrift Light" panose="020B0502040204020203" pitchFamily="34" charset="0"/>
                <a:cs typeface="Aharoni" pitchFamily="2" charset="-79"/>
              </a:rPr>
              <a:t> August, 2022 and 10</a:t>
            </a:r>
            <a:r>
              <a:rPr lang="en-US" sz="2400" baseline="30000" dirty="0">
                <a:latin typeface="Bahnschrift Light" panose="020B0502040204020203" pitchFamily="34" charset="0"/>
                <a:cs typeface="Aharoni" pitchFamily="2" charset="-79"/>
              </a:rPr>
              <a:t>th</a:t>
            </a:r>
            <a:r>
              <a:rPr lang="en-US" sz="2400" dirty="0">
                <a:latin typeface="Bahnschrift Light" panose="020B0502040204020203" pitchFamily="34" charset="0"/>
                <a:cs typeface="Aharoni" pitchFamily="2" charset="-79"/>
              </a:rPr>
              <a:t> August, 2022 the different data collected could characterize the dysfunction in the following ways:</a:t>
            </a:r>
          </a:p>
          <a:p>
            <a:pPr marL="457200" indent="-457200" algn="ctr">
              <a:buFont typeface="+mj-lt"/>
              <a:buAutoNum type="arabicPeriod"/>
            </a:pPr>
            <a:r>
              <a:rPr lang="en-US" sz="2400" b="1" dirty="0">
                <a:latin typeface="Bahnschrift Light" panose="020B0502040204020203" pitchFamily="34" charset="0"/>
                <a:cs typeface="Aharoni" pitchFamily="2" charset="-79"/>
              </a:rPr>
              <a:t>Mainly common among the age group of 30-40 although most persistent among the elderly of age group of 80-90.</a:t>
            </a:r>
          </a:p>
          <a:p>
            <a:pPr marL="457200" indent="-457200" algn="ctr">
              <a:buFont typeface="+mj-lt"/>
              <a:buAutoNum type="arabicPeriod"/>
            </a:pPr>
            <a:r>
              <a:rPr lang="en-US" sz="2400" b="1" dirty="0">
                <a:latin typeface="Bahnschrift Light" panose="020B0502040204020203" pitchFamily="34" charset="0"/>
                <a:cs typeface="Aharoni" pitchFamily="2" charset="-79"/>
              </a:rPr>
              <a:t>Mainly among the female this is because for the female in the areas of study, majority of the male do manual work such as un mechanized agriculture that involves tilling of land which is a form of physical exercise thus keeping their bodies fit and more tolerant to post COVID-19 side effects including misperception of odor where as majority of women are house wives doing less tiresome work thus their bodies are not physically fit as compared to the men</a:t>
            </a: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900" b="1" dirty="0">
              <a:latin typeface="Century Gothic" pitchFamily="34" charset="0"/>
              <a:cs typeface="Aharoni" pitchFamily="2" charset="-79"/>
            </a:endParaRPr>
          </a:p>
          <a:p>
            <a:pPr algn="ctr"/>
            <a:endParaRPr lang="en-US" sz="2000" b="1" dirty="0">
              <a:latin typeface="Century Gothic" pitchFamily="34" charset="0"/>
              <a:ea typeface="+mj-ea"/>
              <a:cs typeface="Aharoni" pitchFamily="2" charset="-79"/>
            </a:endParaRPr>
          </a:p>
        </p:txBody>
      </p:sp>
      <p:pic>
        <p:nvPicPr>
          <p:cNvPr id="2097162"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63" name="Picture 1"/>
          <p:cNvPicPr>
            <a:picLocks noChangeAspect="1"/>
          </p:cNvPicPr>
          <p:nvPr/>
        </p:nvPicPr>
        <p:blipFill>
          <a:blip r:embed="rId3"/>
          <a:stretch>
            <a:fillRect/>
          </a:stretch>
        </p:blipFill>
        <p:spPr>
          <a:xfrm>
            <a:off x="1210237" y="202582"/>
            <a:ext cx="1048871" cy="1304566"/>
          </a:xfrm>
          <a:prstGeom prst="rect">
            <a:avLst/>
          </a:prstGeom>
        </p:spPr>
      </p:pic>
      <p:sp>
        <p:nvSpPr>
          <p:cNvPr id="1048612"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13"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manual labour carried out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latin typeface="Bahnschrift Light" panose="020B0502040204020203" pitchFamily="34" charset="0"/>
              </a:rPr>
              <a:t>CULTIVATING OF LAND</a:t>
            </a:r>
          </a:p>
          <a:p>
            <a:pPr>
              <a:buFont typeface="Arial" panose="020B0604020202020204" pitchFamily="34" charset="0"/>
              <a:buChar char="•"/>
            </a:pPr>
            <a:r>
              <a:rPr lang="en-US" sz="2800" dirty="0">
                <a:latin typeface="Bahnschrift Light" panose="020B0502040204020203" pitchFamily="34" charset="0"/>
              </a:rPr>
              <a:t> construction </a:t>
            </a:r>
          </a:p>
          <a:p>
            <a:pPr>
              <a:buFont typeface="Arial" panose="020B0604020202020204" pitchFamily="34" charset="0"/>
              <a:buChar char="•"/>
            </a:pPr>
            <a:r>
              <a:rPr lang="en-US" sz="2800" dirty="0">
                <a:latin typeface="Bahnschrift Light" panose="020B0502040204020203" pitchFamily="34" charset="0"/>
              </a:rPr>
              <a:t>Brick laying</a:t>
            </a:r>
          </a:p>
          <a:p>
            <a:pPr>
              <a:buFont typeface="Arial" panose="020B0604020202020204" pitchFamily="34" charset="0"/>
              <a:buChar char="•"/>
            </a:pPr>
            <a:r>
              <a:rPr lang="en-US" sz="2800" dirty="0">
                <a:latin typeface="Bahnschrift Light" panose="020B0502040204020203" pitchFamily="34" charset="0"/>
              </a:rPr>
              <a:t>Operating of  heavy machines in industries</a:t>
            </a:r>
          </a:p>
          <a:p>
            <a:pPr>
              <a:buFont typeface="Arial" panose="020B0604020202020204" pitchFamily="34" charset="0"/>
              <a:buChar char="•"/>
            </a:pPr>
            <a:r>
              <a:rPr lang="en-US" sz="2800" dirty="0">
                <a:latin typeface="Bahnschrift Light" panose="020B0502040204020203" pitchFamily="34" charset="0"/>
              </a:rPr>
              <a:t>Harvesting of crops</a:t>
            </a:r>
          </a:p>
          <a:p>
            <a:pPr>
              <a:buFont typeface="Arial" panose="020B0604020202020204" pitchFamily="34" charset="0"/>
              <a:buChar char="•"/>
            </a:pPr>
            <a:endParaRPr lang="en-US" sz="2800" dirty="0">
              <a:latin typeface="Bahnschrift Light" panose="020B0502040204020203" pitchFamily="34" charset="0"/>
            </a:endParaRPr>
          </a:p>
          <a:p>
            <a:pPr>
              <a:buFont typeface="Arial" panose="020B0604020202020204" pitchFamily="34" charset="0"/>
              <a:buChar char="•"/>
            </a:pPr>
            <a:endParaRPr lang="en-US" sz="2800" dirty="0">
              <a:latin typeface="Bahnschrift Light" panose="020B0502040204020203" pitchFamily="34" charset="0"/>
            </a:endParaRPr>
          </a:p>
          <a:p>
            <a:pPr>
              <a:buFont typeface="Arial" panose="020B0604020202020204" pitchFamily="34" charset="0"/>
              <a:buChar char="•"/>
            </a:pPr>
            <a:endParaRPr lang="en-US" sz="2800" dirty="0">
              <a:latin typeface="Bahnschrift Light" panose="020B0502040204020203" pitchFamily="34" charset="0"/>
            </a:endParaRPr>
          </a:p>
          <a:p>
            <a:endParaRPr lang="en-US" sz="2800" dirty="0">
              <a:latin typeface="Bahnschrift Light" panose="020B0502040204020203" pitchFamily="34" charset="0"/>
            </a:endParaRPr>
          </a:p>
          <a:p>
            <a:endParaRPr lang="en-US" sz="2800" dirty="0">
              <a:latin typeface="Bahnschrift Light" panose="020B0502040204020203" pitchFamily="34" charset="0"/>
            </a:endParaRPr>
          </a:p>
          <a:p>
            <a:endParaRPr lang="en-US" sz="2800" dirty="0">
              <a:latin typeface="Bahnschrift Light" panose="020B0502040204020203" pitchFamily="34" charset="0"/>
            </a:endParaRPr>
          </a:p>
        </p:txBody>
      </p:sp>
    </p:spTree>
    <p:extLst>
      <p:ext uri="{BB962C8B-B14F-4D97-AF65-F5344CB8AC3E}">
        <p14:creationId xmlns:p14="http://schemas.microsoft.com/office/powerpoint/2010/main" val="400807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7387" y="1116422"/>
            <a:ext cx="8915400" cy="3416320"/>
          </a:xfrm>
          <a:prstGeom prst="rect">
            <a:avLst/>
          </a:prstGeom>
          <a:noFill/>
        </p:spPr>
        <p:txBody>
          <a:bodyPr wrap="square" rtlCol="0">
            <a:spAutoFit/>
          </a:bodyPr>
          <a:lstStyle/>
          <a:p>
            <a:pPr marL="457200" indent="-457200">
              <a:buFont typeface="+mj-lt"/>
              <a:buAutoNum type="arabicPeriod" startAt="3"/>
            </a:pPr>
            <a:r>
              <a:rPr lang="en-US" sz="2400" b="1" dirty="0">
                <a:latin typeface="Bahnschrift Light" panose="020B0502040204020203" pitchFamily="34" charset="0"/>
                <a:cs typeface="Aharoni" pitchFamily="2" charset="-79"/>
              </a:rPr>
              <a:t>It was short lived among the teenagers and young adults of age group 20-30.</a:t>
            </a:r>
          </a:p>
          <a:p>
            <a:r>
              <a:rPr lang="en-US" sz="2400" b="1" dirty="0">
                <a:latin typeface="Bahnschrift Light" panose="020B0502040204020203" pitchFamily="34" charset="0"/>
                <a:cs typeface="Aharoni" pitchFamily="2" charset="-79"/>
              </a:rPr>
              <a:t>It was more rampant in urban centers than in villages.</a:t>
            </a:r>
          </a:p>
          <a:p>
            <a:r>
              <a:rPr lang="en-US" sz="2400" b="1" dirty="0">
                <a:latin typeface="Bahnschrift Light" panose="020B0502040204020203" pitchFamily="34" charset="0"/>
                <a:cs typeface="Aharoni" pitchFamily="2" charset="-79"/>
              </a:rPr>
              <a:t>            Among the villages because people in villages are more exposed to the local indigenous foods are organic such as lemons, oranges, sweet potatoes, potatoes, cassava, ginger and vegetables like Dodo that are fresh and can boast the immunity thus such people could easily resolve the dysfunction.  </a:t>
            </a:r>
          </a:p>
          <a:p>
            <a:endParaRPr lang="en-US" sz="2400" dirty="0">
              <a:latin typeface="Bahnschrift Light" panose="020B0502040204020203" pitchFamily="34" charset="0"/>
            </a:endParaRPr>
          </a:p>
        </p:txBody>
      </p:sp>
      <p:sp>
        <p:nvSpPr>
          <p:cNvPr id="3" name="TextBox 2">
            <a:extLst>
              <a:ext uri="{FF2B5EF4-FFF2-40B4-BE49-F238E27FC236}">
                <a16:creationId xmlns:a16="http://schemas.microsoft.com/office/drawing/2014/main" id="{B5E1E131-81C1-411F-884C-89E4BD3D4C80}"/>
              </a:ext>
            </a:extLst>
          </p:cNvPr>
          <p:cNvSpPr txBox="1"/>
          <p:nvPr/>
        </p:nvSpPr>
        <p:spPr>
          <a:xfrm flipH="1">
            <a:off x="3467648" y="311085"/>
            <a:ext cx="5959155" cy="584775"/>
          </a:xfrm>
          <a:prstGeom prst="rect">
            <a:avLst/>
          </a:prstGeom>
          <a:noFill/>
        </p:spPr>
        <p:txBody>
          <a:bodyPr wrap="square" rtlCol="0">
            <a:spAutoFit/>
          </a:bodyPr>
          <a:lstStyle/>
          <a:p>
            <a:r>
              <a:rPr lang="en-US" sz="3200" b="1" dirty="0">
                <a:solidFill>
                  <a:srgbClr val="002060"/>
                </a:solidFill>
              </a:rPr>
              <a:t>Discussion of survey findings</a:t>
            </a:r>
          </a:p>
        </p:txBody>
      </p:sp>
    </p:spTree>
    <p:extLst>
      <p:ext uri="{BB962C8B-B14F-4D97-AF65-F5344CB8AC3E}">
        <p14:creationId xmlns:p14="http://schemas.microsoft.com/office/powerpoint/2010/main" val="264886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indigenous foods</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14021" y="1460500"/>
            <a:ext cx="3680179" cy="2070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Shift One\Desktop\463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101" y="1460500"/>
            <a:ext cx="2654300" cy="24261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hift One\Desktop\dsc003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9126" y="1460500"/>
            <a:ext cx="3432175" cy="22797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93801" y="3740278"/>
            <a:ext cx="2095500" cy="369332"/>
          </a:xfrm>
          <a:prstGeom prst="rect">
            <a:avLst/>
          </a:prstGeom>
          <a:noFill/>
        </p:spPr>
        <p:txBody>
          <a:bodyPr wrap="square" rtlCol="0">
            <a:spAutoFit/>
          </a:bodyPr>
          <a:lstStyle/>
          <a:p>
            <a:pPr algn="ctr"/>
            <a:r>
              <a:rPr lang="en-US" dirty="0">
                <a:solidFill>
                  <a:srgbClr val="FFC000"/>
                </a:solidFill>
              </a:rPr>
              <a:t>Irish potatoes</a:t>
            </a:r>
          </a:p>
        </p:txBody>
      </p:sp>
      <p:sp>
        <p:nvSpPr>
          <p:cNvPr id="5" name="TextBox 4"/>
          <p:cNvSpPr txBox="1"/>
          <p:nvPr/>
        </p:nvSpPr>
        <p:spPr>
          <a:xfrm>
            <a:off x="4737100" y="3886696"/>
            <a:ext cx="2667000" cy="369332"/>
          </a:xfrm>
          <a:prstGeom prst="rect">
            <a:avLst/>
          </a:prstGeom>
          <a:noFill/>
        </p:spPr>
        <p:txBody>
          <a:bodyPr wrap="square" rtlCol="0">
            <a:spAutoFit/>
          </a:bodyPr>
          <a:lstStyle/>
          <a:p>
            <a:pPr algn="ctr"/>
            <a:r>
              <a:rPr lang="en-US" dirty="0">
                <a:solidFill>
                  <a:srgbClr val="00B050"/>
                </a:solidFill>
              </a:rPr>
              <a:t>Lemons</a:t>
            </a:r>
          </a:p>
        </p:txBody>
      </p:sp>
      <p:sp>
        <p:nvSpPr>
          <p:cNvPr id="6" name="TextBox 5"/>
          <p:cNvSpPr txBox="1"/>
          <p:nvPr/>
        </p:nvSpPr>
        <p:spPr>
          <a:xfrm>
            <a:off x="8742363" y="3924944"/>
            <a:ext cx="2425700" cy="369332"/>
          </a:xfrm>
          <a:prstGeom prst="rect">
            <a:avLst/>
          </a:prstGeom>
          <a:noFill/>
        </p:spPr>
        <p:txBody>
          <a:bodyPr wrap="square" rtlCol="0">
            <a:spAutoFit/>
          </a:bodyPr>
          <a:lstStyle/>
          <a:p>
            <a:pPr algn="ctr"/>
            <a:r>
              <a:rPr lang="en-US" dirty="0">
                <a:solidFill>
                  <a:srgbClr val="92D050"/>
                </a:solidFill>
              </a:rPr>
              <a:t>Dodo</a:t>
            </a:r>
          </a:p>
        </p:txBody>
      </p:sp>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7200" y="4071362"/>
            <a:ext cx="2616200"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779001" y="5245100"/>
            <a:ext cx="1389063" cy="381000"/>
          </a:xfrm>
          <a:prstGeom prst="rect">
            <a:avLst/>
          </a:prstGeom>
          <a:noFill/>
        </p:spPr>
        <p:txBody>
          <a:bodyPr wrap="square" rtlCol="0">
            <a:spAutoFit/>
          </a:bodyPr>
          <a:lstStyle/>
          <a:p>
            <a:pPr algn="ctr"/>
            <a:r>
              <a:rPr lang="en-US" dirty="0">
                <a:solidFill>
                  <a:srgbClr val="FFC000"/>
                </a:solidFill>
              </a:rPr>
              <a:t>Oranges</a:t>
            </a:r>
          </a:p>
        </p:txBody>
      </p:sp>
    </p:spTree>
    <p:extLst>
      <p:ext uri="{BB962C8B-B14F-4D97-AF65-F5344CB8AC3E}">
        <p14:creationId xmlns:p14="http://schemas.microsoft.com/office/powerpoint/2010/main" val="3601930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16</a:t>
            </a:fld>
            <a:endParaRPr lang="en-US" altLang="en-US" sz="1200">
              <a:solidFill>
                <a:srgbClr val="898989"/>
              </a:solidFill>
            </a:endParaRPr>
          </a:p>
        </p:txBody>
      </p:sp>
      <p:sp>
        <p:nvSpPr>
          <p:cNvPr id="1048620"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21" name="Title 1"/>
          <p:cNvSpPr txBox="1"/>
          <p:nvPr/>
        </p:nvSpPr>
        <p:spPr>
          <a:xfrm>
            <a:off x="1288935" y="1526002"/>
            <a:ext cx="9964271" cy="4975366"/>
          </a:xfrm>
          <a:prstGeom prst="rect">
            <a:avLst/>
          </a:prstGeom>
        </p:spPr>
        <p:txBody>
          <a:bodyPr>
            <a:normAutofit/>
          </a:bodyPr>
          <a:lstStyle/>
          <a:p>
            <a:r>
              <a:rPr lang="en-US" sz="2800" b="1" dirty="0">
                <a:latin typeface="Bookman Old Style" panose="02050604050505020204" pitchFamily="18" charset="0"/>
                <a:cs typeface="Aharoni" pitchFamily="2" charset="-79"/>
              </a:rPr>
              <a:t>Conclusion</a:t>
            </a:r>
            <a:endParaRPr lang="en-US" sz="2800" b="1" dirty="0">
              <a:solidFill>
                <a:schemeClr val="tx2"/>
              </a:solidFill>
              <a:latin typeface="Century Gothic" pitchFamily="34" charset="0"/>
              <a:ea typeface="+mj-ea"/>
              <a:cs typeface="Aharoni" pitchFamily="2" charset="-79"/>
            </a:endParaRPr>
          </a:p>
          <a:p>
            <a:pPr algn="ctr"/>
            <a:endParaRPr lang="en-US" sz="2900" b="1" dirty="0">
              <a:solidFill>
                <a:schemeClr val="tx2"/>
              </a:solidFill>
              <a:latin typeface="Century Gothic" pitchFamily="34" charset="0"/>
              <a:ea typeface="+mj-ea"/>
              <a:cs typeface="Aharoni" pitchFamily="2" charset="-79"/>
            </a:endParaRPr>
          </a:p>
          <a:p>
            <a:pPr algn="ctr"/>
            <a:r>
              <a:rPr lang="en-US" sz="2400" b="1" dirty="0">
                <a:solidFill>
                  <a:schemeClr val="tx2"/>
                </a:solidFill>
                <a:latin typeface="Century Gothic" pitchFamily="34" charset="0"/>
                <a:ea typeface="+mj-ea"/>
                <a:cs typeface="Aharoni" pitchFamily="2" charset="-79"/>
              </a:rPr>
              <a:t>The condition of misperception of odor was accompanied with loss of test</a:t>
            </a:r>
          </a:p>
          <a:p>
            <a:pPr algn="ctr"/>
            <a:r>
              <a:rPr lang="en-US" sz="2400" b="1" dirty="0">
                <a:solidFill>
                  <a:schemeClr val="tx2"/>
                </a:solidFill>
                <a:latin typeface="Century Gothic" pitchFamily="34" charset="0"/>
                <a:ea typeface="+mj-ea"/>
                <a:cs typeface="Aharoni" pitchFamily="2" charset="-79"/>
              </a:rPr>
              <a:t>Parosmia was short lived among the young 0f age group 20-30</a:t>
            </a:r>
          </a:p>
          <a:p>
            <a:pPr algn="ctr"/>
            <a:r>
              <a:rPr lang="en-US" sz="2400" b="1" dirty="0">
                <a:solidFill>
                  <a:schemeClr val="tx2"/>
                </a:solidFill>
                <a:latin typeface="Century Gothic" pitchFamily="34" charset="0"/>
                <a:ea typeface="+mj-ea"/>
                <a:cs typeface="Aharoni" pitchFamily="2" charset="-79"/>
              </a:rPr>
              <a:t>This condition was most persistent among the elderly</a:t>
            </a:r>
          </a:p>
          <a:p>
            <a:pPr algn="ctr"/>
            <a:r>
              <a:rPr lang="en-US" sz="2400" b="1" dirty="0">
                <a:solidFill>
                  <a:schemeClr val="tx2"/>
                </a:solidFill>
                <a:latin typeface="Century Gothic" pitchFamily="34" charset="0"/>
                <a:ea typeface="+mj-ea"/>
                <a:cs typeface="Aharoni" pitchFamily="2" charset="-79"/>
              </a:rPr>
              <a:t>Parosmia was most evident among the male but less persistent among them</a:t>
            </a:r>
          </a:p>
          <a:p>
            <a:pPr algn="ctr"/>
            <a:r>
              <a:rPr lang="en-US" sz="2400" b="1" dirty="0">
                <a:solidFill>
                  <a:schemeClr val="tx2"/>
                </a:solidFill>
                <a:latin typeface="Century Gothic" pitchFamily="34" charset="0"/>
                <a:ea typeface="+mj-ea"/>
                <a:cs typeface="Aharoni" pitchFamily="2" charset="-79"/>
              </a:rPr>
              <a:t>This condition was long lived among the female</a:t>
            </a:r>
          </a:p>
          <a:p>
            <a:pPr algn="ctr"/>
            <a:endParaRPr lang="en-US" sz="2400" b="1" dirty="0">
              <a:solidFill>
                <a:schemeClr val="tx2"/>
              </a:solidFill>
              <a:latin typeface="Century Gothic" pitchFamily="34" charset="0"/>
              <a:ea typeface="+mj-ea"/>
              <a:cs typeface="Aharoni" pitchFamily="2" charset="-79"/>
            </a:endParaRPr>
          </a:p>
          <a:p>
            <a:pPr algn="r"/>
            <a:r>
              <a:rPr lang="en-US" sz="2900" b="1" dirty="0">
                <a:solidFill>
                  <a:srgbClr val="3333FF"/>
                </a:solidFill>
                <a:latin typeface="Century Gothic" pitchFamily="34" charset="0"/>
                <a:cs typeface="Aharoni" pitchFamily="2" charset="-79"/>
              </a:rPr>
              <a:t>                         </a:t>
            </a: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ctr"/>
            <a:endParaRPr lang="en-US" sz="2900" b="1" dirty="0">
              <a:latin typeface="Century Gothic" pitchFamily="34" charset="0"/>
              <a:ea typeface="+mj-ea"/>
              <a:cs typeface="Aharoni" pitchFamily="2" charset="-79"/>
            </a:endParaRPr>
          </a:p>
        </p:txBody>
      </p:sp>
      <p:pic>
        <p:nvPicPr>
          <p:cNvPr id="2097166"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67" name="Picture 1"/>
          <p:cNvPicPr>
            <a:picLocks noChangeAspect="1"/>
          </p:cNvPicPr>
          <p:nvPr/>
        </p:nvPicPr>
        <p:blipFill>
          <a:blip r:embed="rId3"/>
          <a:stretch>
            <a:fillRect/>
          </a:stretch>
        </p:blipFill>
        <p:spPr>
          <a:xfrm>
            <a:off x="1210237" y="221436"/>
            <a:ext cx="1048871" cy="1304566"/>
          </a:xfrm>
          <a:prstGeom prst="rect">
            <a:avLst/>
          </a:prstGeom>
        </p:spPr>
      </p:pic>
      <p:sp>
        <p:nvSpPr>
          <p:cNvPr id="1048622"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23"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17</a:t>
            </a:fld>
            <a:endParaRPr lang="en-US" altLang="en-US" sz="1200">
              <a:solidFill>
                <a:srgbClr val="898989"/>
              </a:solidFill>
            </a:endParaRPr>
          </a:p>
        </p:txBody>
      </p:sp>
      <p:sp>
        <p:nvSpPr>
          <p:cNvPr id="1048625"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26" name="Title 1"/>
          <p:cNvSpPr txBox="1"/>
          <p:nvPr/>
        </p:nvSpPr>
        <p:spPr>
          <a:xfrm>
            <a:off x="1288935" y="1526002"/>
            <a:ext cx="9964271" cy="4975366"/>
          </a:xfrm>
          <a:prstGeom prst="rect">
            <a:avLst/>
          </a:prstGeom>
        </p:spPr>
        <p:txBody>
          <a:bodyPr>
            <a:normAutofit/>
          </a:bodyPr>
          <a:lstStyle/>
          <a:p>
            <a:pPr algn="ctr"/>
            <a:r>
              <a:rPr lang="en-US" sz="2900" b="1" dirty="0">
                <a:latin typeface="Century Gothic" pitchFamily="34" charset="0"/>
                <a:ea typeface="+mj-ea"/>
                <a:cs typeface="Aharoni" pitchFamily="2" charset="-79"/>
              </a:rPr>
              <a:t>Recommendations </a:t>
            </a:r>
          </a:p>
          <a:p>
            <a:pPr algn="ctr"/>
            <a:endParaRPr lang="en-US" sz="2900" b="1" dirty="0">
              <a:latin typeface="Century Gothic" pitchFamily="34" charset="0"/>
              <a:ea typeface="+mj-ea"/>
              <a:cs typeface="Aharoni" pitchFamily="2" charset="-79"/>
            </a:endParaRPr>
          </a:p>
          <a:p>
            <a:pPr algn="ctr"/>
            <a:r>
              <a:rPr lang="en-US" sz="2900" b="1" dirty="0">
                <a:latin typeface="Century Gothic" pitchFamily="34" charset="0"/>
                <a:ea typeface="+mj-ea"/>
                <a:cs typeface="Aharoni" pitchFamily="2" charset="-79"/>
              </a:rPr>
              <a:t>As a team we would recommend people to do the follow so as  to easily recover from the kind dysfunction</a:t>
            </a:r>
          </a:p>
          <a:p>
            <a:pPr marL="457200" indent="-457200" algn="ctr">
              <a:buFont typeface="Wingdings" panose="05000000000000000000" pitchFamily="2" charset="2"/>
              <a:buChar char="Ø"/>
            </a:pPr>
            <a:r>
              <a:rPr lang="en-US" sz="2900" b="1" dirty="0">
                <a:latin typeface="Century Gothic" pitchFamily="34" charset="0"/>
                <a:ea typeface="+mj-ea"/>
                <a:cs typeface="Aharoni" pitchFamily="2" charset="-79"/>
              </a:rPr>
              <a:t>Eat organic foods</a:t>
            </a:r>
          </a:p>
          <a:p>
            <a:pPr marL="457200" indent="-457200" algn="ctr">
              <a:buFont typeface="Wingdings" panose="05000000000000000000" pitchFamily="2" charset="2"/>
              <a:buChar char="Ø"/>
            </a:pPr>
            <a:r>
              <a:rPr lang="en-US" sz="2900" b="1" dirty="0">
                <a:latin typeface="Century Gothic" pitchFamily="34" charset="0"/>
                <a:ea typeface="+mj-ea"/>
                <a:cs typeface="Aharoni" pitchFamily="2" charset="-79"/>
              </a:rPr>
              <a:t>Do regular physical exercises</a:t>
            </a:r>
          </a:p>
          <a:p>
            <a:pPr marL="457200" indent="-457200" algn="ctr">
              <a:buFont typeface="Wingdings" panose="05000000000000000000" pitchFamily="2" charset="2"/>
              <a:buChar char="Ø"/>
            </a:pPr>
            <a:r>
              <a:rPr lang="en-US" sz="2900" b="1" dirty="0">
                <a:latin typeface="Century Gothic" pitchFamily="34" charset="0"/>
                <a:ea typeface="+mj-ea"/>
                <a:cs typeface="Aharoni" pitchFamily="2" charset="-79"/>
              </a:rPr>
              <a:t>Go for vaccination against COVID -19</a:t>
            </a:r>
          </a:p>
          <a:p>
            <a:pPr algn="ctr"/>
            <a:r>
              <a:rPr lang="en-US" sz="2900" b="1" dirty="0">
                <a:latin typeface="Century Gothic" pitchFamily="34" charset="0"/>
                <a:ea typeface="+mj-ea"/>
                <a:cs typeface="Aharoni" pitchFamily="2" charset="-79"/>
              </a:rPr>
              <a:t> </a:t>
            </a:r>
          </a:p>
        </p:txBody>
      </p:sp>
      <p:pic>
        <p:nvPicPr>
          <p:cNvPr id="2097168"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69" name="Picture 1"/>
          <p:cNvPicPr>
            <a:picLocks noChangeAspect="1"/>
          </p:cNvPicPr>
          <p:nvPr/>
        </p:nvPicPr>
        <p:blipFill>
          <a:blip r:embed="rId3"/>
          <a:stretch>
            <a:fillRect/>
          </a:stretch>
        </p:blipFill>
        <p:spPr>
          <a:xfrm>
            <a:off x="1210237" y="221436"/>
            <a:ext cx="1048871" cy="1304566"/>
          </a:xfrm>
          <a:prstGeom prst="rect">
            <a:avLst/>
          </a:prstGeom>
        </p:spPr>
      </p:pic>
      <p:sp>
        <p:nvSpPr>
          <p:cNvPr id="1048627"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28"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18</a:t>
            </a:fld>
            <a:endParaRPr lang="en-US" altLang="en-US" sz="1200">
              <a:solidFill>
                <a:srgbClr val="898989"/>
              </a:solidFill>
            </a:endParaRPr>
          </a:p>
        </p:txBody>
      </p:sp>
      <p:sp>
        <p:nvSpPr>
          <p:cNvPr id="1048630"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31" name="Title 1"/>
          <p:cNvSpPr txBox="1"/>
          <p:nvPr/>
        </p:nvSpPr>
        <p:spPr>
          <a:xfrm>
            <a:off x="1288935" y="1526002"/>
            <a:ext cx="9964271" cy="4975366"/>
          </a:xfrm>
          <a:prstGeom prst="rect">
            <a:avLst/>
          </a:prstGeom>
        </p:spPr>
        <p:txBody>
          <a:bodyPr>
            <a:normAutofit fontScale="40000" lnSpcReduction="20000"/>
          </a:bodyPr>
          <a:lstStyle/>
          <a:p>
            <a:r>
              <a:rPr lang="en-US" sz="5700" b="1" dirty="0">
                <a:solidFill>
                  <a:schemeClr val="tx2"/>
                </a:solidFill>
                <a:latin typeface="Bookman Old Style" panose="02050604050505020204" pitchFamily="18" charset="0"/>
                <a:ea typeface="+mj-ea"/>
                <a:cs typeface="Aharoni" pitchFamily="2" charset="-79"/>
              </a:rPr>
              <a:t>Acknowledgements </a:t>
            </a:r>
            <a:endParaRPr lang="en-US" sz="2900" b="1" dirty="0">
              <a:solidFill>
                <a:schemeClr val="tx2"/>
              </a:solidFill>
              <a:latin typeface="Century Gothic" pitchFamily="34" charset="0"/>
              <a:ea typeface="+mj-ea"/>
              <a:cs typeface="Aharoni" pitchFamily="2" charset="-79"/>
            </a:endParaRPr>
          </a:p>
          <a:p>
            <a:pPr lvl="2"/>
            <a:endParaRPr lang="en-US" sz="3200" b="1" dirty="0">
              <a:solidFill>
                <a:schemeClr val="tx2"/>
              </a:solidFill>
              <a:latin typeface="Century Gothic" pitchFamily="34" charset="0"/>
              <a:cs typeface="Aharoni" pitchFamily="2" charset="-79"/>
            </a:endParaRPr>
          </a:p>
          <a:p>
            <a:pPr lvl="2"/>
            <a:endParaRPr lang="en-US" sz="3200" b="1" dirty="0">
              <a:solidFill>
                <a:schemeClr val="tx2"/>
              </a:solidFill>
              <a:latin typeface="Century Gothic" pitchFamily="34" charset="0"/>
              <a:cs typeface="Aharoni" pitchFamily="2" charset="-79"/>
            </a:endParaRPr>
          </a:p>
          <a:p>
            <a:pPr marL="1371600" lvl="2" indent="-457200">
              <a:spcBef>
                <a:spcPts val="600"/>
              </a:spcBef>
              <a:spcAft>
                <a:spcPts val="600"/>
              </a:spcAft>
              <a:buFont typeface="Wingdings" panose="05000000000000000000" pitchFamily="2" charset="2"/>
              <a:buChar char="v"/>
            </a:pPr>
            <a:r>
              <a:rPr lang="en-US" sz="3200" b="1" dirty="0">
                <a:solidFill>
                  <a:schemeClr val="tx2"/>
                </a:solidFill>
                <a:latin typeface="Century Gothic" pitchFamily="34" charset="0"/>
                <a:cs typeface="Aharoni" pitchFamily="2" charset="-79"/>
              </a:rPr>
              <a:t> </a:t>
            </a:r>
            <a:r>
              <a:rPr lang="en-US" sz="4500" b="1" dirty="0">
                <a:solidFill>
                  <a:schemeClr val="tx2"/>
                </a:solidFill>
                <a:latin typeface="Century Gothic" pitchFamily="34" charset="0"/>
                <a:ea typeface="+mj-ea"/>
                <a:cs typeface="Aharoni" pitchFamily="2" charset="-79"/>
              </a:rPr>
              <a:t>Mengo senior school</a:t>
            </a:r>
          </a:p>
          <a:p>
            <a:pPr marL="1600200" lvl="2" indent="-685800">
              <a:spcBef>
                <a:spcPts val="600"/>
              </a:spcBef>
              <a:spcAft>
                <a:spcPts val="600"/>
              </a:spcAft>
              <a:buFont typeface="Wingdings" panose="05000000000000000000" pitchFamily="2" charset="2"/>
              <a:buChar char="v"/>
            </a:pPr>
            <a:r>
              <a:rPr lang="en-US" sz="4500" b="1" dirty="0">
                <a:solidFill>
                  <a:schemeClr val="tx2"/>
                </a:solidFill>
                <a:latin typeface="Century Gothic" pitchFamily="34" charset="0"/>
                <a:ea typeface="+mj-ea"/>
                <a:cs typeface="Aharoni" pitchFamily="2" charset="-79"/>
              </a:rPr>
              <a:t>Mengo hospital</a:t>
            </a:r>
          </a:p>
          <a:p>
            <a:pPr marL="1600200" lvl="2" indent="-685800">
              <a:spcBef>
                <a:spcPts val="600"/>
              </a:spcBef>
              <a:spcAft>
                <a:spcPts val="600"/>
              </a:spcAft>
              <a:buFont typeface="Wingdings" panose="05000000000000000000" pitchFamily="2" charset="2"/>
              <a:buChar char="v"/>
            </a:pPr>
            <a:r>
              <a:rPr lang="en-US" sz="4500" b="1" dirty="0">
                <a:solidFill>
                  <a:schemeClr val="tx2"/>
                </a:solidFill>
                <a:latin typeface="Century Gothic" pitchFamily="34" charset="0"/>
                <a:ea typeface="+mj-ea"/>
                <a:cs typeface="Aharoni" pitchFamily="2" charset="-79"/>
              </a:rPr>
              <a:t>Ministry of health Uganda </a:t>
            </a:r>
          </a:p>
          <a:p>
            <a:pPr marL="1600200" lvl="2" indent="-685800">
              <a:spcBef>
                <a:spcPts val="600"/>
              </a:spcBef>
              <a:spcAft>
                <a:spcPts val="600"/>
              </a:spcAft>
              <a:buFont typeface="Wingdings" panose="05000000000000000000" pitchFamily="2" charset="2"/>
              <a:buChar char="v"/>
            </a:pPr>
            <a:r>
              <a:rPr lang="en-US" sz="4500" b="1" dirty="0" err="1">
                <a:solidFill>
                  <a:schemeClr val="tx2"/>
                </a:solidFill>
                <a:latin typeface="Century Gothic" pitchFamily="34" charset="0"/>
                <a:cs typeface="Aharoni" pitchFamily="2" charset="-79"/>
              </a:rPr>
              <a:t>Dr.RUWEMBO</a:t>
            </a:r>
            <a:r>
              <a:rPr lang="en-US" sz="4500" b="1" dirty="0">
                <a:solidFill>
                  <a:schemeClr val="tx2"/>
                </a:solidFill>
                <a:latin typeface="Century Gothic" pitchFamily="34" charset="0"/>
                <a:cs typeface="Aharoni" pitchFamily="2" charset="-79"/>
              </a:rPr>
              <a:t> WILSON (Professor of microbiology </a:t>
            </a:r>
          </a:p>
          <a:p>
            <a:pPr marL="1600200" lvl="2" indent="-685800">
              <a:spcBef>
                <a:spcPts val="600"/>
              </a:spcBef>
              <a:spcAft>
                <a:spcPts val="600"/>
              </a:spcAft>
              <a:buFont typeface="Wingdings" panose="05000000000000000000" pitchFamily="2" charset="2"/>
              <a:buChar char="v"/>
            </a:pPr>
            <a:r>
              <a:rPr lang="en-US" sz="4500" b="1" dirty="0">
                <a:solidFill>
                  <a:schemeClr val="tx2"/>
                </a:solidFill>
                <a:latin typeface="Century Gothic" pitchFamily="34" charset="0"/>
                <a:cs typeface="Aharoni" pitchFamily="2" charset="-79"/>
              </a:rPr>
              <a:t>Ministry of health of Uganda</a:t>
            </a:r>
          </a:p>
          <a:p>
            <a:pPr marL="1600200" lvl="2" indent="-685800">
              <a:spcBef>
                <a:spcPts val="600"/>
              </a:spcBef>
              <a:spcAft>
                <a:spcPts val="600"/>
              </a:spcAft>
              <a:buFont typeface="Wingdings" panose="05000000000000000000" pitchFamily="2" charset="2"/>
              <a:buChar char="v"/>
            </a:pPr>
            <a:r>
              <a:rPr lang="en-US" sz="4500" b="1" dirty="0">
                <a:solidFill>
                  <a:schemeClr val="tx2"/>
                </a:solidFill>
                <a:latin typeface="Century Gothic" pitchFamily="34" charset="0"/>
                <a:cs typeface="Aharoni" pitchFamily="2" charset="-79"/>
              </a:rPr>
              <a:t>Dr. Olivia Jemba (lecturer  of statistics Ma</a:t>
            </a:r>
            <a:r>
              <a:rPr lang="en-US" sz="4800" b="1" dirty="0">
                <a:solidFill>
                  <a:schemeClr val="tx2"/>
                </a:solidFill>
                <a:latin typeface="Century Gothic" pitchFamily="34" charset="0"/>
                <a:cs typeface="Aharoni" pitchFamily="2" charset="-79"/>
              </a:rPr>
              <a:t>kerere University)</a:t>
            </a:r>
          </a:p>
          <a:p>
            <a:pPr lvl="2"/>
            <a:endParaRPr lang="en-US" sz="4500" b="1" dirty="0">
              <a:solidFill>
                <a:schemeClr val="tx2"/>
              </a:solidFill>
              <a:latin typeface="Century Gothic" pitchFamily="34" charset="0"/>
              <a:cs typeface="Aharoni" pitchFamily="2" charset="-79"/>
            </a:endParaRPr>
          </a:p>
          <a:p>
            <a:pPr algn="ctr"/>
            <a:endParaRPr lang="en-US" sz="3200" b="1" dirty="0">
              <a:solidFill>
                <a:schemeClr val="tx2"/>
              </a:solidFill>
              <a:latin typeface="Century Gothic" pitchFamily="34" charset="0"/>
              <a:cs typeface="Aharoni" pitchFamily="2" charset="-79"/>
            </a:endParaRPr>
          </a:p>
          <a:p>
            <a:pPr algn="ctr"/>
            <a:endParaRPr lang="en-US" sz="3200" b="1" dirty="0">
              <a:solidFill>
                <a:schemeClr val="tx2"/>
              </a:solidFill>
              <a:latin typeface="Century Gothic" pitchFamily="34" charset="0"/>
              <a:cs typeface="Aharoni" pitchFamily="2" charset="-79"/>
            </a:endParaRPr>
          </a:p>
          <a:p>
            <a:pPr algn="ctr"/>
            <a:endParaRPr lang="en-US" sz="3200" b="1" dirty="0">
              <a:solidFill>
                <a:schemeClr val="tx2"/>
              </a:solidFill>
              <a:latin typeface="Century Gothic" pitchFamily="34" charset="0"/>
              <a:cs typeface="Aharoni" pitchFamily="2" charset="-79"/>
            </a:endParaRPr>
          </a:p>
          <a:p>
            <a:pPr algn="r"/>
            <a:r>
              <a:rPr lang="en-US" sz="4000" b="1" dirty="0">
                <a:solidFill>
                  <a:srgbClr val="3333FF"/>
                </a:solidFill>
                <a:latin typeface="Century Gothic" pitchFamily="34" charset="0"/>
                <a:cs typeface="Aharoni" pitchFamily="2" charset="-79"/>
              </a:rPr>
              <a:t>                         </a:t>
            </a: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r"/>
            <a:endParaRPr lang="en-US" sz="1600" b="1" dirty="0">
              <a:latin typeface="Century Gothic" pitchFamily="34" charset="0"/>
              <a:cs typeface="Aharoni" pitchFamily="2" charset="-79"/>
            </a:endParaRPr>
          </a:p>
          <a:p>
            <a:pPr algn="ctr"/>
            <a:endParaRPr lang="en-US" sz="4000" b="1" dirty="0">
              <a:latin typeface="Century Gothic" pitchFamily="34" charset="0"/>
              <a:cs typeface="Aharoni" pitchFamily="2" charset="-79"/>
            </a:endParaRPr>
          </a:p>
          <a:p>
            <a:pPr algn="r"/>
            <a:r>
              <a:rPr lang="en-US" sz="2900" b="1" dirty="0">
                <a:solidFill>
                  <a:srgbClr val="3333FF"/>
                </a:solidFill>
                <a:latin typeface="Century Gothic" pitchFamily="34" charset="0"/>
                <a:cs typeface="Aharoni" pitchFamily="2" charset="-79"/>
              </a:rPr>
              <a:t>                         </a:t>
            </a: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ctr"/>
            <a:endParaRPr lang="en-US" sz="2900" b="1" dirty="0">
              <a:latin typeface="Century Gothic" pitchFamily="34" charset="0"/>
              <a:ea typeface="+mj-ea"/>
              <a:cs typeface="Aharoni" pitchFamily="2" charset="-79"/>
            </a:endParaRPr>
          </a:p>
        </p:txBody>
      </p:sp>
      <p:pic>
        <p:nvPicPr>
          <p:cNvPr id="2097170"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71" name="Picture 1"/>
          <p:cNvPicPr>
            <a:picLocks noChangeAspect="1"/>
          </p:cNvPicPr>
          <p:nvPr/>
        </p:nvPicPr>
        <p:blipFill>
          <a:blip r:embed="rId3"/>
          <a:stretch>
            <a:fillRect/>
          </a:stretch>
        </p:blipFill>
        <p:spPr>
          <a:xfrm>
            <a:off x="1210237" y="221436"/>
            <a:ext cx="1048871" cy="1304566"/>
          </a:xfrm>
          <a:prstGeom prst="rect">
            <a:avLst/>
          </a:prstGeom>
        </p:spPr>
      </p:pic>
      <p:sp>
        <p:nvSpPr>
          <p:cNvPr id="1048632"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33"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0235" y="202583"/>
            <a:ext cx="1264024" cy="1572169"/>
          </a:xfrm>
          <a:prstGeom prst="rect">
            <a:avLst/>
          </a:prstGeom>
        </p:spPr>
      </p:pic>
      <p:pic>
        <p:nvPicPr>
          <p:cNvPr id="3" name="Picture 2" descr="https://ppda.go.ug/wp-content/themes/cdf/images/flags.gif"/>
          <p:cNvPicPr>
            <a:picLocks noChangeAspect="1" noChangeArrowheads="1" noCrop="1"/>
          </p:cNvPicPr>
          <p:nvPr/>
        </p:nvPicPr>
        <p:blipFill>
          <a:blip r:embed="rId3"/>
          <a:srcRect/>
          <a:stretch>
            <a:fillRect/>
          </a:stretch>
        </p:blipFill>
        <p:spPr bwMode="auto">
          <a:xfrm>
            <a:off x="10079833" y="221435"/>
            <a:ext cx="1638300" cy="1228725"/>
          </a:xfrm>
          <a:prstGeom prst="rect">
            <a:avLst/>
          </a:prstGeom>
          <a:noFill/>
          <a:ln>
            <a:noFill/>
          </a:ln>
        </p:spPr>
      </p:pic>
      <p:sp>
        <p:nvSpPr>
          <p:cNvPr id="4"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6" name="Content Placeholder 5">
            <a:extLst>
              <a:ext uri="{FF2B5EF4-FFF2-40B4-BE49-F238E27FC236}">
                <a16:creationId xmlns:a16="http://schemas.microsoft.com/office/drawing/2014/main" id="{4C74B941-7D5B-4D17-A50B-7EB738BA6260}"/>
              </a:ext>
            </a:extLst>
          </p:cNvPr>
          <p:cNvSpPr>
            <a:spLocks noGrp="1"/>
          </p:cNvSpPr>
          <p:nvPr>
            <p:ph idx="1"/>
          </p:nvPr>
        </p:nvSpPr>
        <p:spPr>
          <a:xfrm>
            <a:off x="1263086" y="1774752"/>
            <a:ext cx="10027920" cy="3579849"/>
          </a:xfrm>
        </p:spPr>
        <p:txBody>
          <a:bodyPr>
            <a:normAutofit/>
          </a:bodyPr>
          <a:lstStyle/>
          <a:p>
            <a:r>
              <a:rPr lang="en-US" sz="2800" dirty="0">
                <a:latin typeface="Bahnschrift Light SemiCondensed" panose="020B0502040204020203" pitchFamily="34" charset="0"/>
              </a:rPr>
              <a:t>Uganda Ministry of health report @MinofhealthUG   Twitter page</a:t>
            </a:r>
          </a:p>
          <a:p>
            <a:endParaRPr lang="en-US" sz="2800" dirty="0">
              <a:latin typeface="Bahnschrift Light SemiCondensed" panose="020B0502040204020203" pitchFamily="34" charset="0"/>
            </a:endParaRPr>
          </a:p>
        </p:txBody>
      </p:sp>
      <p:sp>
        <p:nvSpPr>
          <p:cNvPr id="10" name="TextBox 9">
            <a:extLst>
              <a:ext uri="{FF2B5EF4-FFF2-40B4-BE49-F238E27FC236}">
                <a16:creationId xmlns:a16="http://schemas.microsoft.com/office/drawing/2014/main" id="{C3B05043-3CED-45CE-AB45-9E25DB5BBF4A}"/>
              </a:ext>
            </a:extLst>
          </p:cNvPr>
          <p:cNvSpPr txBox="1"/>
          <p:nvPr/>
        </p:nvSpPr>
        <p:spPr>
          <a:xfrm flipH="1">
            <a:off x="4268927" y="631596"/>
            <a:ext cx="4771378" cy="707886"/>
          </a:xfrm>
          <a:prstGeom prst="rect">
            <a:avLst/>
          </a:prstGeom>
          <a:noFill/>
        </p:spPr>
        <p:txBody>
          <a:bodyPr wrap="square" rtlCol="0">
            <a:spAutoFit/>
          </a:bodyPr>
          <a:lstStyle/>
          <a:p>
            <a:r>
              <a:rPr lang="en-US" sz="4000" dirty="0">
                <a:solidFill>
                  <a:srgbClr val="002060"/>
                </a:solidFill>
              </a:rPr>
              <a:t>References </a:t>
            </a:r>
          </a:p>
        </p:txBody>
      </p:sp>
    </p:spTree>
    <p:extLst>
      <p:ext uri="{BB962C8B-B14F-4D97-AF65-F5344CB8AC3E}">
        <p14:creationId xmlns:p14="http://schemas.microsoft.com/office/powerpoint/2010/main" val="77231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048604"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2</a:t>
            </a:fld>
            <a:endParaRPr lang="en-US" altLang="en-US" sz="1200">
              <a:solidFill>
                <a:srgbClr val="898989"/>
              </a:solidFill>
            </a:endParaRPr>
          </a:p>
        </p:txBody>
      </p:sp>
      <p:sp>
        <p:nvSpPr>
          <p:cNvPr id="1048605"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06" name="Title 1"/>
          <p:cNvSpPr txBox="1"/>
          <p:nvPr/>
        </p:nvSpPr>
        <p:spPr>
          <a:xfrm>
            <a:off x="2047460" y="854765"/>
            <a:ext cx="9205745" cy="5817499"/>
          </a:xfrm>
          <a:prstGeom prst="rect">
            <a:avLst/>
          </a:prstGeom>
        </p:spPr>
        <p:txBody>
          <a:bodyPr>
            <a:normAutofit fontScale="99167" lnSpcReduction="10000"/>
          </a:bodyPr>
          <a:lstStyle/>
          <a:p>
            <a:r>
              <a:rPr lang="en-US" sz="4600" b="1" dirty="0">
                <a:latin typeface="Bookman Old Style" panose="02050604050505020204" pitchFamily="18" charset="0"/>
                <a:cs typeface="Aharoni" pitchFamily="2" charset="-79"/>
              </a:rPr>
              <a:t>Structure of Presentation</a:t>
            </a:r>
          </a:p>
          <a:p>
            <a:endParaRPr lang="en-US" sz="1600" b="1" dirty="0">
              <a:latin typeface="Bookman Old Style" panose="02050604050505020204" pitchFamily="18" charset="0"/>
              <a:cs typeface="Aharoni" pitchFamily="2" charset="-79"/>
            </a:endParaRPr>
          </a:p>
          <a:p>
            <a:r>
              <a:rPr lang="en-US" sz="3200" dirty="0">
                <a:latin typeface="Bookman Old Style" panose="02050604050505020204" pitchFamily="18" charset="0"/>
                <a:cs typeface="Aharoni" pitchFamily="2" charset="-79"/>
              </a:rPr>
              <a:t>1. Introduction</a:t>
            </a:r>
          </a:p>
          <a:p>
            <a:r>
              <a:rPr lang="en-US" sz="3200" dirty="0">
                <a:latin typeface="Bookman Old Style" panose="02050604050505020204" pitchFamily="18" charset="0"/>
                <a:ea typeface="+mj-ea"/>
                <a:cs typeface="Aharoni" pitchFamily="2" charset="-79"/>
              </a:rPr>
              <a:t>2. Background to Parosmia</a:t>
            </a:r>
          </a:p>
          <a:p>
            <a:r>
              <a:rPr lang="en-US" sz="3200" dirty="0">
                <a:latin typeface="Bookman Old Style" panose="02050604050505020204" pitchFamily="18" charset="0"/>
                <a:ea typeface="+mj-ea"/>
                <a:cs typeface="Aharoni" pitchFamily="2" charset="-79"/>
              </a:rPr>
              <a:t>3. Survey Methodology</a:t>
            </a:r>
          </a:p>
          <a:p>
            <a:r>
              <a:rPr lang="en-US" sz="3200" dirty="0">
                <a:latin typeface="Bookman Old Style" panose="02050604050505020204" pitchFamily="18" charset="0"/>
                <a:ea typeface="+mj-ea"/>
                <a:cs typeface="Aharoni" pitchFamily="2" charset="-79"/>
              </a:rPr>
              <a:t>4. Survey Findings</a:t>
            </a:r>
          </a:p>
          <a:p>
            <a:pPr marL="739775" indent="-174625">
              <a:buFont typeface="Wingdings" panose="05000000000000000000" pitchFamily="2" charset="2"/>
              <a:buChar char="ü"/>
            </a:pPr>
            <a:r>
              <a:rPr lang="en-US" sz="3200" dirty="0">
                <a:latin typeface="Bookman Old Style" panose="02050604050505020204" pitchFamily="18" charset="0"/>
                <a:ea typeface="+mj-ea"/>
                <a:cs typeface="Aharoni" pitchFamily="2" charset="-79"/>
              </a:rPr>
              <a:t>	Background Characteristics</a:t>
            </a:r>
          </a:p>
          <a:p>
            <a:pPr marL="739775" indent="-174625">
              <a:buFont typeface="Wingdings" panose="05000000000000000000" pitchFamily="2" charset="2"/>
              <a:buChar char="ü"/>
            </a:pPr>
            <a:r>
              <a:rPr lang="en-US" sz="3200" dirty="0">
                <a:latin typeface="Bookman Old Style" panose="02050604050505020204" pitchFamily="18" charset="0"/>
                <a:ea typeface="+mj-ea"/>
                <a:cs typeface="Aharoni" pitchFamily="2" charset="-79"/>
              </a:rPr>
              <a:t>Characterization of Parosmia</a:t>
            </a:r>
          </a:p>
          <a:p>
            <a:r>
              <a:rPr lang="en-US" sz="3200" dirty="0">
                <a:latin typeface="Bookman Old Style" panose="02050604050505020204" pitchFamily="18" charset="0"/>
                <a:ea typeface="+mj-ea"/>
                <a:cs typeface="Aharoni" pitchFamily="2" charset="-79"/>
              </a:rPr>
              <a:t> 5. Discussion of Survey Findings</a:t>
            </a:r>
          </a:p>
          <a:p>
            <a:r>
              <a:rPr lang="en-US" sz="3200" dirty="0">
                <a:latin typeface="Bookman Old Style" panose="02050604050505020204" pitchFamily="18" charset="0"/>
                <a:ea typeface="+mj-ea"/>
                <a:cs typeface="Aharoni" pitchFamily="2" charset="-79"/>
              </a:rPr>
              <a:t> 6. Conclusions</a:t>
            </a:r>
          </a:p>
          <a:p>
            <a:r>
              <a:rPr lang="en-US" sz="3200" dirty="0">
                <a:latin typeface="Bookman Old Style" panose="02050604050505020204" pitchFamily="18" charset="0"/>
                <a:ea typeface="+mj-ea"/>
                <a:cs typeface="Aharoni" pitchFamily="2" charset="-79"/>
              </a:rPr>
              <a:t> 7. Recommendations</a:t>
            </a:r>
            <a:endParaRPr lang="en-US" sz="2900" b="1" dirty="0">
              <a:solidFill>
                <a:schemeClr val="tx2"/>
              </a:solidFill>
              <a:latin typeface="Century Gothic" pitchFamily="34" charset="0"/>
              <a:ea typeface="+mj-ea"/>
              <a:cs typeface="Aharoni" pitchFamily="2" charset="-79"/>
            </a:endParaRPr>
          </a:p>
          <a:p>
            <a:pPr algn="ctr"/>
            <a:endParaRPr lang="en-US" sz="2400" b="1" dirty="0">
              <a:solidFill>
                <a:schemeClr val="tx2"/>
              </a:solidFill>
              <a:latin typeface="Century Gothic" pitchFamily="34" charset="0"/>
              <a:ea typeface="+mj-ea"/>
              <a:cs typeface="Aharoni" pitchFamily="2" charset="-79"/>
            </a:endParaRPr>
          </a:p>
          <a:p>
            <a:pPr algn="r"/>
            <a:r>
              <a:rPr lang="en-US" sz="2900" b="1" dirty="0">
                <a:solidFill>
                  <a:srgbClr val="3333FF"/>
                </a:solidFill>
                <a:latin typeface="Century Gothic" pitchFamily="34" charset="0"/>
                <a:cs typeface="Aharoni" pitchFamily="2" charset="-79"/>
              </a:rPr>
              <a:t>                         </a:t>
            </a: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ctr"/>
            <a:endParaRPr lang="en-US" sz="2900" b="1" dirty="0">
              <a:latin typeface="Century Gothic" pitchFamily="34" charset="0"/>
              <a:ea typeface="+mj-ea"/>
              <a:cs typeface="Aharoni" pitchFamily="2" charset="-79"/>
            </a:endParaRPr>
          </a:p>
        </p:txBody>
      </p:sp>
      <p:pic>
        <p:nvPicPr>
          <p:cNvPr id="2097160" name="Picture 2" descr="https://ppda.go.ug/wp-content/themes/cdf/images/flags.gif"/>
          <p:cNvPicPr>
            <a:picLocks noChangeAspect="1" noChangeArrowheads="1" noCrop="1"/>
          </p:cNvPicPr>
          <p:nvPr/>
        </p:nvPicPr>
        <p:blipFill>
          <a:blip r:embed="rId2"/>
          <a:srcRect/>
          <a:stretch>
            <a:fillRect/>
          </a:stretch>
        </p:blipFill>
        <p:spPr bwMode="auto">
          <a:xfrm>
            <a:off x="10434055" y="156368"/>
            <a:ext cx="1638300" cy="1228725"/>
          </a:xfrm>
          <a:prstGeom prst="rect">
            <a:avLst/>
          </a:prstGeom>
          <a:noFill/>
          <a:ln>
            <a:noFill/>
          </a:ln>
        </p:spPr>
      </p:pic>
      <p:pic>
        <p:nvPicPr>
          <p:cNvPr id="2097161" name="Picture 1"/>
          <p:cNvPicPr>
            <a:picLocks noChangeAspect="1"/>
          </p:cNvPicPr>
          <p:nvPr/>
        </p:nvPicPr>
        <p:blipFill>
          <a:blip r:embed="rId3"/>
          <a:stretch>
            <a:fillRect/>
          </a:stretch>
        </p:blipFill>
        <p:spPr>
          <a:xfrm>
            <a:off x="685240" y="156368"/>
            <a:ext cx="1048871" cy="1304566"/>
          </a:xfrm>
          <a:prstGeom prst="rect">
            <a:avLst/>
          </a:prstGeom>
        </p:spPr>
      </p:pic>
      <p:sp>
        <p:nvSpPr>
          <p:cNvPr id="1048607"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08"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Slide Number Placeholder 3"/>
          <p:cNvSpPr>
            <a:spLocks noGrp="1"/>
          </p:cNvSpPr>
          <p:nvPr>
            <p:ph type="sldNum" sz="quarter" idx="12"/>
          </p:nvPr>
        </p:nvSpPr>
        <p:spPr bwMode="auto">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04D4620-9136-4C63-8114-CF823E2B148C}" type="slidenum">
              <a:rPr lang="en-US" altLang="en-US" sz="1200">
                <a:solidFill>
                  <a:srgbClr val="898989"/>
                </a:solidFill>
                <a:latin typeface="Arial" panose="020B0604020202020204" pitchFamily="34" charset="0"/>
              </a:rPr>
              <a:pPr>
                <a:spcBef>
                  <a:spcPct val="0"/>
                </a:spcBef>
                <a:buFontTx/>
                <a:buNone/>
              </a:pPr>
              <a:t>20</a:t>
            </a:fld>
            <a:endParaRPr lang="en-US" altLang="en-US" sz="1200">
              <a:solidFill>
                <a:srgbClr val="898989"/>
              </a:solidFill>
              <a:latin typeface="Arial" panose="020B0604020202020204" pitchFamily="34" charset="0"/>
            </a:endParaRPr>
          </a:p>
        </p:txBody>
      </p:sp>
      <p:sp>
        <p:nvSpPr>
          <p:cNvPr id="1048635" name="Rectangle 11"/>
          <p:cNvSpPr>
            <a:spLocks noChangeArrowheads="1"/>
          </p:cNvSpPr>
          <p:nvPr/>
        </p:nvSpPr>
        <p:spPr bwMode="auto">
          <a:xfrm>
            <a:off x="3715276" y="2394293"/>
            <a:ext cx="4764627" cy="646331"/>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3600" b="1" dirty="0">
                <a:solidFill>
                  <a:srgbClr val="3333FF"/>
                </a:solidFill>
              </a:rPr>
              <a:t>END</a:t>
            </a:r>
            <a:endParaRPr lang="en-US" altLang="en-US" sz="3600" b="1" dirty="0">
              <a:solidFill>
                <a:srgbClr val="3333FF"/>
              </a:solidFill>
            </a:endParaRPr>
          </a:p>
        </p:txBody>
      </p:sp>
      <p:pic>
        <p:nvPicPr>
          <p:cNvPr id="2097172" name="Picture 2" descr="https://ppda.go.ug/wp-content/themes/cdf/images/flags.gif"/>
          <p:cNvPicPr>
            <a:picLocks noChangeAspect="1" noChangeArrowheads="1" noCrop="1"/>
          </p:cNvPicPr>
          <p:nvPr/>
        </p:nvPicPr>
        <p:blipFill>
          <a:blip r:embed="rId2"/>
          <a:srcRect/>
          <a:stretch>
            <a:fillRect/>
          </a:stretch>
        </p:blipFill>
        <p:spPr bwMode="auto">
          <a:xfrm>
            <a:off x="10190119" y="1"/>
            <a:ext cx="1849484" cy="1190283"/>
          </a:xfrm>
          <a:prstGeom prst="rect">
            <a:avLst/>
          </a:prstGeom>
          <a:noFill/>
          <a:ln>
            <a:noFill/>
          </a:ln>
        </p:spPr>
      </p:pic>
      <p:sp>
        <p:nvSpPr>
          <p:cNvPr id="1048636" name="Rectangle 7"/>
          <p:cNvSpPr/>
          <p:nvPr/>
        </p:nvSpPr>
        <p:spPr>
          <a:xfrm>
            <a:off x="12039603" y="0"/>
            <a:ext cx="152400"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37" name="Rectangle 7"/>
          <p:cNvSpPr>
            <a:spLocks noChangeArrowheads="1"/>
          </p:cNvSpPr>
          <p:nvPr/>
        </p:nvSpPr>
        <p:spPr bwMode="auto">
          <a:xfrm>
            <a:off x="4418799" y="1123950"/>
            <a:ext cx="2519363" cy="830997"/>
          </a:xfrm>
          <a:prstGeom prst="rect">
            <a:avLst/>
          </a:prstGeom>
          <a:noFill/>
          <a:ln w="9525">
            <a:solidFill>
              <a:srgbClr val="FF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t>Thank You for listening</a:t>
            </a:r>
          </a:p>
        </p:txBody>
      </p:sp>
      <p:pic>
        <p:nvPicPr>
          <p:cNvPr id="2097173" name="Picture 12"/>
          <p:cNvPicPr>
            <a:picLocks noChangeAspect="1"/>
          </p:cNvPicPr>
          <p:nvPr/>
        </p:nvPicPr>
        <p:blipFill>
          <a:blip r:embed="rId3"/>
          <a:stretch>
            <a:fillRect/>
          </a:stretch>
        </p:blipFill>
        <p:spPr>
          <a:xfrm>
            <a:off x="956190" y="234883"/>
            <a:ext cx="1048871" cy="1304566"/>
          </a:xfrm>
          <a:prstGeom prst="rect">
            <a:avLst/>
          </a:prstGeom>
        </p:spPr>
      </p:pic>
      <p:sp>
        <p:nvSpPr>
          <p:cNvPr id="1048638" name="Rectangle 13"/>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39" name="Rectangle 14"/>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40" name="Rectangle 15"/>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048594"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3</a:t>
            </a:fld>
            <a:endParaRPr lang="en-US" altLang="en-US" sz="1200">
              <a:solidFill>
                <a:srgbClr val="898989"/>
              </a:solidFill>
            </a:endParaRPr>
          </a:p>
        </p:txBody>
      </p:sp>
      <p:sp>
        <p:nvSpPr>
          <p:cNvPr id="1048595"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96" name="Title 1"/>
          <p:cNvSpPr txBox="1"/>
          <p:nvPr/>
        </p:nvSpPr>
        <p:spPr>
          <a:xfrm>
            <a:off x="1210235" y="1526001"/>
            <a:ext cx="9964271" cy="4975366"/>
          </a:xfrm>
          <a:prstGeom prst="rect">
            <a:avLst/>
          </a:prstGeom>
        </p:spPr>
        <p:txBody>
          <a:bodyPr>
            <a:normAutofit/>
          </a:bodyPr>
          <a:lstStyle/>
          <a:p>
            <a:r>
              <a:rPr lang="en-US" sz="3600" b="1" dirty="0">
                <a:latin typeface="Bookman Old Style" panose="02050604050505020204" pitchFamily="18" charset="0"/>
                <a:cs typeface="Aharoni" pitchFamily="2" charset="-79"/>
              </a:rPr>
              <a:t>Introduction</a:t>
            </a:r>
          </a:p>
          <a:p>
            <a:pPr marL="457200" indent="-457200">
              <a:buFont typeface="Wingdings" panose="05000000000000000000" pitchFamily="2" charset="2"/>
              <a:buChar char="ü"/>
            </a:pPr>
            <a:r>
              <a:rPr lang="en-US" sz="3200" b="1" dirty="0">
                <a:latin typeface="Bookman Old Style" panose="02050604050505020204" pitchFamily="18" charset="0"/>
                <a:cs typeface="Aharoni" pitchFamily="2" charset="-79"/>
              </a:rPr>
              <a:t>Parosmia  is a conditionof misperception of  odor. It comes from the word</a:t>
            </a:r>
            <a:r>
              <a:rPr lang="en-US" sz="3200" b="1" dirty="0">
                <a:solidFill>
                  <a:srgbClr val="FF0000"/>
                </a:solidFill>
                <a:latin typeface="Bookman Old Style" panose="02050604050505020204" pitchFamily="18" charset="0"/>
                <a:cs typeface="Aharoni" pitchFamily="2" charset="-79"/>
              </a:rPr>
              <a:t> </a:t>
            </a:r>
            <a:r>
              <a:rPr lang="en-US" sz="4400" b="1" dirty="0">
                <a:solidFill>
                  <a:srgbClr val="FF0000"/>
                </a:solidFill>
                <a:latin typeface="Bookman Old Style" panose="02050604050505020204" pitchFamily="18" charset="0"/>
                <a:cs typeface="Aharoni" pitchFamily="2" charset="-79"/>
              </a:rPr>
              <a:t>anosmia</a:t>
            </a:r>
            <a:r>
              <a:rPr lang="en-US" sz="3200" b="1" dirty="0">
                <a:solidFill>
                  <a:srgbClr val="FF0000"/>
                </a:solidFill>
                <a:latin typeface="Bookman Old Style" panose="02050604050505020204" pitchFamily="18" charset="0"/>
                <a:cs typeface="Aharoni" pitchFamily="2" charset="-79"/>
              </a:rPr>
              <a:t>   which means  loss of smell.</a:t>
            </a:r>
            <a:endParaRPr lang="en-US" sz="2900" b="1" dirty="0">
              <a:solidFill>
                <a:srgbClr val="FF0000"/>
              </a:solidFill>
              <a:latin typeface="Century Gothic" pitchFamily="34" charset="0"/>
              <a:ea typeface="+mj-ea"/>
              <a:cs typeface="Aharoni" pitchFamily="2" charset="-79"/>
            </a:endParaRPr>
          </a:p>
          <a:p>
            <a:pPr marL="457200" indent="-457200">
              <a:buFont typeface="Wingdings" panose="05000000000000000000" pitchFamily="2" charset="2"/>
              <a:buChar char="ü"/>
            </a:pPr>
            <a:r>
              <a:rPr lang="en-US" sz="3200" b="1" dirty="0">
                <a:solidFill>
                  <a:srgbClr val="FF0000"/>
                </a:solidFill>
                <a:latin typeface="Bookman Old Style" panose="02050604050505020204" pitchFamily="18" charset="0"/>
                <a:cs typeface="Aharoni" pitchFamily="2" charset="-79"/>
              </a:rPr>
              <a:t>Parosmia can be manifested with having  weird smell in the nose</a:t>
            </a:r>
            <a:endParaRPr lang="en-US" sz="2900" b="1" dirty="0">
              <a:solidFill>
                <a:srgbClr val="FF0000"/>
              </a:solidFill>
              <a:latin typeface="Century Gothic" pitchFamily="34" charset="0"/>
              <a:ea typeface="+mj-ea"/>
              <a:cs typeface="Aharoni" pitchFamily="2" charset="-79"/>
            </a:endParaRPr>
          </a:p>
          <a:p>
            <a:endParaRPr lang="en-US" sz="2900" b="1" dirty="0">
              <a:solidFill>
                <a:srgbClr val="FF0000"/>
              </a:solidFill>
              <a:latin typeface="Century Gothic" pitchFamily="34" charset="0"/>
              <a:ea typeface="+mj-ea"/>
              <a:cs typeface="Aharoni" pitchFamily="2" charset="-79"/>
            </a:endParaRPr>
          </a:p>
        </p:txBody>
      </p:sp>
      <p:pic>
        <p:nvPicPr>
          <p:cNvPr id="2097156"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57" name="Picture 1"/>
          <p:cNvPicPr>
            <a:picLocks noChangeAspect="1"/>
          </p:cNvPicPr>
          <p:nvPr/>
        </p:nvPicPr>
        <p:blipFill>
          <a:blip r:embed="rId3"/>
          <a:stretch>
            <a:fillRect/>
          </a:stretch>
        </p:blipFill>
        <p:spPr>
          <a:xfrm>
            <a:off x="1210237" y="221436"/>
            <a:ext cx="1048871" cy="1304566"/>
          </a:xfrm>
          <a:prstGeom prst="rect">
            <a:avLst/>
          </a:prstGeom>
        </p:spPr>
      </p:pic>
      <p:sp>
        <p:nvSpPr>
          <p:cNvPr id="1048597"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98"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4</a:t>
            </a:fld>
            <a:endParaRPr lang="en-US" altLang="en-US" sz="1200">
              <a:solidFill>
                <a:srgbClr val="898989"/>
              </a:solidFill>
            </a:endParaRPr>
          </a:p>
        </p:txBody>
      </p:sp>
      <p:sp>
        <p:nvSpPr>
          <p:cNvPr id="1048585"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86" name="Title 1"/>
          <p:cNvSpPr txBox="1"/>
          <p:nvPr/>
        </p:nvSpPr>
        <p:spPr>
          <a:xfrm>
            <a:off x="1288935" y="1526002"/>
            <a:ext cx="9964271" cy="1077498"/>
          </a:xfrm>
          <a:prstGeom prst="rect">
            <a:avLst/>
          </a:prstGeom>
        </p:spPr>
        <p:txBody>
          <a:bodyPr>
            <a:normAutofit fontScale="32500" lnSpcReduction="20000"/>
          </a:bodyPr>
          <a:lstStyle/>
          <a:p>
            <a:pPr algn="ctr"/>
            <a:r>
              <a:rPr lang="en-US" sz="12300" b="1" dirty="0">
                <a:latin typeface="Bookman Old Style" panose="02050604050505020204" pitchFamily="18" charset="0"/>
                <a:cs typeface="Aharoni" pitchFamily="2" charset="-79"/>
              </a:rPr>
              <a:t>Background to Parosmia</a:t>
            </a:r>
          </a:p>
          <a:p>
            <a:endParaRPr lang="en-US" sz="2900" b="1" dirty="0">
              <a:solidFill>
                <a:schemeClr val="tx2"/>
              </a:solidFill>
              <a:latin typeface="Century Gothic" pitchFamily="34" charset="0"/>
              <a:ea typeface="+mj-ea"/>
              <a:cs typeface="Aharoni" pitchFamily="2" charset="-79"/>
            </a:endParaRPr>
          </a:p>
          <a:p>
            <a:pPr algn="ctr"/>
            <a:endParaRPr lang="en-US" sz="2900" b="1" dirty="0">
              <a:solidFill>
                <a:schemeClr val="tx2"/>
              </a:solidFill>
              <a:latin typeface="Century Gothic" pitchFamily="34" charset="0"/>
              <a:ea typeface="+mj-ea"/>
              <a:cs typeface="Aharoni" pitchFamily="2" charset="-79"/>
            </a:endParaRPr>
          </a:p>
          <a:p>
            <a:pPr algn="ctr"/>
            <a:endParaRPr lang="en-US" sz="2400" b="1" dirty="0">
              <a:solidFill>
                <a:schemeClr val="tx2"/>
              </a:solidFill>
              <a:latin typeface="Century Gothic" pitchFamily="34" charset="0"/>
              <a:ea typeface="+mj-ea"/>
              <a:cs typeface="Aharoni" pitchFamily="2" charset="-79"/>
            </a:endParaRPr>
          </a:p>
          <a:p>
            <a:pPr algn="r"/>
            <a:r>
              <a:rPr lang="en-US" sz="2900" b="1" dirty="0">
                <a:solidFill>
                  <a:srgbClr val="3333FF"/>
                </a:solidFill>
                <a:latin typeface="Century Gothic" pitchFamily="34" charset="0"/>
                <a:cs typeface="Aharoni" pitchFamily="2" charset="-79"/>
              </a:rPr>
              <a:t>                         </a:t>
            </a: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r"/>
            <a:endParaRPr lang="en-US" sz="1200" b="1" dirty="0">
              <a:latin typeface="Century Gothic" pitchFamily="34" charset="0"/>
              <a:cs typeface="Aharoni" pitchFamily="2" charset="-79"/>
            </a:endParaRPr>
          </a:p>
          <a:p>
            <a:pPr algn="ctr"/>
            <a:endParaRPr lang="en-US" sz="2900" b="1" dirty="0">
              <a:latin typeface="Century Gothic" pitchFamily="34" charset="0"/>
              <a:ea typeface="+mj-ea"/>
              <a:cs typeface="Aharoni" pitchFamily="2" charset="-79"/>
            </a:endParaRPr>
          </a:p>
        </p:txBody>
      </p:sp>
      <p:pic>
        <p:nvPicPr>
          <p:cNvPr id="2097152"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53" name="Picture 1"/>
          <p:cNvPicPr>
            <a:picLocks noChangeAspect="1"/>
          </p:cNvPicPr>
          <p:nvPr/>
        </p:nvPicPr>
        <p:blipFill>
          <a:blip r:embed="rId3"/>
          <a:stretch>
            <a:fillRect/>
          </a:stretch>
        </p:blipFill>
        <p:spPr>
          <a:xfrm>
            <a:off x="1210237" y="221436"/>
            <a:ext cx="1048871" cy="1304566"/>
          </a:xfrm>
          <a:prstGeom prst="rect">
            <a:avLst/>
          </a:prstGeom>
        </p:spPr>
      </p:pic>
      <p:sp>
        <p:nvSpPr>
          <p:cNvPr id="1048587"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88"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3" name="TextBox 2"/>
          <p:cNvSpPr txBox="1"/>
          <p:nvPr/>
        </p:nvSpPr>
        <p:spPr>
          <a:xfrm>
            <a:off x="1210236" y="2603501"/>
            <a:ext cx="10321365" cy="2677656"/>
          </a:xfrm>
          <a:prstGeom prst="rect">
            <a:avLst/>
          </a:prstGeom>
          <a:noFill/>
        </p:spPr>
        <p:txBody>
          <a:bodyPr wrap="square" rtlCol="0">
            <a:spAutoFit/>
          </a:bodyPr>
          <a:lstStyle/>
          <a:p>
            <a:r>
              <a:rPr lang="en-US" sz="2800" dirty="0"/>
              <a:t>Parosmia is a condition of misperception of odor caused by damaging the cells that support the olfactory neuron called </a:t>
            </a:r>
            <a:r>
              <a:rPr lang="en-US" sz="2800" b="1" u="sng" dirty="0"/>
              <a:t>sustentacular </a:t>
            </a:r>
            <a:r>
              <a:rPr lang="en-US" sz="2800" dirty="0"/>
              <a:t>which are responsible for transmission of impulses from nose to the brain for interpretation.</a:t>
            </a:r>
          </a:p>
          <a:p>
            <a:r>
              <a:rPr lang="en-US" sz="2800" dirty="0"/>
              <a:t>Damaging the cells that support the olfactory canal cuts off its supply of nutrients.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1048600"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01" name="Title 1"/>
          <p:cNvSpPr txBox="1"/>
          <p:nvPr/>
        </p:nvSpPr>
        <p:spPr>
          <a:xfrm>
            <a:off x="958997" y="770730"/>
            <a:ext cx="9912465" cy="582198"/>
          </a:xfrm>
          <a:prstGeom prst="rect">
            <a:avLst/>
          </a:prstGeom>
        </p:spPr>
        <p:txBody>
          <a:bodyPr>
            <a:noAutofit/>
          </a:bodyPr>
          <a:lstStyle/>
          <a:p>
            <a:pPr algn="ctr"/>
            <a:r>
              <a:rPr lang="en-US" sz="3200" b="1" dirty="0">
                <a:latin typeface="Bookman Old Style" panose="02050604050505020204" pitchFamily="18" charset="0"/>
                <a:cs typeface="Aharoni" pitchFamily="2" charset="-79"/>
              </a:rPr>
              <a:t>Survey methodologies</a:t>
            </a:r>
            <a:r>
              <a:rPr lang="en-US" sz="3200" b="1" dirty="0">
                <a:solidFill>
                  <a:srgbClr val="6600CC"/>
                </a:solidFill>
                <a:latin typeface="Bookman Old Style" panose="02050604050505020204" pitchFamily="18" charset="0"/>
                <a:cs typeface="Aharoni" pitchFamily="2" charset="-79"/>
              </a:rPr>
              <a:t/>
            </a:r>
            <a:br>
              <a:rPr lang="en-US" sz="3200" b="1" dirty="0">
                <a:solidFill>
                  <a:srgbClr val="6600CC"/>
                </a:solidFill>
                <a:latin typeface="Bookman Old Style" panose="02050604050505020204" pitchFamily="18" charset="0"/>
                <a:cs typeface="Aharoni" pitchFamily="2" charset="-79"/>
              </a:rPr>
            </a:br>
            <a:endParaRPr lang="en-US" sz="3200" b="1" dirty="0">
              <a:solidFill>
                <a:schemeClr val="tx2"/>
              </a:solidFill>
              <a:latin typeface="Century Gothic" pitchFamily="34" charset="0"/>
              <a:ea typeface="+mj-ea"/>
              <a:cs typeface="Aharoni" pitchFamily="2" charset="-79"/>
            </a:endParaRPr>
          </a:p>
          <a:p>
            <a:pPr algn="ctr"/>
            <a:endParaRPr lang="en-US" sz="3200" b="1" dirty="0">
              <a:solidFill>
                <a:schemeClr val="tx2"/>
              </a:solidFill>
              <a:latin typeface="Century Gothic" pitchFamily="34" charset="0"/>
              <a:ea typeface="+mj-ea"/>
              <a:cs typeface="Aharoni" pitchFamily="2" charset="-79"/>
            </a:endParaRPr>
          </a:p>
          <a:p>
            <a:pPr algn="ctr"/>
            <a:endParaRPr lang="en-US" sz="3200" b="1" dirty="0">
              <a:solidFill>
                <a:schemeClr val="tx2"/>
              </a:solidFill>
              <a:latin typeface="Century Gothic" pitchFamily="34" charset="0"/>
              <a:ea typeface="+mj-ea"/>
              <a:cs typeface="Aharoni" pitchFamily="2" charset="-79"/>
            </a:endParaRPr>
          </a:p>
          <a:p>
            <a:pPr algn="r"/>
            <a:r>
              <a:rPr lang="en-US" sz="3200" b="1" dirty="0">
                <a:solidFill>
                  <a:srgbClr val="3333FF"/>
                </a:solidFill>
                <a:latin typeface="Century Gothic" pitchFamily="34" charset="0"/>
                <a:cs typeface="Aharoni" pitchFamily="2" charset="-79"/>
              </a:rPr>
              <a:t>                         </a:t>
            </a: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r"/>
            <a:endParaRPr lang="en-US" sz="3200" b="1" dirty="0">
              <a:latin typeface="Century Gothic" pitchFamily="34" charset="0"/>
              <a:cs typeface="Aharoni" pitchFamily="2" charset="-79"/>
            </a:endParaRPr>
          </a:p>
          <a:p>
            <a:pPr algn="ctr"/>
            <a:endParaRPr lang="en-US" sz="3200" b="1" dirty="0">
              <a:latin typeface="Century Gothic" pitchFamily="34" charset="0"/>
              <a:ea typeface="+mj-ea"/>
              <a:cs typeface="Aharoni" pitchFamily="2" charset="-79"/>
            </a:endParaRPr>
          </a:p>
        </p:txBody>
      </p:sp>
      <p:pic>
        <p:nvPicPr>
          <p:cNvPr id="2097158"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59" name="Picture 1"/>
          <p:cNvPicPr>
            <a:picLocks noChangeAspect="1"/>
          </p:cNvPicPr>
          <p:nvPr/>
        </p:nvPicPr>
        <p:blipFill>
          <a:blip r:embed="rId3"/>
          <a:stretch>
            <a:fillRect/>
          </a:stretch>
        </p:blipFill>
        <p:spPr>
          <a:xfrm>
            <a:off x="1210237" y="221436"/>
            <a:ext cx="1048871" cy="1304566"/>
          </a:xfrm>
          <a:prstGeom prst="rect">
            <a:avLst/>
          </a:prstGeom>
        </p:spPr>
      </p:pic>
      <p:sp>
        <p:nvSpPr>
          <p:cNvPr id="1048602"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603"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2" name="TextBox 1"/>
          <p:cNvSpPr txBox="1"/>
          <p:nvPr/>
        </p:nvSpPr>
        <p:spPr>
          <a:xfrm>
            <a:off x="1288935" y="1817101"/>
            <a:ext cx="9912465" cy="2677656"/>
          </a:xfrm>
          <a:prstGeom prst="rect">
            <a:avLst/>
          </a:prstGeom>
          <a:noFill/>
        </p:spPr>
        <p:txBody>
          <a:bodyPr wrap="square" rtlCol="0">
            <a:spAutoFit/>
          </a:bodyPr>
          <a:lstStyle/>
          <a:p>
            <a:r>
              <a:rPr lang="en-US" sz="2400" dirty="0"/>
              <a:t>We use different methods of collecting data which included;</a:t>
            </a:r>
          </a:p>
          <a:p>
            <a:pPr marL="285750" indent="-285750">
              <a:buFont typeface="Arial" pitchFamily="34" charset="0"/>
              <a:buChar char="•"/>
            </a:pPr>
            <a:r>
              <a:rPr lang="en-US" sz="2400" dirty="0"/>
              <a:t>Coming up with questionnaires that were answered by different people in different places</a:t>
            </a:r>
          </a:p>
          <a:p>
            <a:pPr marL="285750" indent="-285750">
              <a:buFont typeface="Arial" pitchFamily="34" charset="0"/>
              <a:buChar char="•"/>
            </a:pPr>
            <a:r>
              <a:rPr lang="en-US" sz="2400" dirty="0"/>
              <a:t>Random interviewing of different people that were students, teachers, doctors.</a:t>
            </a:r>
          </a:p>
          <a:p>
            <a:pPr marL="285750" indent="-285750">
              <a:buFont typeface="Arial" pitchFamily="34" charset="0"/>
              <a:buChar char="•"/>
            </a:pPr>
            <a:r>
              <a:rPr lang="en-US" sz="2400" dirty="0"/>
              <a:t>Visiting different hospitals .</a:t>
            </a:r>
          </a:p>
          <a:p>
            <a:pPr marL="285750" indent="-285750">
              <a:buFont typeface="Arial" pitchFamily="34" charset="0"/>
              <a:buChar char="•"/>
            </a:pPr>
            <a:r>
              <a:rPr lang="en-US" sz="2400" dirty="0"/>
              <a:t>Consultations from medical personnel.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Slide Number Placeholder 3"/>
          <p:cNvSpPr>
            <a:spLocks noGrp="1"/>
          </p:cNvSpPr>
          <p:nvPr>
            <p:ph type="sldNum" sz="quarter" idx="12"/>
          </p:nvPr>
        </p:nvSpPr>
        <p:spPr bwMode="auto">
          <a:xfrm>
            <a:off x="1952625" y="6215063"/>
            <a:ext cx="457200" cy="457200"/>
          </a:xfrm>
          <a:noFill/>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A5AE4E-DC61-467B-8964-4581F5CB1EA1}"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1048590" name="Rectangle 11"/>
          <p:cNvSpPr/>
          <p:nvPr/>
        </p:nvSpPr>
        <p:spPr>
          <a:xfrm>
            <a:off x="155577" y="0"/>
            <a:ext cx="155575" cy="6858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91" name="Title 1"/>
          <p:cNvSpPr txBox="1"/>
          <p:nvPr/>
        </p:nvSpPr>
        <p:spPr>
          <a:xfrm>
            <a:off x="1288935" y="1526002"/>
            <a:ext cx="9696567" cy="975898"/>
          </a:xfrm>
          <a:prstGeom prst="rect">
            <a:avLst/>
          </a:prstGeom>
        </p:spPr>
        <p:txBody>
          <a:bodyPr>
            <a:noAutofit/>
          </a:bodyPr>
          <a:lstStyle/>
          <a:p>
            <a:pPr algn="ctr"/>
            <a:r>
              <a:rPr lang="en-US" sz="3200" b="1" dirty="0">
                <a:latin typeface="Bookman Old Style" panose="02050604050505020204" pitchFamily="18" charset="0"/>
                <a:cs typeface="Aharoni" pitchFamily="2" charset="-79"/>
              </a:rPr>
              <a:t>STATISTICAL STUDY RESULTS</a:t>
            </a:r>
            <a:r>
              <a:rPr lang="en-US" sz="3200" b="1" dirty="0">
                <a:solidFill>
                  <a:srgbClr val="6600CC"/>
                </a:solidFill>
                <a:latin typeface="Bookman Old Style" panose="02050604050505020204" pitchFamily="18" charset="0"/>
                <a:cs typeface="Aharoni" pitchFamily="2" charset="-79"/>
              </a:rPr>
              <a:t/>
            </a:r>
            <a:br>
              <a:rPr lang="en-US" sz="3200" b="1" dirty="0">
                <a:solidFill>
                  <a:srgbClr val="6600CC"/>
                </a:solidFill>
                <a:latin typeface="Bookman Old Style" panose="02050604050505020204" pitchFamily="18" charset="0"/>
                <a:cs typeface="Aharoni" pitchFamily="2" charset="-79"/>
              </a:rPr>
            </a:br>
            <a:endParaRPr lang="en-US" sz="3200" b="1" dirty="0">
              <a:solidFill>
                <a:schemeClr val="tx2"/>
              </a:solidFill>
              <a:latin typeface="Century Gothic" pitchFamily="34" charset="0"/>
              <a:ea typeface="+mj-ea"/>
              <a:cs typeface="Aharoni" pitchFamily="2" charset="-79"/>
            </a:endParaRPr>
          </a:p>
          <a:p>
            <a:pPr algn="ctr"/>
            <a:endParaRPr lang="en-US" sz="3200" b="1" dirty="0">
              <a:solidFill>
                <a:schemeClr val="tx2"/>
              </a:solidFill>
              <a:latin typeface="Century Gothic" pitchFamily="34" charset="0"/>
              <a:ea typeface="+mj-ea"/>
              <a:cs typeface="Aharoni" pitchFamily="2" charset="-79"/>
            </a:endParaRPr>
          </a:p>
          <a:p>
            <a:pPr algn="ctr"/>
            <a:endParaRPr lang="en-US" sz="2400" b="1" dirty="0">
              <a:solidFill>
                <a:schemeClr val="tx2"/>
              </a:solidFill>
              <a:latin typeface="Century Gothic" pitchFamily="34" charset="0"/>
              <a:ea typeface="+mj-ea"/>
              <a:cs typeface="Aharoni" pitchFamily="2" charset="-79"/>
            </a:endParaRPr>
          </a:p>
          <a:p>
            <a:pPr algn="r"/>
            <a:r>
              <a:rPr lang="en-US" sz="3200" b="1" dirty="0">
                <a:solidFill>
                  <a:srgbClr val="3333FF"/>
                </a:solidFill>
                <a:latin typeface="Century Gothic" pitchFamily="34" charset="0"/>
                <a:cs typeface="Aharoni" pitchFamily="2" charset="-79"/>
              </a:rPr>
              <a:t>                         </a:t>
            </a: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r"/>
            <a:endParaRPr lang="en-US" sz="1100" b="1" dirty="0">
              <a:latin typeface="Century Gothic" pitchFamily="34" charset="0"/>
              <a:cs typeface="Aharoni" pitchFamily="2" charset="-79"/>
            </a:endParaRPr>
          </a:p>
          <a:p>
            <a:pPr algn="ctr"/>
            <a:endParaRPr lang="en-US" sz="3200" b="1" dirty="0">
              <a:latin typeface="Century Gothic" pitchFamily="34" charset="0"/>
              <a:ea typeface="+mj-ea"/>
              <a:cs typeface="Aharoni" pitchFamily="2" charset="-79"/>
            </a:endParaRPr>
          </a:p>
        </p:txBody>
      </p:sp>
      <p:pic>
        <p:nvPicPr>
          <p:cNvPr id="2097154" name="Picture 2" descr="https://ppda.go.ug/wp-content/themes/cdf/images/flags.gif"/>
          <p:cNvPicPr>
            <a:picLocks noChangeAspect="1" noChangeArrowheads="1" noCrop="1"/>
          </p:cNvPicPr>
          <p:nvPr/>
        </p:nvPicPr>
        <p:blipFill>
          <a:blip r:embed="rId2"/>
          <a:srcRect/>
          <a:stretch>
            <a:fillRect/>
          </a:stretch>
        </p:blipFill>
        <p:spPr bwMode="auto">
          <a:xfrm>
            <a:off x="10283033" y="156368"/>
            <a:ext cx="1638300" cy="1228725"/>
          </a:xfrm>
          <a:prstGeom prst="rect">
            <a:avLst/>
          </a:prstGeom>
          <a:noFill/>
          <a:ln>
            <a:noFill/>
          </a:ln>
        </p:spPr>
      </p:pic>
      <p:pic>
        <p:nvPicPr>
          <p:cNvPr id="2097155" name="Picture 1"/>
          <p:cNvPicPr>
            <a:picLocks noChangeAspect="1"/>
          </p:cNvPicPr>
          <p:nvPr/>
        </p:nvPicPr>
        <p:blipFill>
          <a:blip r:embed="rId3"/>
          <a:stretch>
            <a:fillRect/>
          </a:stretch>
        </p:blipFill>
        <p:spPr>
          <a:xfrm>
            <a:off x="1210237" y="221436"/>
            <a:ext cx="1048871" cy="1304566"/>
          </a:xfrm>
          <a:prstGeom prst="rect">
            <a:avLst/>
          </a:prstGeom>
        </p:spPr>
      </p:pic>
      <p:sp>
        <p:nvSpPr>
          <p:cNvPr id="1048592" name="Rectangle 9"/>
          <p:cNvSpPr/>
          <p:nvPr/>
        </p:nvSpPr>
        <p:spPr>
          <a:xfrm>
            <a:off x="2" y="0"/>
            <a:ext cx="155575" cy="6858000"/>
          </a:xfrm>
          <a:prstGeom prst="rect">
            <a:avLst/>
          </a:prstGeom>
          <a:solidFill>
            <a:schemeClr val="bg1">
              <a:lumMod val="65000"/>
            </a:schemeClr>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1048593" name="Rectangle 10"/>
          <p:cNvSpPr/>
          <p:nvPr/>
        </p:nvSpPr>
        <p:spPr>
          <a:xfrm>
            <a:off x="311151" y="0"/>
            <a:ext cx="155575" cy="68580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a:endParaRPr lang="en-US"/>
          </a:p>
        </p:txBody>
      </p:sp>
      <p:sp>
        <p:nvSpPr>
          <p:cNvPr id="2" name="TextBox 1"/>
          <p:cNvSpPr txBox="1"/>
          <p:nvPr/>
        </p:nvSpPr>
        <p:spPr>
          <a:xfrm>
            <a:off x="1466735" y="2768600"/>
            <a:ext cx="9925165" cy="2677656"/>
          </a:xfrm>
          <a:prstGeom prst="rect">
            <a:avLst/>
          </a:prstGeom>
          <a:noFill/>
        </p:spPr>
        <p:txBody>
          <a:bodyPr wrap="square" rtlCol="0">
            <a:spAutoFit/>
          </a:bodyPr>
          <a:lstStyle/>
          <a:p>
            <a:r>
              <a:rPr lang="en-US" sz="2800" dirty="0"/>
              <a:t> A survey carried out in various districts, towns, and villages in UGANDA to find out:</a:t>
            </a:r>
          </a:p>
          <a:p>
            <a:pPr marL="285750" indent="-285750">
              <a:buFont typeface="Wingdings" pitchFamily="2" charset="2"/>
              <a:buChar char="Ø"/>
            </a:pPr>
            <a:r>
              <a:rPr lang="en-US" sz="2800" dirty="0"/>
              <a:t>The most affected gender, age, career fields.</a:t>
            </a:r>
          </a:p>
          <a:p>
            <a:pPr marL="285750" indent="-285750">
              <a:buFont typeface="Wingdings" pitchFamily="2" charset="2"/>
              <a:buChar char="Ø"/>
            </a:pPr>
            <a:r>
              <a:rPr lang="en-US" sz="2800" dirty="0"/>
              <a:t>Time of recovery</a:t>
            </a:r>
          </a:p>
          <a:p>
            <a:pPr marL="285750" indent="-285750">
              <a:buFont typeface="Wingdings" pitchFamily="2" charset="2"/>
              <a:buChar char="Ø"/>
            </a:pPr>
            <a:r>
              <a:rPr lang="en-US" sz="2800" dirty="0"/>
              <a:t>Most affected places</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Table of survey finds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5178982"/>
              </p:ext>
            </p:extLst>
          </p:nvPr>
        </p:nvGraphicFramePr>
        <p:xfrm>
          <a:off x="838200" y="1825625"/>
          <a:ext cx="10744206" cy="4155440"/>
        </p:xfrm>
        <a:graphic>
          <a:graphicData uri="http://schemas.openxmlformats.org/drawingml/2006/table">
            <a:tbl>
              <a:tblPr firstRow="1" bandRow="1">
                <a:tableStyleId>{616DA210-FB5B-4158-B5E0-FEB733F419BA}</a:tableStyleId>
              </a:tblPr>
              <a:tblGrid>
                <a:gridCol w="1314451">
                  <a:extLst>
                    <a:ext uri="{9D8B030D-6E8A-4147-A177-3AD203B41FA5}">
                      <a16:colId xmlns:a16="http://schemas.microsoft.com/office/drawing/2014/main" val="20000"/>
                    </a:ext>
                  </a:extLst>
                </a:gridCol>
                <a:gridCol w="1314451">
                  <a:extLst>
                    <a:ext uri="{9D8B030D-6E8A-4147-A177-3AD203B41FA5}">
                      <a16:colId xmlns:a16="http://schemas.microsoft.com/office/drawing/2014/main" val="20001"/>
                    </a:ext>
                  </a:extLst>
                </a:gridCol>
                <a:gridCol w="1314451">
                  <a:extLst>
                    <a:ext uri="{9D8B030D-6E8A-4147-A177-3AD203B41FA5}">
                      <a16:colId xmlns:a16="http://schemas.microsoft.com/office/drawing/2014/main" val="20002"/>
                    </a:ext>
                  </a:extLst>
                </a:gridCol>
                <a:gridCol w="1314451">
                  <a:extLst>
                    <a:ext uri="{9D8B030D-6E8A-4147-A177-3AD203B41FA5}">
                      <a16:colId xmlns:a16="http://schemas.microsoft.com/office/drawing/2014/main" val="20003"/>
                    </a:ext>
                  </a:extLst>
                </a:gridCol>
                <a:gridCol w="1314451">
                  <a:extLst>
                    <a:ext uri="{9D8B030D-6E8A-4147-A177-3AD203B41FA5}">
                      <a16:colId xmlns:a16="http://schemas.microsoft.com/office/drawing/2014/main" val="20004"/>
                    </a:ext>
                  </a:extLst>
                </a:gridCol>
                <a:gridCol w="1314451">
                  <a:extLst>
                    <a:ext uri="{9D8B030D-6E8A-4147-A177-3AD203B41FA5}">
                      <a16:colId xmlns:a16="http://schemas.microsoft.com/office/drawing/2014/main" val="20005"/>
                    </a:ext>
                  </a:extLst>
                </a:gridCol>
                <a:gridCol w="1409700">
                  <a:extLst>
                    <a:ext uri="{9D8B030D-6E8A-4147-A177-3AD203B41FA5}">
                      <a16:colId xmlns:a16="http://schemas.microsoft.com/office/drawing/2014/main" val="20006"/>
                    </a:ext>
                  </a:extLst>
                </a:gridCol>
                <a:gridCol w="1447800">
                  <a:extLst>
                    <a:ext uri="{9D8B030D-6E8A-4147-A177-3AD203B41FA5}">
                      <a16:colId xmlns:a16="http://schemas.microsoft.com/office/drawing/2014/main" val="20007"/>
                    </a:ext>
                  </a:extLst>
                </a:gridCol>
              </a:tblGrid>
              <a:tr h="370840">
                <a:tc>
                  <a:txBody>
                    <a:bodyPr/>
                    <a:lstStyle/>
                    <a:p>
                      <a:r>
                        <a:rPr lang="en-US" dirty="0"/>
                        <a:t>Age group</a:t>
                      </a:r>
                    </a:p>
                  </a:txBody>
                  <a:tcPr/>
                </a:tc>
                <a:tc>
                  <a:txBody>
                    <a:bodyPr/>
                    <a:lstStyle/>
                    <a:p>
                      <a:r>
                        <a:rPr lang="en-US" dirty="0"/>
                        <a:t>Male</a:t>
                      </a:r>
                    </a:p>
                  </a:txBody>
                  <a:tcPr/>
                </a:tc>
                <a:tc>
                  <a:txBody>
                    <a:bodyPr/>
                    <a:lstStyle/>
                    <a:p>
                      <a:r>
                        <a:rPr lang="en-US" dirty="0"/>
                        <a:t>Female</a:t>
                      </a:r>
                    </a:p>
                  </a:txBody>
                  <a:tcPr/>
                </a:tc>
                <a:tc>
                  <a:txBody>
                    <a:bodyPr/>
                    <a:lstStyle/>
                    <a:p>
                      <a:r>
                        <a:rPr lang="en-US" dirty="0"/>
                        <a:t>Percentage</a:t>
                      </a:r>
                      <a:r>
                        <a:rPr lang="en-US" baseline="0" dirty="0"/>
                        <a:t> of male</a:t>
                      </a:r>
                      <a:endParaRPr lang="en-US" dirty="0"/>
                    </a:p>
                  </a:txBody>
                  <a:tcPr/>
                </a:tc>
                <a:tc>
                  <a:txBody>
                    <a:bodyPr/>
                    <a:lstStyle/>
                    <a:p>
                      <a:r>
                        <a:rPr lang="en-US" dirty="0"/>
                        <a:t>Percentage of</a:t>
                      </a:r>
                      <a:r>
                        <a:rPr lang="en-US" baseline="0" dirty="0"/>
                        <a:t> female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Average time of recovery</a:t>
                      </a:r>
                    </a:p>
                    <a:p>
                      <a:endParaRPr lang="en-US" dirty="0"/>
                    </a:p>
                  </a:txBody>
                  <a:tcPr/>
                </a:tc>
                <a:tc>
                  <a:txBody>
                    <a:bodyPr/>
                    <a:lstStyle/>
                    <a:p>
                      <a:r>
                        <a:rPr lang="en-US" dirty="0"/>
                        <a:t>Respondents</a:t>
                      </a:r>
                    </a:p>
                  </a:txBody>
                  <a:tcPr/>
                </a:tc>
                <a:tc>
                  <a:txBody>
                    <a:bodyPr/>
                    <a:lstStyle/>
                    <a:p>
                      <a:r>
                        <a:rPr lang="en-US" dirty="0"/>
                        <a:t>Respondents that didn't suffer the dysfunction</a:t>
                      </a:r>
                    </a:p>
                  </a:txBody>
                  <a:tcPr/>
                </a:tc>
                <a:extLst>
                  <a:ext uri="{0D108BD9-81ED-4DB2-BD59-A6C34878D82A}">
                    <a16:rowId xmlns:a16="http://schemas.microsoft.com/office/drawing/2014/main" val="10000"/>
                  </a:ext>
                </a:extLst>
              </a:tr>
              <a:tr h="370840">
                <a:tc>
                  <a:txBody>
                    <a:bodyPr/>
                    <a:lstStyle/>
                    <a:p>
                      <a:r>
                        <a:rPr lang="en-US" dirty="0"/>
                        <a:t>20-30</a:t>
                      </a:r>
                    </a:p>
                  </a:txBody>
                  <a:tcPr/>
                </a:tc>
                <a:tc>
                  <a:txBody>
                    <a:bodyPr/>
                    <a:lstStyle/>
                    <a:p>
                      <a:r>
                        <a:rPr lang="en-US" dirty="0"/>
                        <a:t>108</a:t>
                      </a:r>
                    </a:p>
                  </a:txBody>
                  <a:tcPr/>
                </a:tc>
                <a:tc>
                  <a:txBody>
                    <a:bodyPr/>
                    <a:lstStyle/>
                    <a:p>
                      <a:r>
                        <a:rPr lang="en-US" dirty="0"/>
                        <a:t>189</a:t>
                      </a:r>
                    </a:p>
                  </a:txBody>
                  <a:tcPr/>
                </a:tc>
                <a:tc>
                  <a:txBody>
                    <a:bodyPr/>
                    <a:lstStyle/>
                    <a:p>
                      <a:r>
                        <a:rPr lang="en-US" dirty="0"/>
                        <a:t>33.8</a:t>
                      </a:r>
                    </a:p>
                  </a:txBody>
                  <a:tcPr/>
                </a:tc>
                <a:tc>
                  <a:txBody>
                    <a:bodyPr/>
                    <a:lstStyle/>
                    <a:p>
                      <a:r>
                        <a:rPr lang="en-US" dirty="0"/>
                        <a:t>59</a:t>
                      </a:r>
                    </a:p>
                  </a:txBody>
                  <a:tcPr/>
                </a:tc>
                <a:tc>
                  <a:txBody>
                    <a:bodyPr/>
                    <a:lstStyle/>
                    <a:p>
                      <a:r>
                        <a:rPr lang="en-US" dirty="0"/>
                        <a:t>2 weeks</a:t>
                      </a:r>
                    </a:p>
                  </a:txBody>
                  <a:tcPr/>
                </a:tc>
                <a:tc>
                  <a:txBody>
                    <a:bodyPr/>
                    <a:lstStyle/>
                    <a:p>
                      <a:r>
                        <a:rPr lang="en-US" dirty="0"/>
                        <a:t>297</a:t>
                      </a:r>
                    </a:p>
                  </a:txBody>
                  <a:tcPr/>
                </a:tc>
                <a:tc>
                  <a:txBody>
                    <a:bodyPr/>
                    <a:lstStyle/>
                    <a:p>
                      <a:r>
                        <a:rPr lang="en-US" dirty="0"/>
                        <a:t>7.2</a:t>
                      </a:r>
                    </a:p>
                  </a:txBody>
                  <a:tcPr/>
                </a:tc>
                <a:extLst>
                  <a:ext uri="{0D108BD9-81ED-4DB2-BD59-A6C34878D82A}">
                    <a16:rowId xmlns:a16="http://schemas.microsoft.com/office/drawing/2014/main" val="10001"/>
                  </a:ext>
                </a:extLst>
              </a:tr>
              <a:tr h="370840">
                <a:tc>
                  <a:txBody>
                    <a:bodyPr/>
                    <a:lstStyle/>
                    <a:p>
                      <a:r>
                        <a:rPr lang="en-US" dirty="0"/>
                        <a:t>30-40</a:t>
                      </a:r>
                    </a:p>
                  </a:txBody>
                  <a:tcPr/>
                </a:tc>
                <a:tc>
                  <a:txBody>
                    <a:bodyPr/>
                    <a:lstStyle/>
                    <a:p>
                      <a:r>
                        <a:rPr lang="en-US" dirty="0"/>
                        <a:t>162</a:t>
                      </a:r>
                    </a:p>
                  </a:txBody>
                  <a:tcPr/>
                </a:tc>
                <a:tc>
                  <a:txBody>
                    <a:bodyPr/>
                    <a:lstStyle/>
                    <a:p>
                      <a:r>
                        <a:rPr lang="en-US" dirty="0"/>
                        <a:t>148</a:t>
                      </a:r>
                    </a:p>
                  </a:txBody>
                  <a:tcPr/>
                </a:tc>
                <a:tc>
                  <a:txBody>
                    <a:bodyPr/>
                    <a:lstStyle/>
                    <a:p>
                      <a:r>
                        <a:rPr lang="en-US" dirty="0"/>
                        <a:t>50.6</a:t>
                      </a:r>
                    </a:p>
                  </a:txBody>
                  <a:tcPr/>
                </a:tc>
                <a:tc>
                  <a:txBody>
                    <a:bodyPr/>
                    <a:lstStyle/>
                    <a:p>
                      <a:r>
                        <a:rPr lang="en-US" dirty="0"/>
                        <a:t>46.3</a:t>
                      </a:r>
                    </a:p>
                  </a:txBody>
                  <a:tcPr/>
                </a:tc>
                <a:tc>
                  <a:txBody>
                    <a:bodyPr/>
                    <a:lstStyle/>
                    <a:p>
                      <a:r>
                        <a:rPr lang="en-US" dirty="0"/>
                        <a:t>2.5 weeks</a:t>
                      </a:r>
                    </a:p>
                  </a:txBody>
                  <a:tcPr/>
                </a:tc>
                <a:tc>
                  <a:txBody>
                    <a:bodyPr/>
                    <a:lstStyle/>
                    <a:p>
                      <a:r>
                        <a:rPr lang="en-US" dirty="0"/>
                        <a:t>310</a:t>
                      </a:r>
                    </a:p>
                  </a:txBody>
                  <a:tcPr/>
                </a:tc>
                <a:tc>
                  <a:txBody>
                    <a:bodyPr/>
                    <a:lstStyle/>
                    <a:p>
                      <a:r>
                        <a:rPr lang="en-US" dirty="0"/>
                        <a:t>3.1</a:t>
                      </a:r>
                    </a:p>
                  </a:txBody>
                  <a:tcPr/>
                </a:tc>
                <a:extLst>
                  <a:ext uri="{0D108BD9-81ED-4DB2-BD59-A6C34878D82A}">
                    <a16:rowId xmlns:a16="http://schemas.microsoft.com/office/drawing/2014/main" val="10002"/>
                  </a:ext>
                </a:extLst>
              </a:tr>
              <a:tr h="370840">
                <a:tc>
                  <a:txBody>
                    <a:bodyPr/>
                    <a:lstStyle/>
                    <a:p>
                      <a:r>
                        <a:rPr lang="en-US" dirty="0"/>
                        <a:t>40-50</a:t>
                      </a:r>
                    </a:p>
                  </a:txBody>
                  <a:tcPr/>
                </a:tc>
                <a:tc>
                  <a:txBody>
                    <a:bodyPr/>
                    <a:lstStyle/>
                    <a:p>
                      <a:r>
                        <a:rPr lang="en-US" dirty="0"/>
                        <a:t>72</a:t>
                      </a:r>
                    </a:p>
                  </a:txBody>
                  <a:tcPr/>
                </a:tc>
                <a:tc>
                  <a:txBody>
                    <a:bodyPr/>
                    <a:lstStyle/>
                    <a:p>
                      <a:r>
                        <a:rPr lang="en-US" dirty="0"/>
                        <a:t>60</a:t>
                      </a:r>
                    </a:p>
                  </a:txBody>
                  <a:tcPr/>
                </a:tc>
                <a:tc>
                  <a:txBody>
                    <a:bodyPr/>
                    <a:lstStyle/>
                    <a:p>
                      <a:r>
                        <a:rPr lang="en-US" dirty="0"/>
                        <a:t>48</a:t>
                      </a:r>
                    </a:p>
                  </a:txBody>
                  <a:tcPr/>
                </a:tc>
                <a:tc>
                  <a:txBody>
                    <a:bodyPr/>
                    <a:lstStyle/>
                    <a:p>
                      <a:r>
                        <a:rPr lang="en-US" dirty="0"/>
                        <a:t>40</a:t>
                      </a:r>
                    </a:p>
                  </a:txBody>
                  <a:tcPr/>
                </a:tc>
                <a:tc>
                  <a:txBody>
                    <a:bodyPr/>
                    <a:lstStyle/>
                    <a:p>
                      <a:r>
                        <a:rPr lang="en-US" dirty="0"/>
                        <a:t>3.5 weeks</a:t>
                      </a:r>
                    </a:p>
                  </a:txBody>
                  <a:tcPr/>
                </a:tc>
                <a:tc>
                  <a:txBody>
                    <a:bodyPr/>
                    <a:lstStyle/>
                    <a:p>
                      <a:r>
                        <a:rPr lang="en-US" dirty="0"/>
                        <a:t>132</a:t>
                      </a:r>
                    </a:p>
                  </a:txBody>
                  <a:tcPr/>
                </a:tc>
                <a:tc>
                  <a:txBody>
                    <a:bodyPr/>
                    <a:lstStyle/>
                    <a:p>
                      <a:r>
                        <a:rPr lang="en-US" dirty="0"/>
                        <a:t>12</a:t>
                      </a:r>
                    </a:p>
                  </a:txBody>
                  <a:tcPr/>
                </a:tc>
                <a:extLst>
                  <a:ext uri="{0D108BD9-81ED-4DB2-BD59-A6C34878D82A}">
                    <a16:rowId xmlns:a16="http://schemas.microsoft.com/office/drawing/2014/main" val="10003"/>
                  </a:ext>
                </a:extLst>
              </a:tr>
              <a:tr h="370840">
                <a:tc>
                  <a:txBody>
                    <a:bodyPr/>
                    <a:lstStyle/>
                    <a:p>
                      <a:r>
                        <a:rPr lang="en-US" dirty="0"/>
                        <a:t>50-60</a:t>
                      </a:r>
                    </a:p>
                  </a:txBody>
                  <a:tcPr/>
                </a:tc>
                <a:tc>
                  <a:txBody>
                    <a:bodyPr/>
                    <a:lstStyle/>
                    <a:p>
                      <a:r>
                        <a:rPr lang="en-US" dirty="0"/>
                        <a:t>55</a:t>
                      </a:r>
                    </a:p>
                  </a:txBody>
                  <a:tcPr/>
                </a:tc>
                <a:tc>
                  <a:txBody>
                    <a:bodyPr/>
                    <a:lstStyle/>
                    <a:p>
                      <a:r>
                        <a:rPr lang="en-US" dirty="0"/>
                        <a:t>55</a:t>
                      </a:r>
                    </a:p>
                  </a:txBody>
                  <a:tcPr/>
                </a:tc>
                <a:tc>
                  <a:txBody>
                    <a:bodyPr/>
                    <a:lstStyle/>
                    <a:p>
                      <a:r>
                        <a:rPr lang="en-US" dirty="0"/>
                        <a:t>35</a:t>
                      </a:r>
                    </a:p>
                  </a:txBody>
                  <a:tcPr/>
                </a:tc>
                <a:tc>
                  <a:txBody>
                    <a:bodyPr/>
                    <a:lstStyle/>
                    <a:p>
                      <a:r>
                        <a:rPr lang="en-US" dirty="0"/>
                        <a:t>55</a:t>
                      </a:r>
                    </a:p>
                  </a:txBody>
                  <a:tcPr/>
                </a:tc>
                <a:tc>
                  <a:txBody>
                    <a:bodyPr/>
                    <a:lstStyle/>
                    <a:p>
                      <a:r>
                        <a:rPr lang="en-US" dirty="0"/>
                        <a:t>3.5 weeks</a:t>
                      </a:r>
                    </a:p>
                  </a:txBody>
                  <a:tcPr/>
                </a:tc>
                <a:tc>
                  <a:txBody>
                    <a:bodyPr/>
                    <a:lstStyle/>
                    <a:p>
                      <a:r>
                        <a:rPr lang="en-US" dirty="0"/>
                        <a:t>110</a:t>
                      </a:r>
                    </a:p>
                  </a:txBody>
                  <a:tcPr/>
                </a:tc>
                <a:tc>
                  <a:txBody>
                    <a:bodyPr/>
                    <a:lstStyle/>
                    <a:p>
                      <a:r>
                        <a:rPr lang="en-US" dirty="0"/>
                        <a:t>10</a:t>
                      </a:r>
                    </a:p>
                  </a:txBody>
                  <a:tcPr/>
                </a:tc>
                <a:extLst>
                  <a:ext uri="{0D108BD9-81ED-4DB2-BD59-A6C34878D82A}">
                    <a16:rowId xmlns:a16="http://schemas.microsoft.com/office/drawing/2014/main" val="10004"/>
                  </a:ext>
                </a:extLst>
              </a:tr>
              <a:tr h="370840">
                <a:tc>
                  <a:txBody>
                    <a:bodyPr/>
                    <a:lstStyle/>
                    <a:p>
                      <a:r>
                        <a:rPr lang="en-US" dirty="0"/>
                        <a:t>60-70</a:t>
                      </a:r>
                    </a:p>
                  </a:txBody>
                  <a:tcPr/>
                </a:tc>
                <a:tc>
                  <a:txBody>
                    <a:bodyPr/>
                    <a:lstStyle/>
                    <a:p>
                      <a:r>
                        <a:rPr lang="en-US" dirty="0"/>
                        <a:t>40</a:t>
                      </a:r>
                    </a:p>
                  </a:txBody>
                  <a:tcPr/>
                </a:tc>
                <a:tc>
                  <a:txBody>
                    <a:bodyPr/>
                    <a:lstStyle/>
                    <a:p>
                      <a:r>
                        <a:rPr lang="en-US" dirty="0"/>
                        <a:t>23</a:t>
                      </a:r>
                    </a:p>
                  </a:txBody>
                  <a:tcPr/>
                </a:tc>
                <a:tc>
                  <a:txBody>
                    <a:bodyPr/>
                    <a:lstStyle/>
                    <a:p>
                      <a:r>
                        <a:rPr lang="en-US" dirty="0"/>
                        <a:t>44.4</a:t>
                      </a:r>
                    </a:p>
                  </a:txBody>
                  <a:tcPr/>
                </a:tc>
                <a:tc>
                  <a:txBody>
                    <a:bodyPr/>
                    <a:lstStyle/>
                    <a:p>
                      <a:r>
                        <a:rPr lang="en-US" dirty="0"/>
                        <a:t>25.6</a:t>
                      </a:r>
                    </a:p>
                  </a:txBody>
                  <a:tcPr/>
                </a:tc>
                <a:tc>
                  <a:txBody>
                    <a:bodyPr/>
                    <a:lstStyle/>
                    <a:p>
                      <a:r>
                        <a:rPr lang="en-US" dirty="0"/>
                        <a:t>4</a:t>
                      </a:r>
                      <a:r>
                        <a:rPr lang="en-US" baseline="0" dirty="0"/>
                        <a:t> weeks</a:t>
                      </a:r>
                      <a:endParaRPr lang="en-US" dirty="0"/>
                    </a:p>
                  </a:txBody>
                  <a:tcPr/>
                </a:tc>
                <a:tc>
                  <a:txBody>
                    <a:bodyPr/>
                    <a:lstStyle/>
                    <a:p>
                      <a:r>
                        <a:rPr lang="en-US" dirty="0"/>
                        <a:t>63</a:t>
                      </a:r>
                    </a:p>
                  </a:txBody>
                  <a:tcPr/>
                </a:tc>
                <a:tc>
                  <a:txBody>
                    <a:bodyPr/>
                    <a:lstStyle/>
                    <a:p>
                      <a:r>
                        <a:rPr lang="en-US" dirty="0"/>
                        <a:t> 30</a:t>
                      </a:r>
                    </a:p>
                  </a:txBody>
                  <a:tcPr/>
                </a:tc>
                <a:extLst>
                  <a:ext uri="{0D108BD9-81ED-4DB2-BD59-A6C34878D82A}">
                    <a16:rowId xmlns:a16="http://schemas.microsoft.com/office/drawing/2014/main" val="10005"/>
                  </a:ext>
                </a:extLst>
              </a:tr>
              <a:tr h="370840">
                <a:tc>
                  <a:txBody>
                    <a:bodyPr/>
                    <a:lstStyle/>
                    <a:p>
                      <a:r>
                        <a:rPr lang="en-US" dirty="0"/>
                        <a:t>70-80</a:t>
                      </a:r>
                    </a:p>
                  </a:txBody>
                  <a:tcPr/>
                </a:tc>
                <a:tc>
                  <a:txBody>
                    <a:bodyPr/>
                    <a:lstStyle/>
                    <a:p>
                      <a:r>
                        <a:rPr lang="en-US" dirty="0"/>
                        <a:t>50</a:t>
                      </a:r>
                    </a:p>
                  </a:txBody>
                  <a:tcPr/>
                </a:tc>
                <a:tc>
                  <a:txBody>
                    <a:bodyPr/>
                    <a:lstStyle/>
                    <a:p>
                      <a:r>
                        <a:rPr lang="en-US" dirty="0"/>
                        <a:t>48</a:t>
                      </a:r>
                    </a:p>
                  </a:txBody>
                  <a:tcPr/>
                </a:tc>
                <a:tc>
                  <a:txBody>
                    <a:bodyPr/>
                    <a:lstStyle/>
                    <a:p>
                      <a:r>
                        <a:rPr lang="en-US" dirty="0"/>
                        <a:t>50</a:t>
                      </a:r>
                    </a:p>
                  </a:txBody>
                  <a:tcPr/>
                </a:tc>
                <a:tc>
                  <a:txBody>
                    <a:bodyPr/>
                    <a:lstStyle/>
                    <a:p>
                      <a:r>
                        <a:rPr lang="en-US" dirty="0"/>
                        <a:t>48</a:t>
                      </a:r>
                    </a:p>
                  </a:txBody>
                  <a:tcPr/>
                </a:tc>
                <a:tc>
                  <a:txBody>
                    <a:bodyPr/>
                    <a:lstStyle/>
                    <a:p>
                      <a:r>
                        <a:rPr lang="en-US" dirty="0"/>
                        <a:t>5 weeks</a:t>
                      </a:r>
                    </a:p>
                  </a:txBody>
                  <a:tcPr/>
                </a:tc>
                <a:tc>
                  <a:txBody>
                    <a:bodyPr/>
                    <a:lstStyle/>
                    <a:p>
                      <a:r>
                        <a:rPr lang="en-US" dirty="0"/>
                        <a:t>98</a:t>
                      </a:r>
                    </a:p>
                  </a:txBody>
                  <a:tcPr/>
                </a:tc>
                <a:tc>
                  <a:txBody>
                    <a:bodyPr/>
                    <a:lstStyle/>
                    <a:p>
                      <a:r>
                        <a:rPr lang="en-US" dirty="0"/>
                        <a:t>2</a:t>
                      </a:r>
                    </a:p>
                  </a:txBody>
                  <a:tcPr/>
                </a:tc>
                <a:extLst>
                  <a:ext uri="{0D108BD9-81ED-4DB2-BD59-A6C34878D82A}">
                    <a16:rowId xmlns:a16="http://schemas.microsoft.com/office/drawing/2014/main" val="10006"/>
                  </a:ext>
                </a:extLst>
              </a:tr>
              <a:tr h="370840">
                <a:tc>
                  <a:txBody>
                    <a:bodyPr/>
                    <a:lstStyle/>
                    <a:p>
                      <a:r>
                        <a:rPr lang="en-US" dirty="0"/>
                        <a:t>80-90</a:t>
                      </a:r>
                    </a:p>
                  </a:txBody>
                  <a:tcPr/>
                </a:tc>
                <a:tc>
                  <a:txBody>
                    <a:bodyPr/>
                    <a:lstStyle/>
                    <a:p>
                      <a:r>
                        <a:rPr lang="en-US" dirty="0"/>
                        <a:t>32</a:t>
                      </a:r>
                    </a:p>
                  </a:txBody>
                  <a:tcPr/>
                </a:tc>
                <a:tc>
                  <a:txBody>
                    <a:bodyPr/>
                    <a:lstStyle/>
                    <a:p>
                      <a:r>
                        <a:rPr lang="en-US" dirty="0"/>
                        <a:t>18</a:t>
                      </a:r>
                    </a:p>
                  </a:txBody>
                  <a:tcPr/>
                </a:tc>
                <a:tc>
                  <a:txBody>
                    <a:bodyPr/>
                    <a:lstStyle/>
                    <a:p>
                      <a:r>
                        <a:rPr lang="en-US" dirty="0"/>
                        <a:t>64</a:t>
                      </a:r>
                    </a:p>
                  </a:txBody>
                  <a:tcPr/>
                </a:tc>
                <a:tc>
                  <a:txBody>
                    <a:bodyPr/>
                    <a:lstStyle/>
                    <a:p>
                      <a:r>
                        <a:rPr lang="en-US" dirty="0"/>
                        <a:t>36</a:t>
                      </a:r>
                    </a:p>
                  </a:txBody>
                  <a:tcPr/>
                </a:tc>
                <a:tc>
                  <a:txBody>
                    <a:bodyPr/>
                    <a:lstStyle/>
                    <a:p>
                      <a:r>
                        <a:rPr lang="en-US" dirty="0"/>
                        <a:t>6 weeks</a:t>
                      </a:r>
                    </a:p>
                  </a:txBody>
                  <a:tcPr/>
                </a:tc>
                <a:tc>
                  <a:txBody>
                    <a:bodyPr/>
                    <a:lstStyle/>
                    <a:p>
                      <a:r>
                        <a:rPr lang="en-US" dirty="0"/>
                        <a:t>50</a:t>
                      </a:r>
                    </a:p>
                  </a:txBody>
                  <a:tcPr/>
                </a:tc>
                <a:tc>
                  <a:txBody>
                    <a:bodyPr/>
                    <a:lstStyle/>
                    <a:p>
                      <a:r>
                        <a:rPr lang="en-US" dirty="0"/>
                        <a:t>0</a:t>
                      </a:r>
                    </a:p>
                  </a:txBody>
                  <a:tcPr/>
                </a:tc>
                <a:extLst>
                  <a:ext uri="{0D108BD9-81ED-4DB2-BD59-A6C34878D82A}">
                    <a16:rowId xmlns:a16="http://schemas.microsoft.com/office/drawing/2014/main" val="10007"/>
                  </a:ext>
                </a:extLst>
              </a:tr>
              <a:tr h="370840">
                <a:tc>
                  <a:txBody>
                    <a:bodyPr/>
                    <a:lstStyle/>
                    <a:p>
                      <a:r>
                        <a:rPr lang="en-US" dirty="0"/>
                        <a:t>90-100</a:t>
                      </a:r>
                    </a:p>
                  </a:txBody>
                  <a:tcPr/>
                </a:tc>
                <a:tc>
                  <a:txBody>
                    <a:bodyPr/>
                    <a:lstStyle/>
                    <a:p>
                      <a:r>
                        <a:rPr lang="en-US" dirty="0"/>
                        <a:t>24</a:t>
                      </a:r>
                    </a:p>
                  </a:txBody>
                  <a:tcPr/>
                </a:tc>
                <a:tc>
                  <a:txBody>
                    <a:bodyPr/>
                    <a:lstStyle/>
                    <a:p>
                      <a:r>
                        <a:rPr lang="en-US" dirty="0"/>
                        <a:t>22</a:t>
                      </a:r>
                    </a:p>
                  </a:txBody>
                  <a:tcPr/>
                </a:tc>
                <a:tc>
                  <a:txBody>
                    <a:bodyPr/>
                    <a:lstStyle/>
                    <a:p>
                      <a:r>
                        <a:rPr lang="en-US" dirty="0"/>
                        <a:t>48</a:t>
                      </a:r>
                    </a:p>
                  </a:txBody>
                  <a:tcPr/>
                </a:tc>
                <a:tc>
                  <a:txBody>
                    <a:bodyPr/>
                    <a:lstStyle/>
                    <a:p>
                      <a:r>
                        <a:rPr lang="en-US" dirty="0"/>
                        <a:t>44</a:t>
                      </a:r>
                    </a:p>
                  </a:txBody>
                  <a:tcPr/>
                </a:tc>
                <a:tc>
                  <a:txBody>
                    <a:bodyPr/>
                    <a:lstStyle/>
                    <a:p>
                      <a:r>
                        <a:rPr lang="en-US" dirty="0"/>
                        <a:t>6 weeks</a:t>
                      </a:r>
                    </a:p>
                  </a:txBody>
                  <a:tcPr/>
                </a:tc>
                <a:tc>
                  <a:txBody>
                    <a:bodyPr/>
                    <a:lstStyle/>
                    <a:p>
                      <a:r>
                        <a:rPr lang="en-US" dirty="0"/>
                        <a:t>46</a:t>
                      </a:r>
                    </a:p>
                  </a:txBody>
                  <a:tcPr/>
                </a:tc>
                <a:tc>
                  <a:txBody>
                    <a:bodyPr/>
                    <a:lstStyle/>
                    <a:p>
                      <a:r>
                        <a:rPr lang="en-US" dirty="0"/>
                        <a:t>8</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3893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A bar graph showing variation of parosmia amongst different genders with age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9630176"/>
              </p:ext>
            </p:extLst>
          </p:nvPr>
        </p:nvGraphicFramePr>
        <p:xfrm>
          <a:off x="1096963" y="1100138"/>
          <a:ext cx="10028237"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021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50"/>
                </a:solidFill>
              </a:rPr>
              <a:t>A line graph of percentages of respondents with age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2449676"/>
              </p:ext>
            </p:extLst>
          </p:nvPr>
        </p:nvGraphicFramePr>
        <p:xfrm>
          <a:off x="1096963" y="1100138"/>
          <a:ext cx="10028237"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49576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303</TotalTime>
  <Words>627</Words>
  <Application>Microsoft Office PowerPoint</Application>
  <PresentationFormat>Widescreen</PresentationFormat>
  <Paragraphs>259</Paragraphs>
  <Slides>20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Aharoni</vt:lpstr>
      <vt:lpstr>Arial</vt:lpstr>
      <vt:lpstr>Bahnschrift Light</vt:lpstr>
      <vt:lpstr>Bahnschrift Light SemiCondensed</vt:lpstr>
      <vt:lpstr>Bookman Old Style</vt:lpstr>
      <vt:lpstr>Calibri</vt:lpstr>
      <vt:lpstr>Century Gothic</vt:lpstr>
      <vt:lpstr>Franklin Gothic Book</vt:lpstr>
      <vt:lpstr>Franklin Gothic Medium</vt:lpstr>
      <vt:lpstr>Tunga</vt:lpstr>
      <vt:lpstr>Wingdings</vt:lpstr>
      <vt:lpstr>Angles</vt:lpstr>
      <vt:lpstr>PowerPoint Presentation</vt:lpstr>
      <vt:lpstr>PowerPoint Presentation</vt:lpstr>
      <vt:lpstr>PowerPoint Presentation</vt:lpstr>
      <vt:lpstr>PowerPoint Presentation</vt:lpstr>
      <vt:lpstr>PowerPoint Presentation</vt:lpstr>
      <vt:lpstr>PowerPoint Presentation</vt:lpstr>
      <vt:lpstr>Table of survey finds</vt:lpstr>
      <vt:lpstr>A bar graph showing variation of parosmia amongst different genders with age groups</vt:lpstr>
      <vt:lpstr>A line graph of percentages of respondents with age groups</vt:lpstr>
      <vt:lpstr>A line graph of time of recovery from the parosmia with age groups</vt:lpstr>
      <vt:lpstr>A line graph of respondents against age groups</vt:lpstr>
      <vt:lpstr>PowerPoint Presentation</vt:lpstr>
      <vt:lpstr>Examples of manual labour carried out</vt:lpstr>
      <vt:lpstr>PowerPoint Presentation</vt:lpstr>
      <vt:lpstr>Local indigenous foods</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dc:creator>
  <cp:lastModifiedBy>DELL</cp:lastModifiedBy>
  <cp:revision>39</cp:revision>
  <dcterms:created xsi:type="dcterms:W3CDTF">2019-02-24T04:10:10Z</dcterms:created>
  <dcterms:modified xsi:type="dcterms:W3CDTF">2022-08-27T12:01:33Z</dcterms:modified>
</cp:coreProperties>
</file>