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embeddedFontLst>
    <p:embeddedFont>
      <p:font typeface="Comfortaa" panose="020B0604020202020204" charset="0"/>
      <p:regular r:id="rId11"/>
      <p:bold r:id="rId12"/>
    </p:embeddedFont>
    <p:embeddedFont>
      <p:font typeface="Lato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9" roundtripDataSignature="AMtx7mgzYi99tYFGSkkhds0/NgI/jD7/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74" name="Google Shape;7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5" name="Google Shape;75;p1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" name="Google Shape;8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" name="Google Shape;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e6b5dd5c23_0_5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ge6b5dd5c23_0_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e6b5dd5c23_0_6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ge6b5dd5c23_0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ge6b5dd5c23_0_532" descr="paint_transparent1.png"/>
          <p:cNvPicPr preferRelativeResize="0"/>
          <p:nvPr/>
        </p:nvPicPr>
        <p:blipFill rotWithShape="1">
          <a:blip r:embed="rId3">
            <a:alphaModFix/>
          </a:blip>
          <a:srcRect l="55210"/>
          <a:stretch/>
        </p:blipFill>
        <p:spPr>
          <a:xfrm>
            <a:off x="1" y="0"/>
            <a:ext cx="546090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ge6b5dd5c23_0_532"/>
          <p:cNvSpPr txBox="1">
            <a:spLocks noGrp="1"/>
          </p:cNvSpPr>
          <p:nvPr>
            <p:ph type="ctrTitle"/>
          </p:nvPr>
        </p:nvSpPr>
        <p:spPr>
          <a:xfrm>
            <a:off x="4277500" y="4382967"/>
            <a:ext cx="70005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700"/>
              <a:buFont typeface="Lato"/>
              <a:buNone/>
              <a:defRPr sz="67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700"/>
              <a:buFont typeface="Lato"/>
              <a:buNone/>
              <a:defRPr sz="67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700"/>
              <a:buFont typeface="Lato"/>
              <a:buNone/>
              <a:defRPr sz="67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700"/>
              <a:buFont typeface="Lato"/>
              <a:buNone/>
              <a:defRPr sz="67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700"/>
              <a:buFont typeface="Lato"/>
              <a:buNone/>
              <a:defRPr sz="67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700"/>
              <a:buFont typeface="Lato"/>
              <a:buNone/>
              <a:defRPr sz="67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700"/>
              <a:buFont typeface="Lato"/>
              <a:buNone/>
              <a:defRPr sz="67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700"/>
              <a:buFont typeface="Lato"/>
              <a:buNone/>
              <a:defRPr sz="67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700"/>
              <a:buFont typeface="Lato"/>
              <a:buNone/>
              <a:defRPr sz="67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ge6b5dd5c23_0_544" descr="paint_transparent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ge6b5dd5c23_0_544"/>
          <p:cNvSpPr txBox="1">
            <a:spLocks noGrp="1"/>
          </p:cNvSpPr>
          <p:nvPr>
            <p:ph type="title"/>
          </p:nvPr>
        </p:nvSpPr>
        <p:spPr>
          <a:xfrm>
            <a:off x="609600" y="1798633"/>
            <a:ext cx="73485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7" name="Google Shape;57;ge6b5dd5c23_0_544"/>
          <p:cNvSpPr txBox="1">
            <a:spLocks noGrp="1"/>
          </p:cNvSpPr>
          <p:nvPr>
            <p:ph type="body" idx="1"/>
          </p:nvPr>
        </p:nvSpPr>
        <p:spPr>
          <a:xfrm>
            <a:off x="609600" y="2992533"/>
            <a:ext cx="7348500" cy="34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Char char="×"/>
              <a:defRPr/>
            </a:lvl1pPr>
            <a:lvl2pPr marL="91440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2pPr>
            <a:lvl3pPr marL="137160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3pPr>
            <a:lvl4pPr marL="1828800" lvl="3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4pPr>
            <a:lvl5pPr marL="2286000" lvl="4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ge6b5dd5c23_0_544"/>
          <p:cNvSpPr txBox="1">
            <a:spLocks noGrp="1"/>
          </p:cNvSpPr>
          <p:nvPr>
            <p:ph type="sldNum" idx="12"/>
          </p:nvPr>
        </p:nvSpPr>
        <p:spPr>
          <a:xfrm>
            <a:off x="11307445" y="62315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ge6b5dd5c23_0_555" descr="paint_transparent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ge6b5dd5c23_0_555"/>
          <p:cNvSpPr txBox="1">
            <a:spLocks noGrp="1"/>
          </p:cNvSpPr>
          <p:nvPr>
            <p:ph type="title"/>
          </p:nvPr>
        </p:nvSpPr>
        <p:spPr>
          <a:xfrm>
            <a:off x="609600" y="1798633"/>
            <a:ext cx="73485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ge6b5dd5c23_0_555"/>
          <p:cNvSpPr txBox="1">
            <a:spLocks noGrp="1"/>
          </p:cNvSpPr>
          <p:nvPr>
            <p:ph type="body" idx="1"/>
          </p:nvPr>
        </p:nvSpPr>
        <p:spPr>
          <a:xfrm>
            <a:off x="653033" y="3083300"/>
            <a:ext cx="2442000" cy="3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×"/>
              <a:defRPr sz="1600"/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3" name="Google Shape;63;ge6b5dd5c23_0_555"/>
          <p:cNvSpPr txBox="1">
            <a:spLocks noGrp="1"/>
          </p:cNvSpPr>
          <p:nvPr>
            <p:ph type="body" idx="2"/>
          </p:nvPr>
        </p:nvSpPr>
        <p:spPr>
          <a:xfrm>
            <a:off x="3220181" y="3083300"/>
            <a:ext cx="2442000" cy="3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×"/>
              <a:defRPr sz="1600"/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4" name="Google Shape;64;ge6b5dd5c23_0_555"/>
          <p:cNvSpPr txBox="1">
            <a:spLocks noGrp="1"/>
          </p:cNvSpPr>
          <p:nvPr>
            <p:ph type="body" idx="3"/>
          </p:nvPr>
        </p:nvSpPr>
        <p:spPr>
          <a:xfrm>
            <a:off x="5787330" y="3083300"/>
            <a:ext cx="2442000" cy="3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×"/>
              <a:defRPr sz="1600"/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5" name="Google Shape;65;ge6b5dd5c23_0_555"/>
          <p:cNvSpPr txBox="1">
            <a:spLocks noGrp="1"/>
          </p:cNvSpPr>
          <p:nvPr>
            <p:ph type="sldNum" idx="12"/>
          </p:nvPr>
        </p:nvSpPr>
        <p:spPr>
          <a:xfrm>
            <a:off x="11307445" y="62315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rectangle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ge6b5dd5c23_0_573" descr="paint_transparent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ge6b5dd5c23_0_573"/>
          <p:cNvSpPr txBox="1">
            <a:spLocks noGrp="1"/>
          </p:cNvSpPr>
          <p:nvPr>
            <p:ph type="sldNum" idx="12"/>
          </p:nvPr>
        </p:nvSpPr>
        <p:spPr>
          <a:xfrm>
            <a:off x="5730200" y="5930631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half">
  <p:cSld name="BLANK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e6b5dd5c23_0_576"/>
          <p:cNvSpPr txBox="1">
            <a:spLocks noGrp="1"/>
          </p:cNvSpPr>
          <p:nvPr>
            <p:ph type="sldNum" idx="12"/>
          </p:nvPr>
        </p:nvSpPr>
        <p:spPr>
          <a:xfrm>
            <a:off x="11307445" y="62315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1" name="Google Shape;71;ge6b5dd5c23_0_576" descr="paint_transparent1.png"/>
          <p:cNvPicPr preferRelativeResize="0"/>
          <p:nvPr/>
        </p:nvPicPr>
        <p:blipFill rotWithShape="1">
          <a:blip r:embed="rId3">
            <a:alphaModFix/>
          </a:blip>
          <a:srcRect l="27161"/>
          <a:stretch/>
        </p:blipFill>
        <p:spPr>
          <a:xfrm>
            <a:off x="0" y="0"/>
            <a:ext cx="888073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ge6b5dd5c23_0_562" descr="paint_transparent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ge6b5dd5c23_0_562"/>
          <p:cNvSpPr txBox="1">
            <a:spLocks noGrp="1"/>
          </p:cNvSpPr>
          <p:nvPr>
            <p:ph type="title"/>
          </p:nvPr>
        </p:nvSpPr>
        <p:spPr>
          <a:xfrm>
            <a:off x="609600" y="1798633"/>
            <a:ext cx="73485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ge6b5dd5c23_0_562"/>
          <p:cNvSpPr txBox="1">
            <a:spLocks noGrp="1"/>
          </p:cNvSpPr>
          <p:nvPr>
            <p:ph type="sldNum" idx="12"/>
          </p:nvPr>
        </p:nvSpPr>
        <p:spPr>
          <a:xfrm>
            <a:off x="11307445" y="62315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ge6b5dd5c23_0_535" descr="paint_transparent4.png"/>
          <p:cNvPicPr preferRelativeResize="0"/>
          <p:nvPr/>
        </p:nvPicPr>
        <p:blipFill rotWithShape="1">
          <a:blip r:embed="rId3">
            <a:alphaModFix/>
          </a:blip>
          <a:srcRect r="49954"/>
          <a:stretch/>
        </p:blipFill>
        <p:spPr>
          <a:xfrm>
            <a:off x="6090567" y="0"/>
            <a:ext cx="6101434" cy="685803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ge6b5dd5c23_0_535"/>
          <p:cNvSpPr/>
          <p:nvPr/>
        </p:nvSpPr>
        <p:spPr>
          <a:xfrm>
            <a:off x="0" y="-200"/>
            <a:ext cx="70677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ge6b5dd5c23_0_535"/>
          <p:cNvSpPr txBox="1">
            <a:spLocks noGrp="1"/>
          </p:cNvSpPr>
          <p:nvPr>
            <p:ph type="ctrTitle"/>
          </p:nvPr>
        </p:nvSpPr>
        <p:spPr>
          <a:xfrm>
            <a:off x="914400" y="3838333"/>
            <a:ext cx="52197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24" name="Google Shape;24;ge6b5dd5c23_0_535"/>
          <p:cNvSpPr txBox="1">
            <a:spLocks noGrp="1"/>
          </p:cNvSpPr>
          <p:nvPr>
            <p:ph type="subTitle" idx="1"/>
          </p:nvPr>
        </p:nvSpPr>
        <p:spPr>
          <a:xfrm>
            <a:off x="914400" y="5310739"/>
            <a:ext cx="52197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 sz="19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 sz="19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 sz="19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 sz="19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 sz="19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 sz="19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 sz="19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 sz="19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e6b5dd5c23_0_58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ge6b5dd5c23_0_58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×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×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×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×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ge6b5dd5c23_0_58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ge6b5dd5c23_0_58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ge6b5dd5c23_0_58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2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e6b5dd5c23_0_57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ge6b5dd5c23_0_57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4" name="Google Shape;34;ge6b5dd5c23_0_57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ge6b5dd5c23_0_57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ge6b5dd5c23_0_5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ge6b5dd5c23_0_549" descr="paint_transparent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ge6b5dd5c23_0_549"/>
          <p:cNvSpPr txBox="1">
            <a:spLocks noGrp="1"/>
          </p:cNvSpPr>
          <p:nvPr>
            <p:ph type="title"/>
          </p:nvPr>
        </p:nvSpPr>
        <p:spPr>
          <a:xfrm>
            <a:off x="609600" y="1798633"/>
            <a:ext cx="73485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ge6b5dd5c23_0_549"/>
          <p:cNvSpPr txBox="1">
            <a:spLocks noGrp="1"/>
          </p:cNvSpPr>
          <p:nvPr>
            <p:ph type="body" idx="1"/>
          </p:nvPr>
        </p:nvSpPr>
        <p:spPr>
          <a:xfrm>
            <a:off x="609600" y="2949100"/>
            <a:ext cx="3566700" cy="3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19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×"/>
              <a:defRPr sz="2100"/>
            </a:lvl1pPr>
            <a:lvl2pPr marL="914400" lvl="1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×"/>
              <a:defRPr sz="2100"/>
            </a:lvl2pPr>
            <a:lvl3pPr marL="1371600" lvl="2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×"/>
              <a:defRPr sz="2100"/>
            </a:lvl3pPr>
            <a:lvl4pPr marL="1828800" lvl="3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×"/>
              <a:defRPr sz="2100"/>
            </a:lvl4pPr>
            <a:lvl5pPr marL="2286000" lvl="4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marL="2743200" lvl="5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marL="3200400" lvl="6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marL="3657600" lvl="7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marL="4114800" lvl="8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" name="Google Shape;41;ge6b5dd5c23_0_549"/>
          <p:cNvSpPr txBox="1">
            <a:spLocks noGrp="1"/>
          </p:cNvSpPr>
          <p:nvPr>
            <p:ph type="body" idx="2"/>
          </p:nvPr>
        </p:nvSpPr>
        <p:spPr>
          <a:xfrm>
            <a:off x="4391208" y="2949100"/>
            <a:ext cx="3566700" cy="3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19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×"/>
              <a:defRPr sz="2100"/>
            </a:lvl1pPr>
            <a:lvl2pPr marL="914400" lvl="1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×"/>
              <a:defRPr sz="2100"/>
            </a:lvl2pPr>
            <a:lvl3pPr marL="1371600" lvl="2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×"/>
              <a:defRPr sz="2100"/>
            </a:lvl3pPr>
            <a:lvl4pPr marL="1828800" lvl="3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×"/>
              <a:defRPr sz="2100"/>
            </a:lvl4pPr>
            <a:lvl5pPr marL="2286000" lvl="4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marL="2743200" lvl="5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marL="3200400" lvl="6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marL="3657600" lvl="7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marL="4114800" lvl="8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42" name="Google Shape;42;ge6b5dd5c23_0_549"/>
          <p:cNvSpPr txBox="1">
            <a:spLocks noGrp="1"/>
          </p:cNvSpPr>
          <p:nvPr>
            <p:ph type="sldNum" idx="12"/>
          </p:nvPr>
        </p:nvSpPr>
        <p:spPr>
          <a:xfrm>
            <a:off x="11307445" y="62315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ircle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ge6b5dd5c23_0_570" descr="paint_transparent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19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ge6b5dd5c23_0_570"/>
          <p:cNvSpPr txBox="1">
            <a:spLocks noGrp="1"/>
          </p:cNvSpPr>
          <p:nvPr>
            <p:ph type="sldNum" idx="12"/>
          </p:nvPr>
        </p:nvSpPr>
        <p:spPr>
          <a:xfrm>
            <a:off x="5730200" y="62315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ge6b5dd5c23_0_566" descr="paint_transparent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ge6b5dd5c23_0_566"/>
          <p:cNvSpPr txBox="1">
            <a:spLocks noGrp="1"/>
          </p:cNvSpPr>
          <p:nvPr>
            <p:ph type="body" idx="1"/>
          </p:nvPr>
        </p:nvSpPr>
        <p:spPr>
          <a:xfrm>
            <a:off x="609600" y="5875079"/>
            <a:ext cx="109728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 sz="1900"/>
            </a:lvl1pPr>
          </a:lstStyle>
          <a:p>
            <a:endParaRPr/>
          </a:p>
        </p:txBody>
      </p:sp>
      <p:sp>
        <p:nvSpPr>
          <p:cNvPr id="49" name="Google Shape;49;ge6b5dd5c23_0_566"/>
          <p:cNvSpPr txBox="1">
            <a:spLocks noGrp="1"/>
          </p:cNvSpPr>
          <p:nvPr>
            <p:ph type="sldNum" idx="12"/>
          </p:nvPr>
        </p:nvSpPr>
        <p:spPr>
          <a:xfrm>
            <a:off x="11307445" y="62315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ge6b5dd5c23_0_540" descr="paint_transparent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7"/>
            <a:ext cx="12192000" cy="6858019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ge6b5dd5c23_0_540"/>
          <p:cNvSpPr txBox="1">
            <a:spLocks noGrp="1"/>
          </p:cNvSpPr>
          <p:nvPr>
            <p:ph type="body" idx="1"/>
          </p:nvPr>
        </p:nvSpPr>
        <p:spPr>
          <a:xfrm>
            <a:off x="3311133" y="1114833"/>
            <a:ext cx="5569500" cy="46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4318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3200"/>
              <a:buChar char="×"/>
              <a:defRPr sz="3200" i="1">
                <a:solidFill>
                  <a:srgbClr val="FFFFFF"/>
                </a:solidFill>
              </a:defRPr>
            </a:lvl1pPr>
            <a:lvl2pPr marL="914400" lvl="1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Char char="×"/>
              <a:defRPr sz="3200" i="1">
                <a:solidFill>
                  <a:srgbClr val="FFFFFF"/>
                </a:solidFill>
              </a:defRPr>
            </a:lvl2pPr>
            <a:lvl3pPr marL="1371600" lvl="2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Char char="×"/>
              <a:defRPr sz="3200" i="1">
                <a:solidFill>
                  <a:srgbClr val="FFFFFF"/>
                </a:solidFill>
              </a:defRPr>
            </a:lvl3pPr>
            <a:lvl4pPr marL="1828800" lvl="3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Char char="×"/>
              <a:defRPr sz="3200" i="1">
                <a:solidFill>
                  <a:srgbClr val="FFFFFF"/>
                </a:solidFill>
              </a:defRPr>
            </a:lvl4pPr>
            <a:lvl5pPr marL="2286000" lvl="4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Char char="○"/>
              <a:defRPr sz="3200" i="1">
                <a:solidFill>
                  <a:srgbClr val="FFFFFF"/>
                </a:solidFill>
              </a:defRPr>
            </a:lvl5pPr>
            <a:lvl6pPr marL="2743200" lvl="5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Char char="■"/>
              <a:defRPr sz="3200" i="1">
                <a:solidFill>
                  <a:srgbClr val="FFFFFF"/>
                </a:solidFill>
              </a:defRPr>
            </a:lvl6pPr>
            <a:lvl7pPr marL="3200400" lvl="6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Char char="●"/>
              <a:defRPr sz="3200" i="1">
                <a:solidFill>
                  <a:srgbClr val="FFFFFF"/>
                </a:solidFill>
              </a:defRPr>
            </a:lvl7pPr>
            <a:lvl8pPr marL="3657600" lvl="7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Char char="○"/>
              <a:defRPr sz="3200" i="1">
                <a:solidFill>
                  <a:srgbClr val="FFFFFF"/>
                </a:solidFill>
              </a:defRPr>
            </a:lvl8pPr>
            <a:lvl9pPr marL="4114800" lvl="8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Char char="■"/>
              <a:defRPr sz="32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ge6b5dd5c23_0_540"/>
          <p:cNvSpPr txBox="1">
            <a:spLocks noGrp="1"/>
          </p:cNvSpPr>
          <p:nvPr>
            <p:ph type="sldNum" idx="12"/>
          </p:nvPr>
        </p:nvSpPr>
        <p:spPr>
          <a:xfrm>
            <a:off x="5730200" y="62315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CCCCCC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e6b5dd5c23_0_528"/>
          <p:cNvSpPr txBox="1">
            <a:spLocks noGrp="1"/>
          </p:cNvSpPr>
          <p:nvPr>
            <p:ph type="title"/>
          </p:nvPr>
        </p:nvSpPr>
        <p:spPr>
          <a:xfrm>
            <a:off x="609600" y="1798633"/>
            <a:ext cx="73485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Lato"/>
              <a:buNone/>
              <a:defRPr sz="6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Lato"/>
              <a:buNone/>
              <a:defRPr sz="6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Lato"/>
              <a:buNone/>
              <a:defRPr sz="6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Lato"/>
              <a:buNone/>
              <a:defRPr sz="6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Lato"/>
              <a:buNone/>
              <a:defRPr sz="6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Lato"/>
              <a:buNone/>
              <a:defRPr sz="6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Lato"/>
              <a:buNone/>
              <a:defRPr sz="6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Lato"/>
              <a:buNone/>
              <a:defRPr sz="6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Lato"/>
              <a:buNone/>
              <a:defRPr sz="6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1" name="Google Shape;11;ge6b5dd5c23_0_528"/>
          <p:cNvSpPr txBox="1">
            <a:spLocks noGrp="1"/>
          </p:cNvSpPr>
          <p:nvPr>
            <p:ph type="body" idx="1"/>
          </p:nvPr>
        </p:nvSpPr>
        <p:spPr>
          <a:xfrm>
            <a:off x="609600" y="2992533"/>
            <a:ext cx="7348500" cy="34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ato"/>
              <a:buChar char="×"/>
              <a:defRPr sz="2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ato"/>
              <a:buChar char="×"/>
              <a:defRPr sz="2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ato"/>
              <a:buChar char="×"/>
              <a:defRPr sz="2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"/>
              <a:buChar char="×"/>
              <a:defRPr sz="2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2" name="Google Shape;12;ge6b5dd5c23_0_528"/>
          <p:cNvSpPr txBox="1">
            <a:spLocks noGrp="1"/>
          </p:cNvSpPr>
          <p:nvPr>
            <p:ph type="sldNum" idx="12"/>
          </p:nvPr>
        </p:nvSpPr>
        <p:spPr>
          <a:xfrm>
            <a:off x="11307445" y="62315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"/>
          <p:cNvSpPr txBox="1"/>
          <p:nvPr/>
        </p:nvSpPr>
        <p:spPr>
          <a:xfrm>
            <a:off x="11449050" y="10296525"/>
            <a:ext cx="265747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BULGARIA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"/>
          <p:cNvSpPr txBox="1"/>
          <p:nvPr/>
        </p:nvSpPr>
        <p:spPr>
          <a:xfrm rot="10800000" flipH="1">
            <a:off x="0" y="-4346575"/>
            <a:ext cx="3175000" cy="4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"/>
          <p:cNvSpPr/>
          <p:nvPr/>
        </p:nvSpPr>
        <p:spPr>
          <a:xfrm>
            <a:off x="3327115" y="1607159"/>
            <a:ext cx="7279200" cy="3185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000"/>
              <a:buFont typeface="Arial"/>
              <a:buNone/>
            </a:pPr>
            <a:r>
              <a:rPr lang="en-US" sz="6700" b="1" i="0" u="none" strike="noStrike" cap="none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Review: </a:t>
            </a:r>
            <a:r>
              <a:rPr lang="en-US" sz="6700" b="1" dirty="0" smtClean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13. Naming Colors</a:t>
            </a:r>
            <a:endParaRPr sz="6700" b="1" i="0" u="none" strike="noStrike" cap="none" dirty="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000"/>
              <a:buFont typeface="Arial"/>
              <a:buNone/>
            </a:pPr>
            <a:endParaRPr sz="6700" b="1" i="0" u="none" strike="noStrike" cap="none" dirty="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0" name="Google Shape;80;p1"/>
          <p:cNvSpPr txBox="1">
            <a:spLocks noGrp="1"/>
          </p:cNvSpPr>
          <p:nvPr>
            <p:ph type="ctrTitle"/>
          </p:nvPr>
        </p:nvSpPr>
        <p:spPr>
          <a:xfrm>
            <a:off x="5073125" y="5178592"/>
            <a:ext cx="70005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700"/>
              <a:buNone/>
            </a:pPr>
            <a:r>
              <a:rPr lang="en-US" sz="2300" b="1" dirty="0" err="1" smtClean="0">
                <a:latin typeface="Comfortaa"/>
                <a:ea typeface="Comfortaa"/>
                <a:cs typeface="Comfortaa"/>
                <a:sym typeface="Comfortaa"/>
              </a:rPr>
              <a:t>Ivaylo</a:t>
            </a:r>
            <a:r>
              <a:rPr lang="en-US" sz="2300" b="1" dirty="0" smtClean="0"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US" sz="2300" b="1" dirty="0" err="1" smtClean="0">
                <a:latin typeface="Comfortaa"/>
                <a:ea typeface="Comfortaa"/>
                <a:cs typeface="Comfortaa"/>
                <a:sym typeface="Comfortaa"/>
              </a:rPr>
              <a:t>Kartev</a:t>
            </a:r>
            <a:r>
              <a:rPr lang="en-US" sz="2300" b="1" dirty="0" smtClean="0">
                <a:latin typeface="Comfortaa"/>
                <a:ea typeface="Comfortaa"/>
                <a:cs typeface="Comfortaa"/>
                <a:sym typeface="Comfortaa"/>
              </a:rPr>
              <a:t>, </a:t>
            </a:r>
            <a:r>
              <a:rPr lang="en-US" sz="2300" b="1" dirty="0">
                <a:latin typeface="Comfortaa"/>
                <a:ea typeface="Comfortaa"/>
                <a:cs typeface="Comfortaa"/>
                <a:sym typeface="Comfortaa"/>
              </a:rPr>
              <a:t>Team Bulgaria B</a:t>
            </a:r>
            <a:endParaRPr sz="2300" b="1" dirty="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"/>
          <p:cNvSpPr txBox="1">
            <a:spLocks noGrp="1"/>
          </p:cNvSpPr>
          <p:nvPr>
            <p:ph type="title"/>
          </p:nvPr>
        </p:nvSpPr>
        <p:spPr>
          <a:xfrm>
            <a:off x="531150" y="509950"/>
            <a:ext cx="86952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rgbClr val="383536"/>
              </a:buClr>
              <a:buSzPts val="5400"/>
            </a:pPr>
            <a:r>
              <a:rPr lang="en-US" sz="4400" dirty="0" smtClean="0"/>
              <a:t>13. Naming Color</a:t>
            </a:r>
            <a:endParaRPr sz="2000" b="1"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6" name="Google Shape;86;p2"/>
          <p:cNvSpPr txBox="1"/>
          <p:nvPr/>
        </p:nvSpPr>
        <p:spPr>
          <a:xfrm>
            <a:off x="594050" y="2129186"/>
            <a:ext cx="7175400" cy="960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lvl="0">
              <a:lnSpc>
                <a:spcPct val="90000"/>
              </a:lnSpc>
              <a:buSzPts val="3000"/>
            </a:pPr>
            <a:r>
              <a:rPr lang="en-US" sz="2800" dirty="0" smtClean="0"/>
              <a:t>Investigating the factors that affect colour naming in humans</a:t>
            </a:r>
            <a:endParaRPr sz="105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7" name="Google Shape;87;p2"/>
          <p:cNvSpPr txBox="1"/>
          <p:nvPr/>
        </p:nvSpPr>
        <p:spPr>
          <a:xfrm>
            <a:off x="594050" y="4801975"/>
            <a:ext cx="6699300" cy="16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 dirty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Task </a:t>
            </a:r>
            <a:r>
              <a:rPr lang="en-US" sz="3100" b="1" dirty="0" smtClean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partially </a:t>
            </a:r>
            <a:r>
              <a:rPr lang="en-US" sz="3100" b="1" dirty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fulfilled.</a:t>
            </a:r>
            <a:endParaRPr sz="3100" b="1" dirty="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00" b="1" dirty="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1" dirty="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"/>
          <p:cNvSpPr txBox="1">
            <a:spLocks noGrp="1"/>
          </p:cNvSpPr>
          <p:nvPr>
            <p:ph type="ctrTitle"/>
          </p:nvPr>
        </p:nvSpPr>
        <p:spPr>
          <a:xfrm>
            <a:off x="477350" y="319708"/>
            <a:ext cx="52197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3600" b="1" i="0" u="none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Overview</a:t>
            </a:r>
            <a:endParaRPr sz="3600" b="1"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3" name="Google Shape;93;p3"/>
          <p:cNvSpPr txBox="1">
            <a:spLocks noGrp="1"/>
          </p:cNvSpPr>
          <p:nvPr>
            <p:ph type="subTitle" idx="1"/>
          </p:nvPr>
        </p:nvSpPr>
        <p:spPr>
          <a:xfrm>
            <a:off x="914400" y="5310739"/>
            <a:ext cx="52197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/>
              <a:t>  </a:t>
            </a:r>
            <a:endParaRPr/>
          </a:p>
        </p:txBody>
      </p:sp>
      <p:sp>
        <p:nvSpPr>
          <p:cNvPr id="94" name="Google Shape;94;p3"/>
          <p:cNvSpPr txBox="1"/>
          <p:nvPr/>
        </p:nvSpPr>
        <p:spPr>
          <a:xfrm>
            <a:off x="653725" y="1503825"/>
            <a:ext cx="6660600" cy="46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500"/>
              <a:buFont typeface="Lato"/>
              <a:buChar char="●"/>
            </a:pPr>
            <a:r>
              <a:rPr lang="en-US" sz="2500" b="0" i="0" u="none" strike="noStrike" cap="none" dirty="0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Theory</a:t>
            </a:r>
            <a:endParaRPr sz="2500" b="0" i="0" u="none" strike="noStrike" cap="none" dirty="0">
              <a:solidFill>
                <a:srgbClr val="00B05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00"/>
              <a:buFont typeface="Lato"/>
              <a:buChar char="●"/>
            </a:pPr>
            <a:r>
              <a:rPr lang="en-US" sz="2500" b="0" i="0" u="none" strike="noStrike" cap="none" dirty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Experiment</a:t>
            </a:r>
            <a:endParaRPr sz="2500" b="0" i="0" u="none" strike="noStrike" cap="none" dirty="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00"/>
              <a:buFont typeface="Lato"/>
              <a:buChar char="●"/>
            </a:pPr>
            <a:r>
              <a:rPr lang="en-US" sz="2500" b="0" i="0" u="none" strike="noStrike" cap="none" dirty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Results</a:t>
            </a:r>
            <a:endParaRPr sz="2500" b="0" i="0" u="none" strike="noStrike" cap="none" dirty="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Lato"/>
              <a:buChar char="●"/>
            </a:pPr>
            <a:r>
              <a:rPr lang="en-US" sz="2500" b="0" i="0" u="none" strike="noStrike" cap="none" dirty="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Agreement between theory and experiment</a:t>
            </a:r>
            <a:endParaRPr sz="2500" b="0" i="0" u="none" strike="noStrike" cap="none" dirty="0">
              <a:solidFill>
                <a:schemeClr val="accent6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00"/>
              <a:buFont typeface="Lato"/>
              <a:buChar char="●"/>
            </a:pPr>
            <a:r>
              <a:rPr lang="en-US" sz="2500" b="0" i="0" u="none" strike="noStrike" cap="none" dirty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Conclusions</a:t>
            </a:r>
            <a:endParaRPr sz="2500" b="0" i="0" u="none" strike="noStrike" cap="none" dirty="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2500" b="0" i="0" u="none" strike="noStrike" cap="none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2500" b="0" i="0" u="none" strike="noStrike" cap="none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2500" b="1" i="0" u="none" strike="noStrike" cap="none" dirty="0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Green</a:t>
            </a:r>
            <a:r>
              <a:rPr lang="en-US" sz="2500" b="0" i="0" u="none" strike="noStrike" cap="none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= very good</a:t>
            </a:r>
            <a:endParaRPr sz="2500" b="0" i="0" u="none" strike="noStrike" cap="none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2500" b="1" i="0" u="none" strike="noStrike" cap="none" dirty="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Yellow</a:t>
            </a:r>
            <a:r>
              <a:rPr lang="en-US" sz="2500" b="0" i="0" u="none" strike="noStrike" cap="none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= average </a:t>
            </a:r>
            <a:endParaRPr sz="2500" b="0" i="0" u="none" strike="noStrike" cap="none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2500" b="1" i="0" u="none" strike="noStrike" cap="none" dirty="0">
                <a:solidFill>
                  <a:srgbClr val="980000"/>
                </a:solidFill>
                <a:latin typeface="Lato"/>
                <a:ea typeface="Lato"/>
                <a:cs typeface="Lato"/>
                <a:sym typeface="Lato"/>
              </a:rPr>
              <a:t>Red</a:t>
            </a:r>
            <a:r>
              <a:rPr lang="en-US" sz="2500" b="0" i="0" u="none" strike="noStrike" cap="none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= needs improvement</a:t>
            </a:r>
            <a:endParaRPr sz="1900" b="0" i="0" u="none" strike="noStrike" cap="none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6675" y="-173375"/>
            <a:ext cx="4156476" cy="1422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4"/>
          <p:cNvSpPr txBox="1">
            <a:spLocks noGrp="1"/>
          </p:cNvSpPr>
          <p:nvPr>
            <p:ph type="title"/>
          </p:nvPr>
        </p:nvSpPr>
        <p:spPr>
          <a:xfrm>
            <a:off x="883000" y="-173375"/>
            <a:ext cx="4101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5400" b="1" i="0" u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Reporter</a:t>
            </a:r>
            <a:endParaRPr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01" name="Google Shape;10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32950" y="1249450"/>
            <a:ext cx="1257500" cy="122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37950" y="1249450"/>
            <a:ext cx="945950" cy="100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4"/>
          <p:cNvSpPr txBox="1"/>
          <p:nvPr/>
        </p:nvSpPr>
        <p:spPr>
          <a:xfrm>
            <a:off x="919075" y="2394725"/>
            <a:ext cx="3899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AutoNum type="arabicPeriod"/>
            </a:pPr>
            <a:endParaRPr sz="1400" b="0" i="0" u="none" strike="noStrike" cap="non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4" name="Google Shape;104;p4"/>
          <p:cNvSpPr txBox="1"/>
          <p:nvPr/>
        </p:nvSpPr>
        <p:spPr>
          <a:xfrm>
            <a:off x="7156275" y="2253550"/>
            <a:ext cx="3899700" cy="3200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indent="-317500">
              <a:buSzPts val="1400"/>
              <a:buFont typeface="Comfortaa"/>
              <a:buAutoNum type="arabicPeriod"/>
            </a:pPr>
            <a:r>
              <a:rPr lang="en-US" dirty="0">
                <a:latin typeface="Comfortaa"/>
                <a:ea typeface="Comfortaa"/>
                <a:cs typeface="Comfortaa"/>
                <a:sym typeface="Comfortaa"/>
              </a:rPr>
              <a:t>No use of the </a:t>
            </a:r>
            <a:r>
              <a:rPr lang="en-US" dirty="0" err="1">
                <a:latin typeface="Comfortaa"/>
                <a:ea typeface="Comfortaa"/>
                <a:cs typeface="Comfortaa"/>
                <a:sym typeface="Comfortaa"/>
              </a:rPr>
              <a:t>Munsell</a:t>
            </a:r>
            <a:r>
              <a:rPr lang="en-US" dirty="0">
                <a:latin typeface="Comfortaa"/>
                <a:ea typeface="Comfortaa"/>
                <a:cs typeface="Comfortaa"/>
                <a:sym typeface="Comfortaa"/>
              </a:rPr>
              <a:t> chart in the </a:t>
            </a:r>
            <a:r>
              <a:rPr lang="en-US" dirty="0" smtClean="0">
                <a:latin typeface="Comfortaa"/>
                <a:ea typeface="Comfortaa"/>
                <a:cs typeface="Comfortaa"/>
                <a:sym typeface="Comfortaa"/>
              </a:rPr>
              <a:t>experiment</a:t>
            </a:r>
          </a:p>
          <a:p>
            <a:pPr marL="457200" indent="-317500">
              <a:buSzPts val="1400"/>
              <a:buFont typeface="Comfortaa"/>
              <a:buAutoNum type="arabicPeriod"/>
            </a:pPr>
            <a:r>
              <a:rPr lang="en-US" dirty="0" smtClean="0">
                <a:latin typeface="Comfortaa"/>
                <a:ea typeface="Comfortaa"/>
                <a:cs typeface="Comfortaa"/>
                <a:sym typeface="Comfortaa"/>
              </a:rPr>
              <a:t>Poor </a:t>
            </a:r>
            <a:r>
              <a:rPr lang="en-US" dirty="0">
                <a:latin typeface="Comfortaa"/>
                <a:ea typeface="Comfortaa"/>
                <a:cs typeface="Comfortaa"/>
                <a:sym typeface="Comfortaa"/>
              </a:rPr>
              <a:t>explanation of the experimental </a:t>
            </a:r>
            <a:r>
              <a:rPr lang="en-US" dirty="0" smtClean="0">
                <a:latin typeface="Comfortaa"/>
                <a:ea typeface="Comfortaa"/>
                <a:cs typeface="Comfortaa"/>
                <a:sym typeface="Comfortaa"/>
              </a:rPr>
              <a:t>procedure</a:t>
            </a:r>
          </a:p>
          <a:p>
            <a:pPr marL="457200" indent="-317500">
              <a:buSzPts val="1400"/>
              <a:buFont typeface="Comfortaa"/>
              <a:buAutoNum type="arabicPeriod"/>
            </a:pPr>
            <a:r>
              <a:rPr lang="en-US" dirty="0" smtClean="0">
                <a:latin typeface="Comfortaa"/>
                <a:ea typeface="Comfortaa"/>
                <a:cs typeface="Comfortaa"/>
                <a:sym typeface="Comfortaa"/>
              </a:rPr>
              <a:t>No </a:t>
            </a:r>
            <a:r>
              <a:rPr lang="en-US" dirty="0" err="1">
                <a:latin typeface="Comfortaa"/>
                <a:ea typeface="Comfortaa"/>
                <a:cs typeface="Comfortaa"/>
                <a:sym typeface="Comfortaa"/>
              </a:rPr>
              <a:t>quantitive</a:t>
            </a:r>
            <a:r>
              <a:rPr lang="en-US" dirty="0"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US" dirty="0" smtClean="0">
                <a:latin typeface="Comfortaa"/>
                <a:ea typeface="Comfortaa"/>
                <a:cs typeface="Comfortaa"/>
                <a:sym typeface="Comfortaa"/>
              </a:rPr>
              <a:t>results</a:t>
            </a:r>
          </a:p>
          <a:p>
            <a:pPr marL="457200" indent="-317500">
              <a:buSzPts val="1400"/>
              <a:buFont typeface="Comfortaa"/>
              <a:buAutoNum type="arabicPeriod"/>
            </a:pPr>
            <a:r>
              <a:rPr lang="en-US" dirty="0" smtClean="0">
                <a:latin typeface="Comfortaa"/>
                <a:ea typeface="Comfortaa"/>
                <a:cs typeface="Comfortaa"/>
                <a:sym typeface="Comfortaa"/>
              </a:rPr>
              <a:t>Lack </a:t>
            </a:r>
            <a:r>
              <a:rPr lang="en-US" dirty="0">
                <a:latin typeface="Comfortaa"/>
                <a:ea typeface="Comfortaa"/>
                <a:cs typeface="Comfortaa"/>
                <a:sym typeface="Comfortaa"/>
              </a:rPr>
              <a:t>of proper </a:t>
            </a:r>
            <a:r>
              <a:rPr lang="en-US" dirty="0" smtClean="0">
                <a:latin typeface="Comfortaa"/>
                <a:ea typeface="Comfortaa"/>
                <a:cs typeface="Comfortaa"/>
                <a:sym typeface="Comfortaa"/>
              </a:rPr>
              <a:t>conclusion</a:t>
            </a:r>
            <a:endParaRPr lang="en-US" dirty="0" smtClean="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7500">
              <a:buSzPts val="1400"/>
              <a:buFont typeface="Comfortaa"/>
              <a:buAutoNum type="arabicPeriod"/>
            </a:pPr>
            <a:r>
              <a:rPr lang="en-US" dirty="0" smtClean="0">
                <a:latin typeface="Comfortaa"/>
                <a:ea typeface="Comfortaa"/>
                <a:cs typeface="Comfortaa"/>
                <a:sym typeface="Comfortaa"/>
              </a:rPr>
              <a:t>Unnecessary background info</a:t>
            </a: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AutoNum type="arabicPeriod"/>
            </a:pPr>
            <a:r>
              <a:rPr lang="en-US" dirty="0" smtClean="0">
                <a:latin typeface="Comfortaa"/>
                <a:ea typeface="Comfortaa"/>
                <a:cs typeface="Comfortaa"/>
                <a:sym typeface="Comfortaa"/>
              </a:rPr>
              <a:t>No results shown with visualization</a:t>
            </a: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AutoNum type="arabicPeriod"/>
            </a:pPr>
            <a:r>
              <a:rPr lang="en-US" dirty="0" smtClean="0">
                <a:latin typeface="Comfortaa"/>
                <a:ea typeface="Comfortaa"/>
                <a:cs typeface="Comfortaa"/>
                <a:sym typeface="Comfortaa"/>
              </a:rPr>
              <a:t>Not enough variation of the parameters in the experiment</a:t>
            </a: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AutoNum type="arabicPeriod"/>
            </a:pPr>
            <a:r>
              <a:rPr lang="en-US" dirty="0" smtClean="0">
                <a:latin typeface="Comfortaa"/>
                <a:ea typeface="Comfortaa"/>
                <a:cs typeface="Comfortaa"/>
                <a:sym typeface="Comfortaa"/>
              </a:rPr>
              <a:t> No exact results from colorblind people </a:t>
            </a: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AutoNum type="arabicPeriod"/>
            </a:pPr>
            <a:endParaRPr lang="en-US" dirty="0">
              <a:latin typeface="Comfortaa"/>
              <a:ea typeface="Comfortaa"/>
              <a:cs typeface="Comfortaa"/>
              <a:sym typeface="Comfortaa"/>
            </a:endParaRPr>
          </a:p>
          <a:p>
            <a:pPr marL="1397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sz="1400" b="0" i="0" u="none" strike="noStrike" cap="none" dirty="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" name="Google Shape;104;p4"/>
          <p:cNvSpPr txBox="1"/>
          <p:nvPr/>
        </p:nvSpPr>
        <p:spPr>
          <a:xfrm>
            <a:off x="783451" y="2253550"/>
            <a:ext cx="3899700" cy="190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AutoNum type="arabicPeriod"/>
            </a:pPr>
            <a:endParaRPr lang="en-US" dirty="0" smtClean="0"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AutoNum type="arabicPeriod"/>
            </a:pPr>
            <a:r>
              <a:rPr lang="en-US" dirty="0" smtClean="0">
                <a:latin typeface="Comfortaa"/>
                <a:ea typeface="Comfortaa"/>
                <a:cs typeface="Comfortaa"/>
                <a:sym typeface="Comfortaa"/>
              </a:rPr>
              <a:t>Basic explanation of the </a:t>
            </a:r>
            <a:r>
              <a:rPr lang="en-US" dirty="0" err="1" smtClean="0">
                <a:latin typeface="Comfortaa"/>
                <a:ea typeface="Comfortaa"/>
                <a:cs typeface="Comfortaa"/>
                <a:sym typeface="Comfortaa"/>
              </a:rPr>
              <a:t>Munsell</a:t>
            </a:r>
            <a:r>
              <a:rPr lang="en-US" dirty="0" smtClean="0">
                <a:latin typeface="Comfortaa"/>
                <a:ea typeface="Comfortaa"/>
                <a:cs typeface="Comfortaa"/>
                <a:sym typeface="Comfortaa"/>
              </a:rPr>
              <a:t> diagram</a:t>
            </a: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AutoNum type="arabicPeriod"/>
            </a:pPr>
            <a:r>
              <a:rPr lang="en-US" sz="1400" b="0" i="0" u="none" strike="noStrike" cap="none" dirty="0" smtClean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Mention the effect of colorblindness</a:t>
            </a: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AutoNum type="arabicPeriod"/>
            </a:pPr>
            <a:r>
              <a:rPr lang="en-US" dirty="0" smtClean="0">
                <a:latin typeface="Comfortaa"/>
                <a:ea typeface="Comfortaa"/>
                <a:cs typeface="Comfortaa"/>
                <a:sym typeface="Comfortaa"/>
              </a:rPr>
              <a:t>Mentioned different factors that influence color perception</a:t>
            </a:r>
            <a:endParaRPr lang="en-US" sz="1400" b="0" i="0" u="none" strike="noStrike" cap="none" dirty="0" smtClean="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AutoNum type="arabicPeriod"/>
            </a:pPr>
            <a:endParaRPr sz="1400" b="0" i="0" u="none" strike="noStrike" cap="none" dirty="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ge6b5dd5c23_0_5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4425" y="-126675"/>
            <a:ext cx="4729001" cy="1618802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ge6b5dd5c23_0_599"/>
          <p:cNvSpPr txBox="1">
            <a:spLocks noGrp="1"/>
          </p:cNvSpPr>
          <p:nvPr>
            <p:ph type="title"/>
          </p:nvPr>
        </p:nvSpPr>
        <p:spPr>
          <a:xfrm>
            <a:off x="580450" y="-76250"/>
            <a:ext cx="4101600" cy="1325700"/>
          </a:xfrm>
          <a:prstGeom prst="rect">
            <a:avLst/>
          </a:prstGeom>
          <a:noFill/>
          <a:ln>
            <a:noFill/>
          </a:ln>
          <a:effectLst>
            <a:reflection dist="38100" dir="5400000" fadeDir="5400012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54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Opponent</a:t>
            </a:r>
            <a:endParaRPr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11" name="Google Shape;111;ge6b5dd5c23_0_59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32950" y="1249450"/>
            <a:ext cx="1257500" cy="122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ge6b5dd5c23_0_59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66325" y="1466300"/>
            <a:ext cx="945950" cy="100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ge6b5dd5c23_0_599"/>
          <p:cNvSpPr txBox="1"/>
          <p:nvPr/>
        </p:nvSpPr>
        <p:spPr>
          <a:xfrm>
            <a:off x="840600" y="2394725"/>
            <a:ext cx="3899700" cy="1261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AutoNum type="arabicPeriod"/>
            </a:pPr>
            <a:r>
              <a:rPr lang="en-US" dirty="0" smtClean="0">
                <a:latin typeface="Comfortaa"/>
                <a:ea typeface="Comfortaa"/>
                <a:cs typeface="Comfortaa"/>
                <a:sym typeface="Comfortaa"/>
              </a:rPr>
              <a:t>Asked proper clarifying questions</a:t>
            </a: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AutoNum type="arabicPeriod"/>
            </a:pPr>
            <a:r>
              <a:rPr lang="en-US" sz="1400" b="0" i="0" u="none" strike="noStrike" cap="none" dirty="0" smtClean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Targeting some of the weak points</a:t>
            </a: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AutoNum type="arabicPeriod"/>
            </a:pPr>
            <a:r>
              <a:rPr lang="en-US" dirty="0" smtClean="0">
                <a:latin typeface="Comfortaa"/>
                <a:ea typeface="Comfortaa"/>
                <a:cs typeface="Comfortaa"/>
                <a:sym typeface="Comfortaa"/>
              </a:rPr>
              <a:t>Stated interesting questions for discussion (age, experimental setup)</a:t>
            </a:r>
            <a:endParaRPr sz="1400" b="0" i="0" u="none" strike="noStrike" cap="none" dirty="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4" name="Google Shape;114;ge6b5dd5c23_0_599"/>
          <p:cNvSpPr txBox="1"/>
          <p:nvPr/>
        </p:nvSpPr>
        <p:spPr>
          <a:xfrm>
            <a:off x="6797086" y="2470400"/>
            <a:ext cx="3899700" cy="169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AutoNum type="arabicPeriod"/>
            </a:pPr>
            <a:r>
              <a:rPr lang="en-US" dirty="0" smtClean="0">
                <a:latin typeface="Comfortaa"/>
                <a:ea typeface="Comfortaa"/>
                <a:cs typeface="Comfortaa"/>
                <a:sym typeface="Comfortaa"/>
              </a:rPr>
              <a:t>No prioritization in the statement</a:t>
            </a: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AutoNum type="arabicPeriod"/>
            </a:pPr>
            <a:r>
              <a:rPr lang="en-US" sz="1400" b="0" i="0" u="none" strike="noStrike" cap="none" dirty="0" smtClean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Didn’t point </a:t>
            </a:r>
            <a:r>
              <a:rPr lang="en-US" dirty="0" smtClean="0">
                <a:latin typeface="Comfortaa"/>
                <a:ea typeface="Comfortaa"/>
                <a:cs typeface="Comfortaa"/>
                <a:sym typeface="Comfortaa"/>
              </a:rPr>
              <a:t>out the most important improvement points</a:t>
            </a: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AutoNum type="arabicPeriod"/>
            </a:pPr>
            <a:r>
              <a:rPr lang="en-US" sz="1400" b="0" i="0" u="none" strike="noStrike" cap="none" dirty="0" smtClean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Didn’t point out the flaws in the experiment and how it could be improved</a:t>
            </a:r>
            <a:endParaRPr lang="en-US" sz="1400" b="0" i="0" u="none" strike="noStrike" cap="none" dirty="0" smtClean="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AutoNum type="arabicPeriod"/>
            </a:pPr>
            <a:endParaRPr sz="1400" b="0" i="0" u="none" strike="noStrike" cap="none" dirty="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ge6b5dd5c23_0_6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375" y="-387325"/>
            <a:ext cx="4729001" cy="176739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ge6b5dd5c23_0_608"/>
          <p:cNvSpPr txBox="1">
            <a:spLocks noGrp="1"/>
          </p:cNvSpPr>
          <p:nvPr>
            <p:ph type="title"/>
          </p:nvPr>
        </p:nvSpPr>
        <p:spPr>
          <a:xfrm>
            <a:off x="504425" y="-154700"/>
            <a:ext cx="4101600" cy="1325700"/>
          </a:xfrm>
          <a:prstGeom prst="rect">
            <a:avLst/>
          </a:prstGeom>
          <a:noFill/>
          <a:ln>
            <a:noFill/>
          </a:ln>
          <a:effectLst>
            <a:reflection dist="38100" dir="5400000" fadeDir="5400012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54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Discussion</a:t>
            </a:r>
            <a:endParaRPr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21" name="Google Shape;121;ge6b5dd5c23_0_60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32950" y="1249450"/>
            <a:ext cx="1257500" cy="122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ge6b5dd5c23_0_60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66325" y="1466300"/>
            <a:ext cx="945950" cy="100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ge6b5dd5c23_0_608"/>
          <p:cNvSpPr txBox="1"/>
          <p:nvPr/>
        </p:nvSpPr>
        <p:spPr>
          <a:xfrm>
            <a:off x="919075" y="2394725"/>
            <a:ext cx="38997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AutoNum type="arabicPeriod"/>
            </a:pPr>
            <a:r>
              <a:rPr lang="en-US" sz="1400" b="0" i="0" u="none" strike="noStrike" cap="none" dirty="0" smtClean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Mentioned what could be improved about the experiments</a:t>
            </a:r>
            <a:endParaRPr sz="1400" b="0" i="0" u="none" strike="noStrike" cap="none" dirty="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4" name="Google Shape;124;ge6b5dd5c23_0_608"/>
          <p:cNvSpPr txBox="1"/>
          <p:nvPr/>
        </p:nvSpPr>
        <p:spPr>
          <a:xfrm>
            <a:off x="7156275" y="2470400"/>
            <a:ext cx="3899700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AutoNum type="arabicPeriod"/>
            </a:pPr>
            <a:r>
              <a:rPr lang="en-US" sz="1400" b="0" i="0" u="none" strike="noStrike" cap="none" dirty="0" smtClean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The reporter doesn’t answer the questions clearly and the opponent has to ask for more for clarification (what are hues?)</a:t>
            </a:r>
            <a:endParaRPr sz="1400" b="0" i="0" u="none" strike="noStrike" cap="none" dirty="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"/>
          <p:cNvSpPr txBox="1">
            <a:spLocks noGrp="1"/>
          </p:cNvSpPr>
          <p:nvPr>
            <p:ph type="ctrTitle"/>
          </p:nvPr>
        </p:nvSpPr>
        <p:spPr>
          <a:xfrm>
            <a:off x="78475" y="56025"/>
            <a:ext cx="5020500" cy="15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3600" b="1" i="0" u="none" dirty="0" smtClean="0">
                <a:solidFill>
                  <a:srgbClr val="38761D"/>
                </a:solidFill>
                <a:latin typeface="Comfortaa"/>
                <a:ea typeface="Comfortaa"/>
                <a:cs typeface="Comfortaa"/>
                <a:sym typeface="Comfortaa"/>
              </a:rPr>
              <a:t>Clash in Discussion  </a:t>
            </a:r>
            <a:endParaRPr sz="3600" b="1" dirty="0">
              <a:solidFill>
                <a:srgbClr val="38761D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0" name="Google Shape;130;p8"/>
          <p:cNvSpPr txBox="1">
            <a:spLocks noGrp="1"/>
          </p:cNvSpPr>
          <p:nvPr>
            <p:ph type="subTitle" idx="1"/>
          </p:nvPr>
        </p:nvSpPr>
        <p:spPr>
          <a:xfrm>
            <a:off x="1277475" y="1607425"/>
            <a:ext cx="9144000" cy="50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lang="en-US" b="1" dirty="0" err="1" smtClean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Opp</a:t>
            </a:r>
            <a:r>
              <a:rPr lang="en-US" b="1" dirty="0" smtClean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: </a:t>
            </a:r>
            <a:r>
              <a:rPr lang="en-US" b="1" dirty="0" smtClean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Age is not important</a:t>
            </a:r>
            <a:endParaRPr lang="en-US" b="1" dirty="0" smtClean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lang="en-US" b="1" dirty="0" smtClean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Rep: </a:t>
            </a:r>
            <a:r>
              <a:rPr lang="en-US" b="1" dirty="0" smtClean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Age </a:t>
            </a:r>
            <a:r>
              <a:rPr lang="en-US" b="1" dirty="0" smtClean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has an effect (but not mention what)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endParaRPr lang="en-US" b="1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lang="en-US" b="1" dirty="0" smtClean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Opinion: </a:t>
            </a:r>
            <a:r>
              <a:rPr lang="en-US" b="1" dirty="0" smtClean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Age </a:t>
            </a:r>
            <a:r>
              <a:rPr lang="en-US" b="1" dirty="0" smtClean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is important </a:t>
            </a:r>
            <a:r>
              <a:rPr lang="en-US" b="1" dirty="0" smtClean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– color perception decreases with age</a:t>
            </a:r>
            <a:endParaRPr lang="en-US" b="1" dirty="0" smtClean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endParaRPr lang="en-US" b="1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endParaRPr lang="en-US" b="1" dirty="0" smtClean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endParaRPr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" name="Google Shape;138;p7"/>
          <p:cNvSpPr txBox="1"/>
          <p:nvPr/>
        </p:nvSpPr>
        <p:spPr>
          <a:xfrm>
            <a:off x="6912300" y="5334000"/>
            <a:ext cx="52797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latin typeface="Lato"/>
                <a:ea typeface="Lato"/>
                <a:cs typeface="Lato"/>
                <a:sym typeface="Lato"/>
              </a:rPr>
              <a:t>Thank you for your Attention</a:t>
            </a:r>
            <a:endParaRPr sz="3000" dirty="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/>
          <p:cNvSpPr txBox="1">
            <a:spLocks noGrp="1"/>
          </p:cNvSpPr>
          <p:nvPr>
            <p:ph type="title"/>
          </p:nvPr>
        </p:nvSpPr>
        <p:spPr>
          <a:xfrm>
            <a:off x="609600" y="207408"/>
            <a:ext cx="73485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3600" b="1" i="0" u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Missed points</a:t>
            </a:r>
            <a:endParaRPr sz="3600"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6" name="Google Shape;136;p7"/>
          <p:cNvSpPr txBox="1">
            <a:spLocks noGrp="1"/>
          </p:cNvSpPr>
          <p:nvPr>
            <p:ph type="body" idx="1"/>
          </p:nvPr>
        </p:nvSpPr>
        <p:spPr>
          <a:xfrm>
            <a:off x="609600" y="1604375"/>
            <a:ext cx="3566700" cy="3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endParaRPr sz="1800"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7" name="Google Shape;137;p7"/>
          <p:cNvSpPr txBox="1">
            <a:spLocks noGrp="1"/>
          </p:cNvSpPr>
          <p:nvPr>
            <p:ph type="body" idx="2"/>
          </p:nvPr>
        </p:nvSpPr>
        <p:spPr>
          <a:xfrm>
            <a:off x="4391408" y="1604375"/>
            <a:ext cx="3566700" cy="3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endParaRPr sz="18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endParaRPr sz="18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endParaRPr sz="18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endParaRPr sz="18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endParaRPr sz="1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8" name="Google Shape;138;p7"/>
          <p:cNvSpPr txBox="1"/>
          <p:nvPr/>
        </p:nvSpPr>
        <p:spPr>
          <a:xfrm>
            <a:off x="6912300" y="5334000"/>
            <a:ext cx="52797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latin typeface="Lato"/>
                <a:ea typeface="Lato"/>
                <a:cs typeface="Lato"/>
                <a:sym typeface="Lato"/>
              </a:rPr>
              <a:t>Thank you for your Attention</a:t>
            </a:r>
            <a:endParaRPr sz="3000" dirty="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glamour template">
  <a:themeElements>
    <a:clrScheme name="Custom 347">
      <a:dk1>
        <a:srgbClr val="434343"/>
      </a:dk1>
      <a:lt1>
        <a:srgbClr val="FFFFFF"/>
      </a:lt1>
      <a:dk2>
        <a:srgbClr val="666666"/>
      </a:dk2>
      <a:lt2>
        <a:srgbClr val="E7EAEC"/>
      </a:lt2>
      <a:accent1>
        <a:srgbClr val="6ED87E"/>
      </a:accent1>
      <a:accent2>
        <a:srgbClr val="18C7B2"/>
      </a:accent2>
      <a:accent3>
        <a:srgbClr val="33ADEB"/>
      </a:accent3>
      <a:accent4>
        <a:srgbClr val="DF77D2"/>
      </a:accent4>
      <a:accent5>
        <a:srgbClr val="A143B3"/>
      </a:accent5>
      <a:accent6>
        <a:srgbClr val="FFB300"/>
      </a:accent6>
      <a:hlink>
        <a:srgbClr val="4A86E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242</Words>
  <Application>Microsoft Office PowerPoint</Application>
  <PresentationFormat>Widescreen</PresentationFormat>
  <Paragraphs>54</Paragraphs>
  <Slides>8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Comfortaa</vt:lpstr>
      <vt:lpstr>Lato</vt:lpstr>
      <vt:lpstr>Arial</vt:lpstr>
      <vt:lpstr>Eglamour template</vt:lpstr>
      <vt:lpstr>Ivaylo Kartev, Team Bulgaria B</vt:lpstr>
      <vt:lpstr>13. Naming Color</vt:lpstr>
      <vt:lpstr>Overview</vt:lpstr>
      <vt:lpstr>Reporter</vt:lpstr>
      <vt:lpstr>Opponent</vt:lpstr>
      <vt:lpstr>Discussion</vt:lpstr>
      <vt:lpstr>Clash in Discussion  </vt:lpstr>
      <vt:lpstr>Missed points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Hristo Hristov, Team Bulgaria B</dc:title>
  <dc:creator>1</dc:creator>
  <cp:lastModifiedBy>Pete</cp:lastModifiedBy>
  <cp:revision>10</cp:revision>
  <dcterms:created xsi:type="dcterms:W3CDTF">2017-05-25T14:41:48Z</dcterms:created>
  <dcterms:modified xsi:type="dcterms:W3CDTF">2022-08-24T06:45:57Z</dcterms:modified>
</cp:coreProperties>
</file>