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Libre Franklin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389EBC-23B4-4839-B5C7-09DE0380EC97}">
  <a:tblStyle styleId="{7D389EBC-23B4-4839-B5C7-09DE0380EC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LibreFranklin-regular.fntdata"/><Relationship Id="rId16" Type="http://schemas.openxmlformats.org/officeDocument/2006/relationships/font" Target="fonts/ProximaNova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ibreFranklin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ibreFranklin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44eab42889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144eab42889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4a192bb8b_7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4a192bb8b_7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 points: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of topic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powerpoint was extremely well done, especially the animations, and was mostly clear.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Reporter drew clear conclusions and drew clear hypothesis-result ties.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Extreme control of the external factors allowed the team to obtain accurate results.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 points: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Theoretical part was weak and didn’t go into enough detail.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Unclear organization - theory between experiments.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were not elaborated on.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explanation of set-up or materials.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parts of the problem were unexplored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Unexplained formulas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44a192bb8b_7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44a192bb8b_7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 points: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opponent noticed most of the errors and presented them, while also developing on them, providing additional insight.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questions and hypothetical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scenarios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 proposed, showing deep understanding of the material.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Interpretation was good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points regarding: time of day, error bars, materials used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Challenged reporter’s solution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 research on topic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 points: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opponent did not realize the fact that the original task was not met.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Asked questions about facts that we believe were sufficiently explained by the reporter (eg. bla).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449becb276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449becb27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4a192bb8b_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4a192bb8b_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aphicFrame>
        <p:nvGraphicFramePr>
          <p:cNvPr id="22" name="Google Shape;22;p4"/>
          <p:cNvGraphicFramePr/>
          <p:nvPr/>
        </p:nvGraphicFramePr>
        <p:xfrm>
          <a:off x="311700" y="1152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{7D389EBC-23B4-4839-B5C7-09DE0380EC97}</a:tableStyleId>
              </a:tblPr>
              <a:tblGrid>
                <a:gridCol w="1217225"/>
                <a:gridCol w="1217225"/>
                <a:gridCol w="1217225"/>
                <a:gridCol w="1217225"/>
                <a:gridCol w="1217225"/>
                <a:gridCol w="1217225"/>
                <a:gridCol w="1217225"/>
              </a:tblGrid>
              <a:tr h="877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77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877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877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images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32" name="Google Shape;32;p6"/>
          <p:cNvGraphicFramePr/>
          <p:nvPr/>
        </p:nvGraphicFramePr>
        <p:xfrm>
          <a:off x="370500" y="130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{7D389EBC-23B4-4839-B5C7-09DE0380EC97}</a:tableStyleId>
              </a:tblPr>
              <a:tblGrid>
                <a:gridCol w="2769000"/>
                <a:gridCol w="2769000"/>
                <a:gridCol w="2769000"/>
              </a:tblGrid>
              <a:tr h="2933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2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Caption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Caption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Caption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3" name="Google Shape;33;p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images">
  <p:cSld name="TITLE_ONLY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37" name="Google Shape;37;p7"/>
          <p:cNvGraphicFramePr/>
          <p:nvPr/>
        </p:nvGraphicFramePr>
        <p:xfrm>
          <a:off x="370500" y="130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{7D389EBC-23B4-4839-B5C7-09DE0380EC97}</a:tableStyleId>
              </a:tblPr>
              <a:tblGrid>
                <a:gridCol w="4050975"/>
                <a:gridCol w="4050975"/>
              </a:tblGrid>
              <a:tr h="2933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2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Caption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Caption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8" name="Google Shape;38;p7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Title">
  <p:cSld name="TITLE_ONLY_1_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510450" y="21646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14. Flying seeds</a:t>
            </a:r>
            <a:endParaRPr sz="4000"/>
          </a:p>
        </p:txBody>
      </p:sp>
      <p:sp>
        <p:nvSpPr>
          <p:cNvPr id="48" name="Google Shape;48;p9"/>
          <p:cNvSpPr txBox="1"/>
          <p:nvPr/>
        </p:nvSpPr>
        <p:spPr>
          <a:xfrm>
            <a:off x="2184450" y="3362450"/>
            <a:ext cx="4775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Reporter</a:t>
            </a:r>
            <a:r>
              <a:rPr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: Team Romania Starry Night</a:t>
            </a:r>
            <a:endParaRPr sz="20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Opponent</a:t>
            </a:r>
            <a:r>
              <a:rPr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: Team Romania Starry Night</a:t>
            </a:r>
            <a:endParaRPr sz="20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Reviewer</a:t>
            </a:r>
            <a:r>
              <a:rPr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: </a:t>
            </a:r>
            <a:r>
              <a:rPr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Team Romania Starry Night</a:t>
            </a:r>
            <a:endParaRPr sz="20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Problem’s task</a:t>
            </a:r>
            <a:endParaRPr sz="3500"/>
          </a:p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00">
                <a:solidFill>
                  <a:srgbClr val="000000"/>
                </a:solidFill>
              </a:rPr>
              <a:t>It is interesting to observe how </a:t>
            </a:r>
            <a:r>
              <a:rPr b="1" i="1" lang="en" sz="2200">
                <a:solidFill>
                  <a:srgbClr val="000000"/>
                </a:solidFill>
              </a:rPr>
              <a:t>maple seeds</a:t>
            </a:r>
            <a:r>
              <a:rPr i="1" lang="en" sz="2200">
                <a:solidFill>
                  <a:srgbClr val="000000"/>
                </a:solidFill>
              </a:rPr>
              <a:t> spin when falling to the ground, or how dandelion seeds </a:t>
            </a:r>
            <a:r>
              <a:rPr b="1" i="1" lang="en" sz="2200">
                <a:solidFill>
                  <a:srgbClr val="000000"/>
                </a:solidFill>
              </a:rPr>
              <a:t>fly away with the wind</a:t>
            </a:r>
            <a:r>
              <a:rPr i="1" lang="en" sz="2200">
                <a:solidFill>
                  <a:srgbClr val="000000"/>
                </a:solidFill>
              </a:rPr>
              <a:t>. Propose a problem about the </a:t>
            </a:r>
            <a:r>
              <a:rPr b="1" i="1" lang="en" sz="2200">
                <a:solidFill>
                  <a:srgbClr val="000000"/>
                </a:solidFill>
              </a:rPr>
              <a:t>flight</a:t>
            </a:r>
            <a:r>
              <a:rPr i="1" lang="en" sz="2200">
                <a:solidFill>
                  <a:srgbClr val="000000"/>
                </a:solidFill>
              </a:rPr>
              <a:t> of the seeds from </a:t>
            </a:r>
            <a:r>
              <a:rPr b="1" i="1" lang="en" sz="2200">
                <a:solidFill>
                  <a:srgbClr val="000000"/>
                </a:solidFill>
              </a:rPr>
              <a:t>a plant of your choice</a:t>
            </a:r>
            <a:r>
              <a:rPr i="1" lang="en" sz="2200">
                <a:solidFill>
                  <a:srgbClr val="000000"/>
                </a:solidFill>
              </a:rPr>
              <a:t>.</a:t>
            </a:r>
            <a:endParaRPr i="1" sz="2200">
              <a:solidFill>
                <a:srgbClr val="000000"/>
              </a:solidFill>
            </a:endParaRPr>
          </a:p>
          <a:p>
            <a:pPr indent="45720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200">
              <a:solidFill>
                <a:srgbClr val="000000"/>
              </a:solidFill>
            </a:endParaRPr>
          </a:p>
          <a:p>
            <a:pPr indent="45720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200">
              <a:solidFill>
                <a:srgbClr val="000000"/>
              </a:solidFill>
            </a:endParaRPr>
          </a:p>
          <a:p>
            <a:pPr indent="45720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2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00">
                <a:solidFill>
                  <a:srgbClr val="000000"/>
                </a:solidFill>
              </a:rPr>
              <a:t>Investigate the free fall of a dandelions.</a:t>
            </a:r>
            <a:endParaRPr i="1" sz="22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just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55" name="Google Shape;55;p10"/>
          <p:cNvSpPr txBox="1"/>
          <p:nvPr/>
        </p:nvSpPr>
        <p:spPr>
          <a:xfrm>
            <a:off x="387800" y="2537425"/>
            <a:ext cx="6263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Proxima Nova"/>
                <a:ea typeface="Proxima Nova"/>
                <a:cs typeface="Proxima Nova"/>
                <a:sym typeface="Proxima Nova"/>
              </a:rPr>
              <a:t>Their task</a:t>
            </a:r>
            <a:endParaRPr sz="3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Reporter Summary</a:t>
            </a:r>
            <a:endParaRPr sz="3000"/>
          </a:p>
        </p:txBody>
      </p:sp>
      <p:sp>
        <p:nvSpPr>
          <p:cNvPr id="61" name="Google Shape;61;p11"/>
          <p:cNvSpPr txBox="1"/>
          <p:nvPr/>
        </p:nvSpPr>
        <p:spPr>
          <a:xfrm>
            <a:off x="1379342" y="1017725"/>
            <a:ext cx="2697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Strong points</a:t>
            </a:r>
            <a:endParaRPr b="1" sz="25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2" name="Google Shape;62;p11"/>
          <p:cNvSpPr txBox="1"/>
          <p:nvPr/>
        </p:nvSpPr>
        <p:spPr>
          <a:xfrm>
            <a:off x="5067351" y="1026345"/>
            <a:ext cx="2697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Weak points</a:t>
            </a:r>
            <a:endParaRPr b="1" sz="25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3" name="Google Shape;63;p11"/>
          <p:cNvSpPr/>
          <p:nvPr/>
        </p:nvSpPr>
        <p:spPr>
          <a:xfrm>
            <a:off x="6785451" y="288754"/>
            <a:ext cx="442500" cy="399900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4" name="Google Shape;64;p11"/>
          <p:cNvSpPr/>
          <p:nvPr/>
        </p:nvSpPr>
        <p:spPr>
          <a:xfrm>
            <a:off x="7840501" y="288754"/>
            <a:ext cx="442500" cy="3999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5" name="Google Shape;65;p11"/>
          <p:cNvSpPr/>
          <p:nvPr/>
        </p:nvSpPr>
        <p:spPr>
          <a:xfrm>
            <a:off x="8368026" y="288754"/>
            <a:ext cx="442500" cy="3999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6" name="Google Shape;66;p11"/>
          <p:cNvSpPr/>
          <p:nvPr/>
        </p:nvSpPr>
        <p:spPr>
          <a:xfrm>
            <a:off x="6257926" y="288754"/>
            <a:ext cx="442500" cy="399900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7" name="Google Shape;67;p11"/>
          <p:cNvSpPr/>
          <p:nvPr/>
        </p:nvSpPr>
        <p:spPr>
          <a:xfrm>
            <a:off x="7312976" y="288754"/>
            <a:ext cx="442500" cy="3999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highlight>
                <a:schemeClr val="lt1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8" name="Google Shape;68;p11"/>
          <p:cNvSpPr txBox="1"/>
          <p:nvPr/>
        </p:nvSpPr>
        <p:spPr>
          <a:xfrm>
            <a:off x="542250" y="1688925"/>
            <a:ext cx="38964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Good 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explanation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 of their 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purpose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Good explanation of the physics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They used a high speed camera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Good setup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Really good use of electrical/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intelligent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 equipment to improve the accuracy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p11"/>
          <p:cNvSpPr txBox="1"/>
          <p:nvPr/>
        </p:nvSpPr>
        <p:spPr>
          <a:xfrm>
            <a:off x="4530975" y="1688925"/>
            <a:ext cx="38964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b="1" lang="en" sz="1600">
                <a:latin typeface="Proxima Nova"/>
                <a:ea typeface="Proxima Nova"/>
                <a:cs typeface="Proxima Nova"/>
                <a:sym typeface="Proxima Nova"/>
              </a:rPr>
              <a:t>Lack of hypothesis</a:t>
            </a:r>
            <a:endParaRPr b="1"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Small number of seeds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Only one 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point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 of view in the tracker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No calculation  of the speed, even tho he mentioned it 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Didn t mention any possible errors like: air current, problems when dropping the seed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Using different type of seeds and not presenting 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their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measurements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p11"/>
          <p:cNvSpPr/>
          <p:nvPr/>
        </p:nvSpPr>
        <p:spPr>
          <a:xfrm>
            <a:off x="7312976" y="288754"/>
            <a:ext cx="442500" cy="399900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Opponent Summary</a:t>
            </a:r>
            <a:endParaRPr sz="3000"/>
          </a:p>
        </p:txBody>
      </p:sp>
      <p:sp>
        <p:nvSpPr>
          <p:cNvPr id="76" name="Google Shape;76;p12"/>
          <p:cNvSpPr txBox="1"/>
          <p:nvPr/>
        </p:nvSpPr>
        <p:spPr>
          <a:xfrm>
            <a:off x="1379342" y="1017725"/>
            <a:ext cx="2697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Strong points</a:t>
            </a:r>
            <a:endParaRPr b="1" sz="25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" name="Google Shape;77;p12"/>
          <p:cNvSpPr txBox="1"/>
          <p:nvPr/>
        </p:nvSpPr>
        <p:spPr>
          <a:xfrm>
            <a:off x="5067351" y="1026345"/>
            <a:ext cx="2697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Weak points</a:t>
            </a:r>
            <a:endParaRPr b="1" sz="25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8" name="Google Shape;78;p12"/>
          <p:cNvSpPr/>
          <p:nvPr/>
        </p:nvSpPr>
        <p:spPr>
          <a:xfrm>
            <a:off x="6785451" y="288754"/>
            <a:ext cx="442500" cy="399900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9" name="Google Shape;79;p12"/>
          <p:cNvSpPr/>
          <p:nvPr/>
        </p:nvSpPr>
        <p:spPr>
          <a:xfrm>
            <a:off x="7840501" y="288754"/>
            <a:ext cx="442500" cy="399900"/>
          </a:xfrm>
          <a:prstGeom prst="ellipse">
            <a:avLst/>
          </a:prstGeom>
          <a:noFill/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0" name="Google Shape;80;p12"/>
          <p:cNvSpPr/>
          <p:nvPr/>
        </p:nvSpPr>
        <p:spPr>
          <a:xfrm>
            <a:off x="8368026" y="288754"/>
            <a:ext cx="442500" cy="3999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1" name="Google Shape;81;p12"/>
          <p:cNvSpPr/>
          <p:nvPr/>
        </p:nvSpPr>
        <p:spPr>
          <a:xfrm>
            <a:off x="6257926" y="288754"/>
            <a:ext cx="442500" cy="399900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2" name="Google Shape;82;p12"/>
          <p:cNvSpPr/>
          <p:nvPr/>
        </p:nvSpPr>
        <p:spPr>
          <a:xfrm>
            <a:off x="7312976" y="288754"/>
            <a:ext cx="442500" cy="3999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12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3" name="Google Shape;83;p12"/>
          <p:cNvSpPr txBox="1"/>
          <p:nvPr/>
        </p:nvSpPr>
        <p:spPr>
          <a:xfrm>
            <a:off x="461875" y="1688925"/>
            <a:ext cx="3896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Good questioning about some of the minor details in the presentation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Good questioning about the corelation and set up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4" name="Google Shape;84;p12"/>
          <p:cNvSpPr txBox="1"/>
          <p:nvPr/>
        </p:nvSpPr>
        <p:spPr>
          <a:xfrm>
            <a:off x="4530975" y="1688925"/>
            <a:ext cx="3896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Mentioned 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things</a:t>
            </a: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 that have been already mentioned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Not  a lot of information in their presentation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-108625" y="-41103"/>
            <a:ext cx="4236300" cy="5202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latin typeface="Proxima Nova"/>
                <a:ea typeface="Proxima Nova"/>
                <a:cs typeface="Proxima Nova"/>
                <a:sym typeface="Proxima Nova"/>
              </a:rPr>
              <a:t>Clashes during</a:t>
            </a:r>
            <a:endParaRPr b="1" sz="37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latin typeface="Proxima Nova"/>
                <a:ea typeface="Proxima Nova"/>
                <a:cs typeface="Proxima Nova"/>
                <a:sym typeface="Proxima Nova"/>
              </a:rPr>
              <a:t>the fight</a:t>
            </a:r>
            <a:endParaRPr b="1" sz="37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572000" y="97875"/>
            <a:ext cx="4236300" cy="48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●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Opp:Coudl the camera create errors 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Rep:No</a:t>
            </a:r>
            <a:b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	Rew: We think the camera could have been an possible error.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●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Opp: How did u make sure the callibration was right</a:t>
            </a: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Rep:</a:t>
            </a: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We used a calibration papper so there couldn t be a bif wrror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Rew: We think that there could be errors regarding this topic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Clarifying</a:t>
            </a:r>
            <a:r>
              <a:rPr lang="en"/>
              <a:t> questions for the reporter and </a:t>
            </a:r>
            <a:r>
              <a:rPr lang="en"/>
              <a:t>opponent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Reporter: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Have yyou thought about making mire views in the tracker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Why do you think you had bad drag coeficient t the first experiement?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the videos there is a flat flower, and in the ohotos there is a circular one ? how can u explain it?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 did u make sure that u were accurate when dropping the seed.</a:t>
            </a:r>
            <a:endParaRPr/>
          </a:p>
        </p:txBody>
      </p:sp>
      <p:sp>
        <p:nvSpPr>
          <p:cNvPr id="98" name="Google Shape;98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Opponent</a:t>
            </a:r>
            <a:r>
              <a:rPr lang="en"/>
              <a:t>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could possibke errors the camera affect the experiment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