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6858000" cx="12192000"/>
  <p:notesSz cx="6858000" cy="9144000"/>
  <p:embeddedFontLst>
    <p:embeddedFont>
      <p:font typeface="Staatliches"/>
      <p:regular r:id="rId30"/>
    </p:embeddedFont>
    <p:embeddedFont>
      <p:font typeface="Barlow Condensed"/>
      <p:regular r:id="rId31"/>
      <p:bold r:id="rId32"/>
      <p:italic r:id="rId33"/>
      <p:boldItalic r:id="rId34"/>
    </p:embeddedFont>
    <p:embeddedFont>
      <p:font typeface="Abel"/>
      <p:regular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6" roundtripDataSignature="AMtx7mi63KvSja7m37FFAOSPEQt1mx2N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BarlowCondensed-regular.fntdata"/><Relationship Id="rId30" Type="http://schemas.openxmlformats.org/officeDocument/2006/relationships/font" Target="fonts/Staatliches-regular.fntdata"/><Relationship Id="rId11" Type="http://schemas.openxmlformats.org/officeDocument/2006/relationships/slide" Target="slides/slide7.xml"/><Relationship Id="rId33" Type="http://schemas.openxmlformats.org/officeDocument/2006/relationships/font" Target="fonts/BarlowCondensed-italic.fntdata"/><Relationship Id="rId10" Type="http://schemas.openxmlformats.org/officeDocument/2006/relationships/slide" Target="slides/slide6.xml"/><Relationship Id="rId32" Type="http://schemas.openxmlformats.org/officeDocument/2006/relationships/font" Target="fonts/BarlowCondensed-bold.fntdata"/><Relationship Id="rId13" Type="http://schemas.openxmlformats.org/officeDocument/2006/relationships/slide" Target="slides/slide9.xml"/><Relationship Id="rId35" Type="http://schemas.openxmlformats.org/officeDocument/2006/relationships/font" Target="fonts/Abel-regular.fntdata"/><Relationship Id="rId12" Type="http://schemas.openxmlformats.org/officeDocument/2006/relationships/slide" Target="slides/slide8.xml"/><Relationship Id="rId34" Type="http://schemas.openxmlformats.org/officeDocument/2006/relationships/font" Target="fonts/BarlowCondensed-boldItalic.fntdata"/><Relationship Id="rId15" Type="http://schemas.openxmlformats.org/officeDocument/2006/relationships/slide" Target="slides/slide11.xml"/><Relationship Id="rId14" Type="http://schemas.openxmlformats.org/officeDocument/2006/relationships/slide" Target="slides/slide10.xml"/><Relationship Id="rId36" Type="http://customschemas.google.com/relationships/presentationmetadata" Target="meta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3" name="Google Shape;39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3" name="Google Shape;41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1470ed2ac25_3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5" name="Google Shape;435;g1470ed2ac25_3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1470ed2ac25_3_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0" name="Google Shape;450;g1470ed2ac25_3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5" name="Google Shape;46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3" name="Google Shape;48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5" name="Google Shape;50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1470ed2ac25_3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3" name="Google Shape;523;g1470ed2ac25_3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8" name="Google Shape;53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5" name="Google Shape;55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2" name="Google Shape;57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2" name="Google Shape;58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1436303e54b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2" name="Google Shape;592;g1436303e54b_0_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4" name="Google Shape;60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2" name="Google Shape;62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2" name="Google Shape;63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470ed2ac25_2_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4" name="Google Shape;264;g1470ed2ac25_2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470ed2ac25_2_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0" name="Google Shape;280;g1470ed2ac25_2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5" name="Google Shape;29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470ed2ac25_2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4" name="Google Shape;314;g1470ed2ac25_2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3" name="Google Shape;33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2" name="Google Shape;35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5" name="Google Shape;37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ιαφάνεια τίτλου" showMasterSp="0" type="title">
  <p:cSld name="TITLE">
    <p:spTree>
      <p:nvGrpSpPr>
        <p:cNvPr id="56" name="Shape 56"/>
        <p:cNvGrpSpPr/>
        <p:nvPr/>
      </p:nvGrpSpPr>
      <p:grpSpPr>
        <a:xfrm>
          <a:off x="0" y="0"/>
          <a:ext cx="0" cy="0"/>
          <a:chOff x="0" y="0"/>
          <a:chExt cx="0" cy="0"/>
        </a:xfrm>
      </p:grpSpPr>
      <p:pic>
        <p:nvPicPr>
          <p:cNvPr descr="\\DROBO-FS\QuickDrops\JB\PPTX NG\Droplets\LightingOverlay.png" id="57" name="Google Shape;57;p34"/>
          <p:cNvPicPr preferRelativeResize="0"/>
          <p:nvPr/>
        </p:nvPicPr>
        <p:blipFill rotWithShape="1">
          <a:blip r:embed="rId2">
            <a:alphaModFix amt="30000"/>
          </a:blip>
          <a:srcRect b="0" l="0" r="0" t="0"/>
          <a:stretch/>
        </p:blipFill>
        <p:spPr>
          <a:xfrm>
            <a:off x="0" y="-1"/>
            <a:ext cx="12192003" cy="6858001"/>
          </a:xfrm>
          <a:prstGeom prst="rect">
            <a:avLst/>
          </a:prstGeom>
          <a:noFill/>
          <a:ln>
            <a:noFill/>
          </a:ln>
        </p:spPr>
      </p:pic>
      <p:grpSp>
        <p:nvGrpSpPr>
          <p:cNvPr id="58" name="Google Shape;58;p34"/>
          <p:cNvGrpSpPr/>
          <p:nvPr/>
        </p:nvGrpSpPr>
        <p:grpSpPr>
          <a:xfrm>
            <a:off x="0" y="0"/>
            <a:ext cx="2305051" cy="6858001"/>
            <a:chOff x="0" y="0"/>
            <a:chExt cx="2305051" cy="6858001"/>
          </a:xfrm>
        </p:grpSpPr>
        <p:sp>
          <p:nvSpPr>
            <p:cNvPr id="59" name="Google Shape;59;p34"/>
            <p:cNvSpPr/>
            <p:nvPr/>
          </p:nvSpPr>
          <p:spPr>
            <a:xfrm>
              <a:off x="1209675" y="4763"/>
              <a:ext cx="23813" cy="2181225"/>
            </a:xfrm>
            <a:prstGeom prst="rect">
              <a:avLst/>
            </a:pr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34"/>
            <p:cNvSpPr/>
            <p:nvPr/>
          </p:nvSpPr>
          <p:spPr>
            <a:xfrm>
              <a:off x="1128713"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34"/>
            <p:cNvSpPr/>
            <p:nvPr/>
          </p:nvSpPr>
          <p:spPr>
            <a:xfrm>
              <a:off x="1123950"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34"/>
            <p:cNvSpPr/>
            <p:nvPr/>
          </p:nvSpPr>
          <p:spPr>
            <a:xfrm>
              <a:off x="414338" y="9525"/>
              <a:ext cx="28575" cy="4481513"/>
            </a:xfrm>
            <a:prstGeom prst="rect">
              <a:avLst/>
            </a:pr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34"/>
            <p:cNvSpPr/>
            <p:nvPr/>
          </p:nvSpPr>
          <p:spPr>
            <a:xfrm>
              <a:off x="333375"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34"/>
            <p:cNvSpPr/>
            <p:nvPr/>
          </p:nvSpPr>
          <p:spPr>
            <a:xfrm>
              <a:off x="190500" y="9525"/>
              <a:ext cx="152400" cy="908050"/>
            </a:xfrm>
            <a:custGeom>
              <a:rect b="b" l="l" r="r" t="t"/>
              <a:pathLst>
                <a:path extrusionOk="0" h="572" w="96">
                  <a:moveTo>
                    <a:pt x="15" y="572"/>
                  </a:moveTo>
                  <a:lnTo>
                    <a:pt x="0" y="566"/>
                  </a:lnTo>
                  <a:lnTo>
                    <a:pt x="81" y="380"/>
                  </a:lnTo>
                  <a:lnTo>
                    <a:pt x="81" y="0"/>
                  </a:lnTo>
                  <a:lnTo>
                    <a:pt x="96" y="0"/>
                  </a:lnTo>
                  <a:lnTo>
                    <a:pt x="96" y="383"/>
                  </a:lnTo>
                  <a:lnTo>
                    <a:pt x="15" y="572"/>
                  </a:lnTo>
                  <a:close/>
                </a:path>
              </a:pathLst>
            </a:custGeom>
            <a:gradFill>
              <a:gsLst>
                <a:gs pos="0">
                  <a:schemeClr val="lt2"/>
                </a:gs>
                <a:gs pos="100000">
                  <a:srgbClr val="797979"/>
                </a:gs>
              </a:gsLst>
              <a:lin ang="5400000" scaled="0"/>
            </a:gradFill>
            <a:ln>
              <a:noFill/>
            </a:ln>
          </p:spPr>
        </p:sp>
        <p:sp>
          <p:nvSpPr>
            <p:cNvPr id="65" name="Google Shape;65;p34"/>
            <p:cNvSpPr/>
            <p:nvPr/>
          </p:nvSpPr>
          <p:spPr>
            <a:xfrm>
              <a:off x="1290638" y="14288"/>
              <a:ext cx="376238" cy="1801813"/>
            </a:xfrm>
            <a:custGeom>
              <a:rect b="b" l="l" r="r" t="t"/>
              <a:pathLst>
                <a:path extrusionOk="0" h="1135" w="237">
                  <a:moveTo>
                    <a:pt x="222" y="1135"/>
                  </a:moveTo>
                  <a:lnTo>
                    <a:pt x="0" y="620"/>
                  </a:lnTo>
                  <a:lnTo>
                    <a:pt x="0" y="0"/>
                  </a:lnTo>
                  <a:lnTo>
                    <a:pt x="18" y="0"/>
                  </a:lnTo>
                  <a:lnTo>
                    <a:pt x="18" y="617"/>
                  </a:lnTo>
                  <a:lnTo>
                    <a:pt x="237" y="1129"/>
                  </a:lnTo>
                  <a:lnTo>
                    <a:pt x="222" y="1135"/>
                  </a:lnTo>
                  <a:close/>
                </a:path>
              </a:pathLst>
            </a:custGeom>
            <a:gradFill>
              <a:gsLst>
                <a:gs pos="0">
                  <a:schemeClr val="lt2"/>
                </a:gs>
                <a:gs pos="100000">
                  <a:srgbClr val="797979"/>
                </a:gs>
              </a:gsLst>
              <a:lin ang="5400000" scaled="0"/>
            </a:gradFill>
            <a:ln>
              <a:noFill/>
            </a:ln>
          </p:spPr>
        </p:sp>
        <p:sp>
          <p:nvSpPr>
            <p:cNvPr id="66" name="Google Shape;66;p34"/>
            <p:cNvSpPr/>
            <p:nvPr/>
          </p:nvSpPr>
          <p:spPr>
            <a:xfrm>
              <a:off x="1600200" y="180181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34"/>
            <p:cNvSpPr/>
            <p:nvPr/>
          </p:nvSpPr>
          <p:spPr>
            <a:xfrm>
              <a:off x="1381125" y="9525"/>
              <a:ext cx="371475" cy="1425575"/>
            </a:xfrm>
            <a:custGeom>
              <a:rect b="b" l="l" r="r" t="t"/>
              <a:pathLst>
                <a:path extrusionOk="0" h="898" w="234">
                  <a:moveTo>
                    <a:pt x="219" y="898"/>
                  </a:moveTo>
                  <a:lnTo>
                    <a:pt x="0" y="383"/>
                  </a:lnTo>
                  <a:lnTo>
                    <a:pt x="0" y="0"/>
                  </a:lnTo>
                  <a:lnTo>
                    <a:pt x="15" y="0"/>
                  </a:lnTo>
                  <a:lnTo>
                    <a:pt x="15" y="380"/>
                  </a:lnTo>
                  <a:lnTo>
                    <a:pt x="234" y="892"/>
                  </a:lnTo>
                  <a:lnTo>
                    <a:pt x="219" y="898"/>
                  </a:lnTo>
                  <a:close/>
                </a:path>
              </a:pathLst>
            </a:custGeom>
            <a:gradFill>
              <a:gsLst>
                <a:gs pos="0">
                  <a:schemeClr val="lt2"/>
                </a:gs>
                <a:gs pos="100000">
                  <a:srgbClr val="797979"/>
                </a:gs>
              </a:gsLst>
              <a:lin ang="5400000" scaled="0"/>
            </a:gradFill>
            <a:ln>
              <a:noFill/>
            </a:ln>
          </p:spPr>
        </p:sp>
        <p:sp>
          <p:nvSpPr>
            <p:cNvPr id="68" name="Google Shape;68;p34"/>
            <p:cNvSpPr/>
            <p:nvPr/>
          </p:nvSpPr>
          <p:spPr>
            <a:xfrm>
              <a:off x="1643063"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797979"/>
                </a:gs>
              </a:gsLst>
              <a:lin ang="5400000" scaled="0"/>
            </a:gradFill>
            <a:ln>
              <a:noFill/>
            </a:ln>
          </p:spPr>
        </p:sp>
        <p:sp>
          <p:nvSpPr>
            <p:cNvPr id="69" name="Google Shape;69;p34"/>
            <p:cNvSpPr/>
            <p:nvPr/>
          </p:nvSpPr>
          <p:spPr>
            <a:xfrm>
              <a:off x="1685925" y="14208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34"/>
            <p:cNvSpPr/>
            <p:nvPr/>
          </p:nvSpPr>
          <p:spPr>
            <a:xfrm>
              <a:off x="168592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34"/>
            <p:cNvSpPr/>
            <p:nvPr/>
          </p:nvSpPr>
          <p:spPr>
            <a:xfrm>
              <a:off x="1743075" y="4763"/>
              <a:ext cx="419100" cy="522288"/>
            </a:xfrm>
            <a:custGeom>
              <a:rect b="b" l="l" r="r" t="t"/>
              <a:pathLst>
                <a:path extrusionOk="0" h="329" w="264">
                  <a:moveTo>
                    <a:pt x="252" y="329"/>
                  </a:moveTo>
                  <a:lnTo>
                    <a:pt x="45" y="120"/>
                  </a:lnTo>
                  <a:lnTo>
                    <a:pt x="0" y="6"/>
                  </a:lnTo>
                  <a:lnTo>
                    <a:pt x="15" y="0"/>
                  </a:lnTo>
                  <a:lnTo>
                    <a:pt x="60" y="111"/>
                  </a:lnTo>
                  <a:lnTo>
                    <a:pt x="264" y="317"/>
                  </a:lnTo>
                  <a:lnTo>
                    <a:pt x="252" y="329"/>
                  </a:lnTo>
                  <a:close/>
                </a:path>
              </a:pathLst>
            </a:custGeom>
            <a:gradFill>
              <a:gsLst>
                <a:gs pos="0">
                  <a:schemeClr val="lt2"/>
                </a:gs>
                <a:gs pos="100000">
                  <a:srgbClr val="797979"/>
                </a:gs>
              </a:gsLst>
              <a:lin ang="5400000" scaled="0"/>
            </a:gradFill>
            <a:ln>
              <a:noFill/>
            </a:ln>
          </p:spPr>
        </p:sp>
        <p:sp>
          <p:nvSpPr>
            <p:cNvPr id="72" name="Google Shape;72;p34"/>
            <p:cNvSpPr/>
            <p:nvPr/>
          </p:nvSpPr>
          <p:spPr>
            <a:xfrm>
              <a:off x="2119313"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4"/>
            <p:cNvSpPr/>
            <p:nvPr/>
          </p:nvSpPr>
          <p:spPr>
            <a:xfrm>
              <a:off x="952500" y="4763"/>
              <a:ext cx="152400" cy="908050"/>
            </a:xfrm>
            <a:custGeom>
              <a:rect b="b" l="l" r="r" t="t"/>
              <a:pathLst>
                <a:path extrusionOk="0" h="572" w="96">
                  <a:moveTo>
                    <a:pt x="15" y="572"/>
                  </a:moveTo>
                  <a:lnTo>
                    <a:pt x="0" y="572"/>
                  </a:lnTo>
                  <a:lnTo>
                    <a:pt x="0" y="189"/>
                  </a:lnTo>
                  <a:lnTo>
                    <a:pt x="81" y="0"/>
                  </a:lnTo>
                  <a:lnTo>
                    <a:pt x="96" y="6"/>
                  </a:lnTo>
                  <a:lnTo>
                    <a:pt x="15" y="192"/>
                  </a:lnTo>
                  <a:lnTo>
                    <a:pt x="15" y="572"/>
                  </a:lnTo>
                  <a:close/>
                </a:path>
              </a:pathLst>
            </a:custGeom>
            <a:gradFill>
              <a:gsLst>
                <a:gs pos="0">
                  <a:schemeClr val="lt2"/>
                </a:gs>
                <a:gs pos="100000">
                  <a:srgbClr val="797979"/>
                </a:gs>
              </a:gsLst>
              <a:lin ang="5400000" scaled="0"/>
            </a:gradFill>
            <a:ln>
              <a:noFill/>
            </a:ln>
          </p:spPr>
        </p:sp>
        <p:sp>
          <p:nvSpPr>
            <p:cNvPr id="74" name="Google Shape;74;p34"/>
            <p:cNvSpPr/>
            <p:nvPr/>
          </p:nvSpPr>
          <p:spPr>
            <a:xfrm>
              <a:off x="86677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34"/>
            <p:cNvSpPr/>
            <p:nvPr/>
          </p:nvSpPr>
          <p:spPr>
            <a:xfrm>
              <a:off x="890588" y="15541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34"/>
            <p:cNvSpPr/>
            <p:nvPr/>
          </p:nvSpPr>
          <p:spPr>
            <a:xfrm>
              <a:off x="738188" y="5622925"/>
              <a:ext cx="338138" cy="1216025"/>
            </a:xfrm>
            <a:custGeom>
              <a:rect b="b" l="l" r="r" t="t"/>
              <a:pathLst>
                <a:path extrusionOk="0" h="766" w="213">
                  <a:moveTo>
                    <a:pt x="213" y="766"/>
                  </a:moveTo>
                  <a:lnTo>
                    <a:pt x="195" y="766"/>
                  </a:lnTo>
                  <a:lnTo>
                    <a:pt x="195" y="464"/>
                  </a:lnTo>
                  <a:lnTo>
                    <a:pt x="0" y="6"/>
                  </a:lnTo>
                  <a:lnTo>
                    <a:pt x="12" y="0"/>
                  </a:lnTo>
                  <a:lnTo>
                    <a:pt x="213" y="461"/>
                  </a:lnTo>
                  <a:lnTo>
                    <a:pt x="213" y="766"/>
                  </a:lnTo>
                  <a:close/>
                </a:path>
              </a:pathLst>
            </a:custGeom>
            <a:gradFill>
              <a:gsLst>
                <a:gs pos="0">
                  <a:schemeClr val="lt2"/>
                </a:gs>
                <a:gs pos="100000">
                  <a:srgbClr val="797979"/>
                </a:gs>
              </a:gsLst>
              <a:lin ang="5400000" scaled="0"/>
            </a:gradFill>
            <a:ln>
              <a:noFill/>
            </a:ln>
          </p:spPr>
        </p:sp>
        <p:sp>
          <p:nvSpPr>
            <p:cNvPr id="77" name="Google Shape;77;p34"/>
            <p:cNvSpPr/>
            <p:nvPr/>
          </p:nvSpPr>
          <p:spPr>
            <a:xfrm>
              <a:off x="647700" y="5480050"/>
              <a:ext cx="157163" cy="157163"/>
            </a:xfrm>
            <a:custGeom>
              <a:rect b="b" l="l" r="r" t="t"/>
              <a:pathLst>
                <a:path extrusionOk="0" h="33" w="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34"/>
            <p:cNvSpPr/>
            <p:nvPr/>
          </p:nvSpPr>
          <p:spPr>
            <a:xfrm>
              <a:off x="66675" y="903288"/>
              <a:ext cx="190500" cy="190500"/>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34"/>
            <p:cNvSpPr/>
            <p:nvPr/>
          </p:nvSpPr>
          <p:spPr>
            <a:xfrm>
              <a:off x="0" y="3897313"/>
              <a:ext cx="133350" cy="266700"/>
            </a:xfrm>
            <a:custGeom>
              <a:rect b="b" l="l" r="r" t="t"/>
              <a:pathLst>
                <a:path extrusionOk="0" h="168" w="84">
                  <a:moveTo>
                    <a:pt x="69" y="168"/>
                  </a:moveTo>
                  <a:lnTo>
                    <a:pt x="0" y="6"/>
                  </a:lnTo>
                  <a:lnTo>
                    <a:pt x="12" y="0"/>
                  </a:lnTo>
                  <a:lnTo>
                    <a:pt x="84" y="162"/>
                  </a:lnTo>
                  <a:lnTo>
                    <a:pt x="69" y="168"/>
                  </a:lnTo>
                  <a:close/>
                </a:path>
              </a:pathLst>
            </a:custGeom>
            <a:gradFill>
              <a:gsLst>
                <a:gs pos="0">
                  <a:schemeClr val="lt2"/>
                </a:gs>
                <a:gs pos="100000">
                  <a:srgbClr val="797979"/>
                </a:gs>
              </a:gsLst>
              <a:lin ang="5400000" scaled="0"/>
            </a:gradFill>
            <a:ln>
              <a:noFill/>
            </a:ln>
          </p:spPr>
        </p:sp>
        <p:sp>
          <p:nvSpPr>
            <p:cNvPr id="80" name="Google Shape;80;p34"/>
            <p:cNvSpPr/>
            <p:nvPr/>
          </p:nvSpPr>
          <p:spPr>
            <a:xfrm>
              <a:off x="66675" y="414972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34"/>
            <p:cNvSpPr/>
            <p:nvPr/>
          </p:nvSpPr>
          <p:spPr>
            <a:xfrm>
              <a:off x="0" y="1644650"/>
              <a:ext cx="133350" cy="269875"/>
            </a:xfrm>
            <a:custGeom>
              <a:rect b="b" l="l" r="r" t="t"/>
              <a:pathLst>
                <a:path extrusionOk="0" h="170" w="84">
                  <a:moveTo>
                    <a:pt x="12" y="170"/>
                  </a:moveTo>
                  <a:lnTo>
                    <a:pt x="0" y="164"/>
                  </a:lnTo>
                  <a:lnTo>
                    <a:pt x="69" y="0"/>
                  </a:lnTo>
                  <a:lnTo>
                    <a:pt x="84" y="6"/>
                  </a:lnTo>
                  <a:lnTo>
                    <a:pt x="12" y="170"/>
                  </a:lnTo>
                  <a:close/>
                </a:path>
              </a:pathLst>
            </a:custGeom>
            <a:gradFill>
              <a:gsLst>
                <a:gs pos="0">
                  <a:schemeClr val="lt2"/>
                </a:gs>
                <a:gs pos="100000">
                  <a:srgbClr val="797979"/>
                </a:gs>
              </a:gsLst>
              <a:lin ang="5400000" scaled="0"/>
            </a:gradFill>
            <a:ln>
              <a:noFill/>
            </a:ln>
          </p:spPr>
        </p:sp>
        <p:sp>
          <p:nvSpPr>
            <p:cNvPr id="82" name="Google Shape;82;p34"/>
            <p:cNvSpPr/>
            <p:nvPr/>
          </p:nvSpPr>
          <p:spPr>
            <a:xfrm>
              <a:off x="66675" y="146843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34"/>
            <p:cNvSpPr/>
            <p:nvPr/>
          </p:nvSpPr>
          <p:spPr>
            <a:xfrm>
              <a:off x="695325" y="4763"/>
              <a:ext cx="309563" cy="1558925"/>
            </a:xfrm>
            <a:custGeom>
              <a:rect b="b" l="l" r="r" t="t"/>
              <a:pathLst>
                <a:path extrusionOk="0" h="982" w="195">
                  <a:moveTo>
                    <a:pt x="195" y="982"/>
                  </a:moveTo>
                  <a:lnTo>
                    <a:pt x="177" y="982"/>
                  </a:lnTo>
                  <a:lnTo>
                    <a:pt x="177" y="805"/>
                  </a:lnTo>
                  <a:lnTo>
                    <a:pt x="0" y="629"/>
                  </a:lnTo>
                  <a:lnTo>
                    <a:pt x="0" y="0"/>
                  </a:lnTo>
                  <a:lnTo>
                    <a:pt x="18" y="0"/>
                  </a:lnTo>
                  <a:lnTo>
                    <a:pt x="18" y="623"/>
                  </a:lnTo>
                  <a:lnTo>
                    <a:pt x="195" y="796"/>
                  </a:lnTo>
                  <a:lnTo>
                    <a:pt x="195" y="982"/>
                  </a:lnTo>
                  <a:close/>
                </a:path>
              </a:pathLst>
            </a:custGeom>
            <a:gradFill>
              <a:gsLst>
                <a:gs pos="0">
                  <a:schemeClr val="lt2"/>
                </a:gs>
                <a:gs pos="100000">
                  <a:srgbClr val="797979"/>
                </a:gs>
              </a:gsLst>
              <a:lin ang="5400000" scaled="0"/>
            </a:gradFill>
            <a:ln>
              <a:noFill/>
            </a:ln>
          </p:spPr>
        </p:sp>
        <p:sp>
          <p:nvSpPr>
            <p:cNvPr id="84" name="Google Shape;84;p34"/>
            <p:cNvSpPr/>
            <p:nvPr/>
          </p:nvSpPr>
          <p:spPr>
            <a:xfrm>
              <a:off x="57150" y="48815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34"/>
            <p:cNvSpPr/>
            <p:nvPr/>
          </p:nvSpPr>
          <p:spPr>
            <a:xfrm>
              <a:off x="138113" y="5060950"/>
              <a:ext cx="304800" cy="1778000"/>
            </a:xfrm>
            <a:custGeom>
              <a:rect b="b" l="l" r="r" t="t"/>
              <a:pathLst>
                <a:path extrusionOk="0" h="1120" w="192">
                  <a:moveTo>
                    <a:pt x="192" y="1120"/>
                  </a:moveTo>
                  <a:lnTo>
                    <a:pt x="177" y="1120"/>
                  </a:lnTo>
                  <a:lnTo>
                    <a:pt x="177" y="360"/>
                  </a:lnTo>
                  <a:lnTo>
                    <a:pt x="0" y="183"/>
                  </a:lnTo>
                  <a:lnTo>
                    <a:pt x="0" y="0"/>
                  </a:lnTo>
                  <a:lnTo>
                    <a:pt x="15" y="0"/>
                  </a:lnTo>
                  <a:lnTo>
                    <a:pt x="15" y="177"/>
                  </a:lnTo>
                  <a:lnTo>
                    <a:pt x="192" y="354"/>
                  </a:lnTo>
                  <a:lnTo>
                    <a:pt x="192" y="1120"/>
                  </a:lnTo>
                  <a:close/>
                </a:path>
              </a:pathLst>
            </a:custGeom>
            <a:gradFill>
              <a:gsLst>
                <a:gs pos="0">
                  <a:schemeClr val="lt2"/>
                </a:gs>
                <a:gs pos="100000">
                  <a:srgbClr val="797979"/>
                </a:gs>
              </a:gsLst>
              <a:lin ang="5400000" scaled="0"/>
            </a:gradFill>
            <a:ln>
              <a:noFill/>
            </a:ln>
          </p:spPr>
        </p:sp>
        <p:sp>
          <p:nvSpPr>
            <p:cNvPr id="86" name="Google Shape;86;p34"/>
            <p:cNvSpPr/>
            <p:nvPr/>
          </p:nvSpPr>
          <p:spPr>
            <a:xfrm>
              <a:off x="561975" y="64309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34"/>
            <p:cNvSpPr/>
            <p:nvPr/>
          </p:nvSpPr>
          <p:spPr>
            <a:xfrm>
              <a:off x="642938" y="6610350"/>
              <a:ext cx="23813" cy="242888"/>
            </a:xfrm>
            <a:prstGeom prst="rect">
              <a:avLst/>
            </a:pr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34"/>
            <p:cNvSpPr/>
            <p:nvPr/>
          </p:nvSpPr>
          <p:spPr>
            <a:xfrm>
              <a:off x="76200" y="6430963"/>
              <a:ext cx="190500" cy="188913"/>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34"/>
            <p:cNvSpPr/>
            <p:nvPr/>
          </p:nvSpPr>
          <p:spPr>
            <a:xfrm>
              <a:off x="0" y="5978525"/>
              <a:ext cx="190500" cy="461963"/>
            </a:xfrm>
            <a:custGeom>
              <a:rect b="b" l="l" r="r" t="t"/>
              <a:pathLst>
                <a:path extrusionOk="0" h="291" w="120">
                  <a:moveTo>
                    <a:pt x="120" y="291"/>
                  </a:moveTo>
                  <a:lnTo>
                    <a:pt x="105" y="291"/>
                  </a:lnTo>
                  <a:lnTo>
                    <a:pt x="105" y="114"/>
                  </a:lnTo>
                  <a:lnTo>
                    <a:pt x="0" y="9"/>
                  </a:lnTo>
                  <a:lnTo>
                    <a:pt x="12" y="0"/>
                  </a:lnTo>
                  <a:lnTo>
                    <a:pt x="120" y="108"/>
                  </a:lnTo>
                  <a:lnTo>
                    <a:pt x="120" y="291"/>
                  </a:lnTo>
                  <a:close/>
                </a:path>
              </a:pathLst>
            </a:custGeom>
            <a:gradFill>
              <a:gsLst>
                <a:gs pos="0">
                  <a:schemeClr val="lt2"/>
                </a:gs>
                <a:gs pos="100000">
                  <a:srgbClr val="797979"/>
                </a:gs>
              </a:gsLst>
              <a:lin ang="5400000" scaled="0"/>
            </a:gradFill>
            <a:ln>
              <a:noFill/>
            </a:ln>
          </p:spPr>
        </p:sp>
        <p:sp>
          <p:nvSpPr>
            <p:cNvPr id="90" name="Google Shape;90;p34"/>
            <p:cNvSpPr/>
            <p:nvPr/>
          </p:nvSpPr>
          <p:spPr>
            <a:xfrm>
              <a:off x="1014413" y="1801813"/>
              <a:ext cx="214313" cy="755650"/>
            </a:xfrm>
            <a:custGeom>
              <a:rect b="b" l="l" r="r" t="t"/>
              <a:pathLst>
                <a:path extrusionOk="0" h="476" w="135">
                  <a:moveTo>
                    <a:pt x="12" y="476"/>
                  </a:moveTo>
                  <a:lnTo>
                    <a:pt x="0" y="476"/>
                  </a:lnTo>
                  <a:lnTo>
                    <a:pt x="0" y="128"/>
                  </a:lnTo>
                  <a:lnTo>
                    <a:pt x="126" y="0"/>
                  </a:lnTo>
                  <a:lnTo>
                    <a:pt x="135" y="9"/>
                  </a:lnTo>
                  <a:lnTo>
                    <a:pt x="12" y="131"/>
                  </a:lnTo>
                  <a:lnTo>
                    <a:pt x="12" y="476"/>
                  </a:lnTo>
                  <a:close/>
                </a:path>
              </a:pathLst>
            </a:custGeom>
            <a:gradFill>
              <a:gsLst>
                <a:gs pos="0">
                  <a:schemeClr val="lt2"/>
                </a:gs>
                <a:gs pos="100000">
                  <a:srgbClr val="797979"/>
                </a:gs>
              </a:gsLst>
              <a:lin ang="5400000" scaled="0"/>
            </a:gradFill>
            <a:ln>
              <a:noFill/>
            </a:ln>
          </p:spPr>
        </p:sp>
        <p:sp>
          <p:nvSpPr>
            <p:cNvPr id="91" name="Google Shape;91;p34"/>
            <p:cNvSpPr/>
            <p:nvPr/>
          </p:nvSpPr>
          <p:spPr>
            <a:xfrm>
              <a:off x="938213" y="2547938"/>
              <a:ext cx="166688" cy="160338"/>
            </a:xfrm>
            <a:custGeom>
              <a:rect b="b" l="l" r="r" t="t"/>
              <a:pathLst>
                <a:path extrusionOk="0" h="34" w="35">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34"/>
            <p:cNvSpPr/>
            <p:nvPr/>
          </p:nvSpPr>
          <p:spPr>
            <a:xfrm>
              <a:off x="595313" y="4763"/>
              <a:ext cx="638175" cy="4025900"/>
            </a:xfrm>
            <a:custGeom>
              <a:rect b="b" l="l" r="r" t="t"/>
              <a:pathLst>
                <a:path extrusionOk="0" h="2536" w="402">
                  <a:moveTo>
                    <a:pt x="402" y="2536"/>
                  </a:moveTo>
                  <a:lnTo>
                    <a:pt x="387" y="2536"/>
                  </a:lnTo>
                  <a:lnTo>
                    <a:pt x="387" y="2311"/>
                  </a:lnTo>
                  <a:lnTo>
                    <a:pt x="0" y="1925"/>
                  </a:lnTo>
                  <a:lnTo>
                    <a:pt x="0" y="0"/>
                  </a:lnTo>
                  <a:lnTo>
                    <a:pt x="15" y="0"/>
                  </a:lnTo>
                  <a:lnTo>
                    <a:pt x="15" y="1916"/>
                  </a:lnTo>
                  <a:lnTo>
                    <a:pt x="402" y="2302"/>
                  </a:lnTo>
                  <a:lnTo>
                    <a:pt x="402" y="2536"/>
                  </a:lnTo>
                  <a:close/>
                </a:path>
              </a:pathLst>
            </a:custGeom>
            <a:gradFill>
              <a:gsLst>
                <a:gs pos="0">
                  <a:schemeClr val="lt2"/>
                </a:gs>
                <a:gs pos="100000">
                  <a:srgbClr val="797979"/>
                </a:gs>
              </a:gsLst>
              <a:lin ang="5400000" scaled="0"/>
            </a:gradFill>
            <a:ln>
              <a:noFill/>
            </a:ln>
          </p:spPr>
        </p:sp>
        <p:sp>
          <p:nvSpPr>
            <p:cNvPr id="93" name="Google Shape;93;p34"/>
            <p:cNvSpPr/>
            <p:nvPr/>
          </p:nvSpPr>
          <p:spPr>
            <a:xfrm>
              <a:off x="1223963"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lt2"/>
                </a:gs>
                <a:gs pos="100000">
                  <a:srgbClr val="797979"/>
                </a:gs>
              </a:gsLst>
              <a:lin ang="5400000" scaled="0"/>
            </a:gradFill>
            <a:ln>
              <a:noFill/>
            </a:ln>
          </p:spPr>
        </p:sp>
        <p:sp>
          <p:nvSpPr>
            <p:cNvPr id="94" name="Google Shape;94;p34"/>
            <p:cNvSpPr/>
            <p:nvPr/>
          </p:nvSpPr>
          <p:spPr>
            <a:xfrm>
              <a:off x="1300163" y="1849438"/>
              <a:ext cx="109538" cy="107950"/>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34"/>
            <p:cNvSpPr/>
            <p:nvPr/>
          </p:nvSpPr>
          <p:spPr>
            <a:xfrm>
              <a:off x="280988" y="3417888"/>
              <a:ext cx="142875" cy="474663"/>
            </a:xfrm>
            <a:custGeom>
              <a:rect b="b" l="l" r="r" t="t"/>
              <a:pathLst>
                <a:path extrusionOk="0" h="299" w="90">
                  <a:moveTo>
                    <a:pt x="12" y="299"/>
                  </a:moveTo>
                  <a:lnTo>
                    <a:pt x="0" y="299"/>
                  </a:lnTo>
                  <a:lnTo>
                    <a:pt x="0" y="80"/>
                  </a:lnTo>
                  <a:lnTo>
                    <a:pt x="81" y="0"/>
                  </a:lnTo>
                  <a:lnTo>
                    <a:pt x="90" y="8"/>
                  </a:lnTo>
                  <a:lnTo>
                    <a:pt x="12" y="83"/>
                  </a:lnTo>
                  <a:lnTo>
                    <a:pt x="12" y="299"/>
                  </a:lnTo>
                  <a:close/>
                </a:path>
              </a:pathLst>
            </a:custGeom>
            <a:gradFill>
              <a:gsLst>
                <a:gs pos="0">
                  <a:schemeClr val="lt2"/>
                </a:gs>
                <a:gs pos="100000">
                  <a:srgbClr val="797979"/>
                </a:gs>
              </a:gsLst>
              <a:lin ang="5400000" scaled="0"/>
            </a:gradFill>
            <a:ln>
              <a:noFill/>
            </a:ln>
          </p:spPr>
        </p:sp>
        <p:sp>
          <p:nvSpPr>
            <p:cNvPr id="96" name="Google Shape;96;p34"/>
            <p:cNvSpPr/>
            <p:nvPr/>
          </p:nvSpPr>
          <p:spPr>
            <a:xfrm>
              <a:off x="238125" y="3883025"/>
              <a:ext cx="109538" cy="109538"/>
            </a:xfrm>
            <a:custGeom>
              <a:rect b="b" l="l" r="r" t="t"/>
              <a:pathLst>
                <a:path extrusionOk="0" h="23" w="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34"/>
            <p:cNvSpPr/>
            <p:nvPr/>
          </p:nvSpPr>
          <p:spPr>
            <a:xfrm>
              <a:off x="4763" y="2166938"/>
              <a:ext cx="114300" cy="452438"/>
            </a:xfrm>
            <a:custGeom>
              <a:rect b="b" l="l" r="r" t="t"/>
              <a:pathLst>
                <a:path extrusionOk="0" h="285" w="72">
                  <a:moveTo>
                    <a:pt x="6" y="285"/>
                  </a:moveTo>
                  <a:lnTo>
                    <a:pt x="0" y="276"/>
                  </a:lnTo>
                  <a:lnTo>
                    <a:pt x="60" y="216"/>
                  </a:lnTo>
                  <a:lnTo>
                    <a:pt x="60" y="0"/>
                  </a:lnTo>
                  <a:lnTo>
                    <a:pt x="72" y="0"/>
                  </a:lnTo>
                  <a:lnTo>
                    <a:pt x="72" y="222"/>
                  </a:lnTo>
                  <a:lnTo>
                    <a:pt x="6" y="285"/>
                  </a:lnTo>
                  <a:close/>
                </a:path>
              </a:pathLst>
            </a:custGeom>
            <a:gradFill>
              <a:gsLst>
                <a:gs pos="0">
                  <a:schemeClr val="lt2"/>
                </a:gs>
                <a:gs pos="100000">
                  <a:srgbClr val="797979"/>
                </a:gs>
              </a:gsLst>
              <a:lin ang="5400000" scaled="0"/>
            </a:gradFill>
            <a:ln>
              <a:noFill/>
            </a:ln>
          </p:spPr>
        </p:sp>
        <p:sp>
          <p:nvSpPr>
            <p:cNvPr id="98" name="Google Shape;98;p34"/>
            <p:cNvSpPr/>
            <p:nvPr/>
          </p:nvSpPr>
          <p:spPr>
            <a:xfrm>
              <a:off x="52388" y="2066925"/>
              <a:ext cx="109538" cy="109538"/>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34"/>
            <p:cNvSpPr/>
            <p:nvPr/>
          </p:nvSpPr>
          <p:spPr>
            <a:xfrm>
              <a:off x="1228725" y="4662488"/>
              <a:ext cx="23813" cy="2181225"/>
            </a:xfrm>
            <a:prstGeom prst="rect">
              <a:avLst/>
            </a:pr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34"/>
            <p:cNvSpPr/>
            <p:nvPr/>
          </p:nvSpPr>
          <p:spPr>
            <a:xfrm>
              <a:off x="1319213" y="5041900"/>
              <a:ext cx="371475" cy="1801813"/>
            </a:xfrm>
            <a:custGeom>
              <a:rect b="b" l="l" r="r" t="t"/>
              <a:pathLst>
                <a:path extrusionOk="0" h="1135" w="234">
                  <a:moveTo>
                    <a:pt x="15" y="1135"/>
                  </a:moveTo>
                  <a:lnTo>
                    <a:pt x="0" y="1135"/>
                  </a:lnTo>
                  <a:lnTo>
                    <a:pt x="0" y="515"/>
                  </a:lnTo>
                  <a:lnTo>
                    <a:pt x="0" y="512"/>
                  </a:lnTo>
                  <a:lnTo>
                    <a:pt x="219" y="0"/>
                  </a:lnTo>
                  <a:lnTo>
                    <a:pt x="234" y="6"/>
                  </a:lnTo>
                  <a:lnTo>
                    <a:pt x="15" y="518"/>
                  </a:lnTo>
                  <a:lnTo>
                    <a:pt x="15" y="1135"/>
                  </a:lnTo>
                  <a:close/>
                </a:path>
              </a:pathLst>
            </a:custGeom>
            <a:gradFill>
              <a:gsLst>
                <a:gs pos="0">
                  <a:schemeClr val="lt2"/>
                </a:gs>
                <a:gs pos="100000">
                  <a:srgbClr val="797979"/>
                </a:gs>
              </a:gsLst>
              <a:lin ang="5400000" scaled="0"/>
            </a:gradFill>
            <a:ln>
              <a:noFill/>
            </a:ln>
          </p:spPr>
        </p:sp>
        <p:sp>
          <p:nvSpPr>
            <p:cNvPr id="101" name="Google Shape;101;p34"/>
            <p:cNvSpPr/>
            <p:nvPr/>
          </p:nvSpPr>
          <p:spPr>
            <a:xfrm>
              <a:off x="1147763"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34"/>
            <p:cNvSpPr/>
            <p:nvPr/>
          </p:nvSpPr>
          <p:spPr>
            <a:xfrm>
              <a:off x="819150" y="3983038"/>
              <a:ext cx="347663" cy="2860675"/>
            </a:xfrm>
            <a:custGeom>
              <a:rect b="b" l="l" r="r" t="t"/>
              <a:pathLst>
                <a:path extrusionOk="0" h="1802" w="219">
                  <a:moveTo>
                    <a:pt x="219" y="1802"/>
                  </a:moveTo>
                  <a:lnTo>
                    <a:pt x="201" y="1802"/>
                  </a:lnTo>
                  <a:lnTo>
                    <a:pt x="201" y="1185"/>
                  </a:lnTo>
                  <a:lnTo>
                    <a:pt x="0" y="3"/>
                  </a:lnTo>
                  <a:lnTo>
                    <a:pt x="15" y="0"/>
                  </a:lnTo>
                  <a:lnTo>
                    <a:pt x="219" y="1185"/>
                  </a:lnTo>
                  <a:lnTo>
                    <a:pt x="219" y="1802"/>
                  </a:lnTo>
                  <a:close/>
                </a:path>
              </a:pathLst>
            </a:custGeom>
            <a:gradFill>
              <a:gsLst>
                <a:gs pos="0">
                  <a:schemeClr val="lt2"/>
                </a:gs>
                <a:gs pos="100000">
                  <a:srgbClr val="797979"/>
                </a:gs>
              </a:gsLst>
              <a:lin ang="5400000" scaled="0"/>
            </a:gradFill>
            <a:ln>
              <a:noFill/>
            </a:ln>
          </p:spPr>
        </p:sp>
        <p:sp>
          <p:nvSpPr>
            <p:cNvPr id="103" name="Google Shape;103;p34"/>
            <p:cNvSpPr/>
            <p:nvPr/>
          </p:nvSpPr>
          <p:spPr>
            <a:xfrm>
              <a:off x="728663" y="3806825"/>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34"/>
            <p:cNvSpPr/>
            <p:nvPr/>
          </p:nvSpPr>
          <p:spPr>
            <a:xfrm>
              <a:off x="1624013"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34"/>
            <p:cNvSpPr/>
            <p:nvPr/>
          </p:nvSpPr>
          <p:spPr>
            <a:xfrm>
              <a:off x="1404938" y="5422900"/>
              <a:ext cx="371475" cy="1425575"/>
            </a:xfrm>
            <a:custGeom>
              <a:rect b="b" l="l" r="r" t="t"/>
              <a:pathLst>
                <a:path extrusionOk="0" h="898" w="234">
                  <a:moveTo>
                    <a:pt x="18" y="898"/>
                  </a:moveTo>
                  <a:lnTo>
                    <a:pt x="0" y="898"/>
                  </a:lnTo>
                  <a:lnTo>
                    <a:pt x="0" y="515"/>
                  </a:lnTo>
                  <a:lnTo>
                    <a:pt x="0" y="512"/>
                  </a:lnTo>
                  <a:lnTo>
                    <a:pt x="222" y="0"/>
                  </a:lnTo>
                  <a:lnTo>
                    <a:pt x="234" y="6"/>
                  </a:lnTo>
                  <a:lnTo>
                    <a:pt x="18" y="518"/>
                  </a:lnTo>
                  <a:lnTo>
                    <a:pt x="18" y="898"/>
                  </a:lnTo>
                  <a:close/>
                </a:path>
              </a:pathLst>
            </a:custGeom>
            <a:gradFill>
              <a:gsLst>
                <a:gs pos="0">
                  <a:schemeClr val="lt2"/>
                </a:gs>
                <a:gs pos="100000">
                  <a:srgbClr val="797979"/>
                </a:gs>
              </a:gsLst>
              <a:lin ang="5400000" scaled="0"/>
            </a:gradFill>
            <a:ln>
              <a:noFill/>
            </a:ln>
          </p:spPr>
        </p:sp>
        <p:sp>
          <p:nvSpPr>
            <p:cNvPr id="106" name="Google Shape;106;p34"/>
            <p:cNvSpPr/>
            <p:nvPr/>
          </p:nvSpPr>
          <p:spPr>
            <a:xfrm>
              <a:off x="1666875"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797979"/>
                </a:gs>
              </a:gsLst>
              <a:lin ang="5400000" scaled="0"/>
            </a:gradFill>
            <a:ln>
              <a:noFill/>
            </a:ln>
          </p:spPr>
        </p:sp>
        <p:sp>
          <p:nvSpPr>
            <p:cNvPr id="107" name="Google Shape;107;p34"/>
            <p:cNvSpPr/>
            <p:nvPr/>
          </p:nvSpPr>
          <p:spPr>
            <a:xfrm>
              <a:off x="1709738"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34"/>
            <p:cNvSpPr/>
            <p:nvPr/>
          </p:nvSpPr>
          <p:spPr>
            <a:xfrm>
              <a:off x="1709738"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34"/>
            <p:cNvSpPr/>
            <p:nvPr/>
          </p:nvSpPr>
          <p:spPr>
            <a:xfrm>
              <a:off x="1766888" y="6330950"/>
              <a:ext cx="419100" cy="527050"/>
            </a:xfrm>
            <a:custGeom>
              <a:rect b="b" l="l" r="r" t="t"/>
              <a:pathLst>
                <a:path extrusionOk="0" h="332" w="264">
                  <a:moveTo>
                    <a:pt x="12" y="332"/>
                  </a:moveTo>
                  <a:lnTo>
                    <a:pt x="0" y="326"/>
                  </a:lnTo>
                  <a:lnTo>
                    <a:pt x="45" y="206"/>
                  </a:lnTo>
                  <a:lnTo>
                    <a:pt x="255" y="0"/>
                  </a:lnTo>
                  <a:lnTo>
                    <a:pt x="264" y="12"/>
                  </a:lnTo>
                  <a:lnTo>
                    <a:pt x="60" y="215"/>
                  </a:lnTo>
                  <a:lnTo>
                    <a:pt x="12" y="332"/>
                  </a:lnTo>
                  <a:close/>
                </a:path>
              </a:pathLst>
            </a:custGeom>
            <a:gradFill>
              <a:gsLst>
                <a:gs pos="0">
                  <a:schemeClr val="lt2"/>
                </a:gs>
                <a:gs pos="100000">
                  <a:srgbClr val="797979"/>
                </a:gs>
              </a:gsLst>
              <a:lin ang="5400000" scaled="0"/>
            </a:gradFill>
            <a:ln>
              <a:noFill/>
            </a:ln>
          </p:spPr>
        </p:sp>
        <p:sp>
          <p:nvSpPr>
            <p:cNvPr id="110" name="Google Shape;110;p34"/>
            <p:cNvSpPr/>
            <p:nvPr/>
          </p:nvSpPr>
          <p:spPr>
            <a:xfrm>
              <a:off x="2147888"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34"/>
            <p:cNvSpPr/>
            <p:nvPr/>
          </p:nvSpPr>
          <p:spPr>
            <a:xfrm>
              <a:off x="504825" y="9525"/>
              <a:ext cx="233363" cy="5103813"/>
            </a:xfrm>
            <a:custGeom>
              <a:rect b="b" l="l" r="r" t="t"/>
              <a:pathLst>
                <a:path extrusionOk="0" h="3215" w="147">
                  <a:moveTo>
                    <a:pt x="132" y="3215"/>
                  </a:moveTo>
                  <a:lnTo>
                    <a:pt x="129" y="2754"/>
                  </a:lnTo>
                  <a:lnTo>
                    <a:pt x="0" y="1901"/>
                  </a:lnTo>
                  <a:lnTo>
                    <a:pt x="0" y="0"/>
                  </a:lnTo>
                  <a:lnTo>
                    <a:pt x="15" y="0"/>
                  </a:lnTo>
                  <a:lnTo>
                    <a:pt x="15" y="1898"/>
                  </a:lnTo>
                  <a:lnTo>
                    <a:pt x="144" y="2754"/>
                  </a:lnTo>
                  <a:lnTo>
                    <a:pt x="147" y="3215"/>
                  </a:lnTo>
                  <a:lnTo>
                    <a:pt x="132" y="3215"/>
                  </a:lnTo>
                  <a:close/>
                </a:path>
              </a:pathLst>
            </a:custGeom>
            <a:gradFill>
              <a:gsLst>
                <a:gs pos="0">
                  <a:schemeClr val="lt2"/>
                </a:gs>
                <a:gs pos="100000">
                  <a:srgbClr val="797979"/>
                </a:gs>
              </a:gsLst>
              <a:lin ang="5400000" scaled="0"/>
            </a:gradFill>
            <a:ln>
              <a:noFill/>
            </a:ln>
          </p:spPr>
        </p:sp>
        <p:sp>
          <p:nvSpPr>
            <p:cNvPr id="112" name="Google Shape;112;p34"/>
            <p:cNvSpPr/>
            <p:nvPr/>
          </p:nvSpPr>
          <p:spPr>
            <a:xfrm>
              <a:off x="633413" y="5103813"/>
              <a:ext cx="185738" cy="185738"/>
            </a:xfrm>
            <a:custGeom>
              <a:rect b="b" l="l" r="r" t="t"/>
              <a:pathLst>
                <a:path extrusionOk="0" h="39" w="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3" name="Google Shape;113;p34"/>
          <p:cNvSpPr txBox="1"/>
          <p:nvPr>
            <p:ph type="ctrTitle"/>
          </p:nvPr>
        </p:nvSpPr>
        <p:spPr>
          <a:xfrm>
            <a:off x="1876424" y="1122363"/>
            <a:ext cx="8791575"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800"/>
              <a:buFont typeface="Twentieth Century"/>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34"/>
          <p:cNvSpPr txBox="1"/>
          <p:nvPr>
            <p:ph idx="1" type="subTitle"/>
          </p:nvPr>
        </p:nvSpPr>
        <p:spPr>
          <a:xfrm>
            <a:off x="1876424" y="3602038"/>
            <a:ext cx="8791575" cy="1655762"/>
          </a:xfrm>
          <a:prstGeom prst="rect">
            <a:avLst/>
          </a:prstGeom>
          <a:noFill/>
          <a:ln>
            <a:noFill/>
          </a:ln>
        </p:spPr>
        <p:txBody>
          <a:bodyPr anchorCtr="0" anchor="t" bIns="45700" lIns="91425" spcFirstLastPara="1" rIns="91425" wrap="square" tIns="45700">
            <a:normAutofit/>
          </a:bodyPr>
          <a:lstStyle>
            <a:lvl1pPr lvl="0" algn="l">
              <a:lnSpc>
                <a:spcPct val="120000"/>
              </a:lnSpc>
              <a:spcBef>
                <a:spcPts val="1000"/>
              </a:spcBef>
              <a:spcAft>
                <a:spcPts val="0"/>
              </a:spcAft>
              <a:buClr>
                <a:schemeClr val="lt2"/>
              </a:buClr>
              <a:buSzPts val="2500"/>
              <a:buNone/>
              <a:defRPr sz="2000" cap="none">
                <a:solidFill>
                  <a:schemeClr val="lt2"/>
                </a:solidFill>
              </a:defRPr>
            </a:lvl1pPr>
            <a:lvl2pPr lvl="1" algn="ctr">
              <a:lnSpc>
                <a:spcPct val="120000"/>
              </a:lnSpc>
              <a:spcBef>
                <a:spcPts val="500"/>
              </a:spcBef>
              <a:spcAft>
                <a:spcPts val="0"/>
              </a:spcAft>
              <a:buClr>
                <a:schemeClr val="lt1"/>
              </a:buClr>
              <a:buSzPts val="2500"/>
              <a:buNone/>
              <a:defRPr sz="2000"/>
            </a:lvl2pPr>
            <a:lvl3pPr lvl="2" algn="ctr">
              <a:lnSpc>
                <a:spcPct val="120000"/>
              </a:lnSpc>
              <a:spcBef>
                <a:spcPts val="500"/>
              </a:spcBef>
              <a:spcAft>
                <a:spcPts val="0"/>
              </a:spcAft>
              <a:buClr>
                <a:schemeClr val="lt1"/>
              </a:buClr>
              <a:buSzPts val="2250"/>
              <a:buNone/>
              <a:defRPr sz="1800"/>
            </a:lvl3pPr>
            <a:lvl4pPr lvl="3" algn="ctr">
              <a:lnSpc>
                <a:spcPct val="120000"/>
              </a:lnSpc>
              <a:spcBef>
                <a:spcPts val="500"/>
              </a:spcBef>
              <a:spcAft>
                <a:spcPts val="0"/>
              </a:spcAft>
              <a:buClr>
                <a:schemeClr val="lt1"/>
              </a:buClr>
              <a:buSzPts val="2000"/>
              <a:buNone/>
              <a:defRPr sz="1600"/>
            </a:lvl4pPr>
            <a:lvl5pPr lvl="4" algn="ctr">
              <a:lnSpc>
                <a:spcPct val="120000"/>
              </a:lnSpc>
              <a:spcBef>
                <a:spcPts val="500"/>
              </a:spcBef>
              <a:spcAft>
                <a:spcPts val="0"/>
              </a:spcAft>
              <a:buClr>
                <a:schemeClr val="lt1"/>
              </a:buClr>
              <a:buSzPts val="2000"/>
              <a:buNone/>
              <a:defRPr sz="1600"/>
            </a:lvl5pPr>
            <a:lvl6pPr lvl="5" algn="ctr">
              <a:lnSpc>
                <a:spcPct val="120000"/>
              </a:lnSpc>
              <a:spcBef>
                <a:spcPts val="500"/>
              </a:spcBef>
              <a:spcAft>
                <a:spcPts val="0"/>
              </a:spcAft>
              <a:buClr>
                <a:schemeClr val="lt1"/>
              </a:buClr>
              <a:buSzPts val="2000"/>
              <a:buNone/>
              <a:defRPr sz="1600"/>
            </a:lvl6pPr>
            <a:lvl7pPr lvl="6" algn="ctr">
              <a:lnSpc>
                <a:spcPct val="120000"/>
              </a:lnSpc>
              <a:spcBef>
                <a:spcPts val="500"/>
              </a:spcBef>
              <a:spcAft>
                <a:spcPts val="0"/>
              </a:spcAft>
              <a:buClr>
                <a:schemeClr val="lt1"/>
              </a:buClr>
              <a:buSzPts val="2000"/>
              <a:buNone/>
              <a:defRPr sz="1600"/>
            </a:lvl7pPr>
            <a:lvl8pPr lvl="7" algn="ctr">
              <a:lnSpc>
                <a:spcPct val="120000"/>
              </a:lnSpc>
              <a:spcBef>
                <a:spcPts val="500"/>
              </a:spcBef>
              <a:spcAft>
                <a:spcPts val="0"/>
              </a:spcAft>
              <a:buClr>
                <a:schemeClr val="lt1"/>
              </a:buClr>
              <a:buSzPts val="2000"/>
              <a:buNone/>
              <a:defRPr sz="1600"/>
            </a:lvl8pPr>
            <a:lvl9pPr lvl="8" algn="ctr">
              <a:lnSpc>
                <a:spcPct val="120000"/>
              </a:lnSpc>
              <a:spcBef>
                <a:spcPts val="500"/>
              </a:spcBef>
              <a:spcAft>
                <a:spcPts val="0"/>
              </a:spcAft>
              <a:buClr>
                <a:schemeClr val="lt1"/>
              </a:buClr>
              <a:buSzPts val="2000"/>
              <a:buNone/>
              <a:defRPr sz="1600"/>
            </a:lvl9pPr>
          </a:lstStyle>
          <a:p/>
        </p:txBody>
      </p:sp>
      <p:sp>
        <p:nvSpPr>
          <p:cNvPr id="115" name="Google Shape;115;p34"/>
          <p:cNvSpPr txBox="1"/>
          <p:nvPr>
            <p:ph idx="10" type="dt"/>
          </p:nvPr>
        </p:nvSpPr>
        <p:spPr>
          <a:xfrm>
            <a:off x="7077511" y="5410201"/>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34"/>
          <p:cNvSpPr txBox="1"/>
          <p:nvPr>
            <p:ph idx="11" type="ftr"/>
          </p:nvPr>
        </p:nvSpPr>
        <p:spPr>
          <a:xfrm>
            <a:off x="1876424" y="5410201"/>
            <a:ext cx="5124886"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34"/>
          <p:cNvSpPr txBox="1"/>
          <p:nvPr>
            <p:ph idx="12" type="sldNum"/>
          </p:nvPr>
        </p:nvSpPr>
        <p:spPr>
          <a:xfrm>
            <a:off x="9896911" y="5410199"/>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ανοραμική εικόνα με λεζάντα">
  <p:cSld name="Πανοραμική εικόνα με λεζάντα">
    <p:spTree>
      <p:nvGrpSpPr>
        <p:cNvPr id="169" name="Shape 169"/>
        <p:cNvGrpSpPr/>
        <p:nvPr/>
      </p:nvGrpSpPr>
      <p:grpSpPr>
        <a:xfrm>
          <a:off x="0" y="0"/>
          <a:ext cx="0" cy="0"/>
          <a:chOff x="0" y="0"/>
          <a:chExt cx="0" cy="0"/>
        </a:xfrm>
      </p:grpSpPr>
      <p:sp>
        <p:nvSpPr>
          <p:cNvPr id="170" name="Google Shape;170;p43"/>
          <p:cNvSpPr txBox="1"/>
          <p:nvPr>
            <p:ph type="title"/>
          </p:nvPr>
        </p:nvSpPr>
        <p:spPr>
          <a:xfrm>
            <a:off x="1141410" y="4304664"/>
            <a:ext cx="9912355" cy="81935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43"/>
          <p:cNvSpPr/>
          <p:nvPr>
            <p:ph idx="2" type="pic"/>
          </p:nvPr>
        </p:nvSpPr>
        <p:spPr>
          <a:xfrm>
            <a:off x="1141411" y="606426"/>
            <a:ext cx="9912354" cy="3299778"/>
          </a:xfrm>
          <a:prstGeom prst="round2DiagRect">
            <a:avLst>
              <a:gd fmla="val 4860" name="adj1"/>
              <a:gd fmla="val 0" name="adj2"/>
            </a:avLst>
          </a:prstGeom>
          <a:noFill/>
          <a:ln cap="sq" cmpd="sng" w="19050">
            <a:solidFill>
              <a:srgbClr val="F7F7F7">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172" name="Google Shape;172;p43"/>
          <p:cNvSpPr txBox="1"/>
          <p:nvPr>
            <p:ph idx="1" type="body"/>
          </p:nvPr>
        </p:nvSpPr>
        <p:spPr>
          <a:xfrm>
            <a:off x="1141364" y="5124020"/>
            <a:ext cx="9910859" cy="68247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73" name="Google Shape;173;p43"/>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 name="Google Shape;174;p43"/>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p43"/>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λεζάντα">
  <p:cSld name="Τίτλος και λεζάντα">
    <p:spTree>
      <p:nvGrpSpPr>
        <p:cNvPr id="176" name="Shape 176"/>
        <p:cNvGrpSpPr/>
        <p:nvPr/>
      </p:nvGrpSpPr>
      <p:grpSpPr>
        <a:xfrm>
          <a:off x="0" y="0"/>
          <a:ext cx="0" cy="0"/>
          <a:chOff x="0" y="0"/>
          <a:chExt cx="0" cy="0"/>
        </a:xfrm>
      </p:grpSpPr>
      <p:sp>
        <p:nvSpPr>
          <p:cNvPr id="177" name="Google Shape;177;p44"/>
          <p:cNvSpPr txBox="1"/>
          <p:nvPr>
            <p:ph type="title"/>
          </p:nvPr>
        </p:nvSpPr>
        <p:spPr>
          <a:xfrm>
            <a:off x="1141456" y="609600"/>
            <a:ext cx="9905955" cy="3429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p44"/>
          <p:cNvSpPr txBox="1"/>
          <p:nvPr>
            <p:ph idx="1" type="body"/>
          </p:nvPr>
        </p:nvSpPr>
        <p:spPr>
          <a:xfrm>
            <a:off x="1141410" y="4419599"/>
            <a:ext cx="9904459" cy="1371599"/>
          </a:xfrm>
          <a:prstGeom prst="rect">
            <a:avLst/>
          </a:prstGeom>
          <a:noFill/>
          <a:ln>
            <a:noFill/>
          </a:ln>
        </p:spPr>
        <p:txBody>
          <a:bodyPr anchorCtr="0" anchor="ctr"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79" name="Google Shape;179;p44"/>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0" name="Google Shape;180;p44"/>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44"/>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σαγωγικά με λεζάντα">
  <p:cSld name="Εισαγωγικά με λεζάντα">
    <p:spTree>
      <p:nvGrpSpPr>
        <p:cNvPr id="182" name="Shape 182"/>
        <p:cNvGrpSpPr/>
        <p:nvPr/>
      </p:nvGrpSpPr>
      <p:grpSpPr>
        <a:xfrm>
          <a:off x="0" y="0"/>
          <a:ext cx="0" cy="0"/>
          <a:chOff x="0" y="0"/>
          <a:chExt cx="0" cy="0"/>
        </a:xfrm>
      </p:grpSpPr>
      <p:sp>
        <p:nvSpPr>
          <p:cNvPr id="183" name="Google Shape;183;p45"/>
          <p:cNvSpPr txBox="1"/>
          <p:nvPr>
            <p:ph type="title"/>
          </p:nvPr>
        </p:nvSpPr>
        <p:spPr>
          <a:xfrm>
            <a:off x="1446212" y="609599"/>
            <a:ext cx="9302752" cy="274842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45"/>
          <p:cNvSpPr txBox="1"/>
          <p:nvPr>
            <p:ph idx="1" type="body"/>
          </p:nvPr>
        </p:nvSpPr>
        <p:spPr>
          <a:xfrm>
            <a:off x="1720644" y="3365557"/>
            <a:ext cx="8752299" cy="548968"/>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85" name="Google Shape;185;p45"/>
          <p:cNvSpPr txBox="1"/>
          <p:nvPr>
            <p:ph idx="2" type="body"/>
          </p:nvPr>
        </p:nvSpPr>
        <p:spPr>
          <a:xfrm>
            <a:off x="1141411" y="4309919"/>
            <a:ext cx="9906002" cy="1489496"/>
          </a:xfrm>
          <a:prstGeom prst="rect">
            <a:avLst/>
          </a:prstGeom>
          <a:noFill/>
          <a:ln>
            <a:noFill/>
          </a:ln>
        </p:spPr>
        <p:txBody>
          <a:bodyPr anchorCtr="0" anchor="ctr"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86" name="Google Shape;186;p45"/>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45"/>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p45"/>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
        <p:nvSpPr>
          <p:cNvPr id="189" name="Google Shape;189;p45"/>
          <p:cNvSpPr txBox="1"/>
          <p:nvPr/>
        </p:nvSpPr>
        <p:spPr>
          <a:xfrm>
            <a:off x="903512" y="732394"/>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8000"/>
              <a:buFont typeface="Twentieth Century"/>
              <a:buNone/>
            </a:pPr>
            <a:r>
              <a:rPr b="0" i="0" lang="en-US" sz="8000" u="none" cap="none" strike="noStrike">
                <a:solidFill>
                  <a:schemeClr val="lt1"/>
                </a:solidFill>
                <a:latin typeface="Twentieth Century"/>
                <a:ea typeface="Twentieth Century"/>
                <a:cs typeface="Twentieth Century"/>
                <a:sym typeface="Twentieth Century"/>
              </a:rPr>
              <a:t>“</a:t>
            </a:r>
            <a:endParaRPr b="0" i="0" sz="1400" u="none" cap="none" strike="noStrike">
              <a:solidFill>
                <a:srgbClr val="000000"/>
              </a:solidFill>
              <a:latin typeface="Arial"/>
              <a:ea typeface="Arial"/>
              <a:cs typeface="Arial"/>
              <a:sym typeface="Arial"/>
            </a:endParaRPr>
          </a:p>
        </p:txBody>
      </p:sp>
      <p:sp>
        <p:nvSpPr>
          <p:cNvPr id="190" name="Google Shape;190;p45"/>
          <p:cNvSpPr txBox="1"/>
          <p:nvPr/>
        </p:nvSpPr>
        <p:spPr>
          <a:xfrm>
            <a:off x="10537370" y="2764972"/>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8000"/>
              <a:buFont typeface="Twentieth Century"/>
              <a:buNone/>
            </a:pPr>
            <a:r>
              <a:rPr b="0" i="0" lang="en-US" sz="8000" u="none" cap="none" strike="noStrike">
                <a:solidFill>
                  <a:schemeClr val="lt1"/>
                </a:solidFill>
                <a:latin typeface="Twentieth Century"/>
                <a:ea typeface="Twentieth Century"/>
                <a:cs typeface="Twentieth Century"/>
                <a:sym typeface="Twentieth Century"/>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άρτα ονόματος">
  <p:cSld name="Κάρτα ονόματος">
    <p:spTree>
      <p:nvGrpSpPr>
        <p:cNvPr id="191" name="Shape 191"/>
        <p:cNvGrpSpPr/>
        <p:nvPr/>
      </p:nvGrpSpPr>
      <p:grpSpPr>
        <a:xfrm>
          <a:off x="0" y="0"/>
          <a:ext cx="0" cy="0"/>
          <a:chOff x="0" y="0"/>
          <a:chExt cx="0" cy="0"/>
        </a:xfrm>
      </p:grpSpPr>
      <p:sp>
        <p:nvSpPr>
          <p:cNvPr id="192" name="Google Shape;192;p46"/>
          <p:cNvSpPr txBox="1"/>
          <p:nvPr>
            <p:ph type="title"/>
          </p:nvPr>
        </p:nvSpPr>
        <p:spPr>
          <a:xfrm>
            <a:off x="1141410" y="2134041"/>
            <a:ext cx="9906001" cy="251183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p46"/>
          <p:cNvSpPr txBox="1"/>
          <p:nvPr>
            <p:ph idx="1" type="body"/>
          </p:nvPr>
        </p:nvSpPr>
        <p:spPr>
          <a:xfrm>
            <a:off x="1141364" y="4657655"/>
            <a:ext cx="9904505" cy="114064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94" name="Google Shape;194;p46"/>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46"/>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 name="Google Shape;196;p46"/>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στήλες">
  <p:cSld name="3 στήλες">
    <p:spTree>
      <p:nvGrpSpPr>
        <p:cNvPr id="197" name="Shape 197"/>
        <p:cNvGrpSpPr/>
        <p:nvPr/>
      </p:nvGrpSpPr>
      <p:grpSpPr>
        <a:xfrm>
          <a:off x="0" y="0"/>
          <a:ext cx="0" cy="0"/>
          <a:chOff x="0" y="0"/>
          <a:chExt cx="0" cy="0"/>
        </a:xfrm>
      </p:grpSpPr>
      <p:sp>
        <p:nvSpPr>
          <p:cNvPr id="198" name="Google Shape;198;p47"/>
          <p:cNvSpPr txBox="1"/>
          <p:nvPr>
            <p:ph type="title"/>
          </p:nvPr>
        </p:nvSpPr>
        <p:spPr>
          <a:xfrm>
            <a:off x="1141413" y="609600"/>
            <a:ext cx="9905998" cy="1905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47"/>
          <p:cNvSpPr txBox="1"/>
          <p:nvPr>
            <p:ph idx="1" type="body"/>
          </p:nvPr>
        </p:nvSpPr>
        <p:spPr>
          <a:xfrm>
            <a:off x="1141410" y="2674463"/>
            <a:ext cx="3196899"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00" name="Google Shape;200;p47"/>
          <p:cNvSpPr txBox="1"/>
          <p:nvPr>
            <p:ph idx="2" type="body"/>
          </p:nvPr>
        </p:nvSpPr>
        <p:spPr>
          <a:xfrm>
            <a:off x="1127918" y="3360263"/>
            <a:ext cx="3208735"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01" name="Google Shape;201;p47"/>
          <p:cNvSpPr txBox="1"/>
          <p:nvPr>
            <p:ph idx="3" type="body"/>
          </p:nvPr>
        </p:nvSpPr>
        <p:spPr>
          <a:xfrm>
            <a:off x="4514766" y="2677635"/>
            <a:ext cx="3184385"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02" name="Google Shape;202;p47"/>
          <p:cNvSpPr txBox="1"/>
          <p:nvPr>
            <p:ph idx="4" type="body"/>
          </p:nvPr>
        </p:nvSpPr>
        <p:spPr>
          <a:xfrm>
            <a:off x="4504213" y="3363435"/>
            <a:ext cx="3195830"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03" name="Google Shape;203;p47"/>
          <p:cNvSpPr txBox="1"/>
          <p:nvPr>
            <p:ph idx="5" type="body"/>
          </p:nvPr>
        </p:nvSpPr>
        <p:spPr>
          <a:xfrm>
            <a:off x="7852442" y="2674463"/>
            <a:ext cx="3194968"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04" name="Google Shape;204;p47"/>
          <p:cNvSpPr txBox="1"/>
          <p:nvPr>
            <p:ph idx="6" type="body"/>
          </p:nvPr>
        </p:nvSpPr>
        <p:spPr>
          <a:xfrm>
            <a:off x="7852442" y="3360263"/>
            <a:ext cx="3194968"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05" name="Google Shape;205;p47"/>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p47"/>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p47"/>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τήλη 3 εικόνων">
  <p:cSld name="Στήλη 3 εικόνων">
    <p:spTree>
      <p:nvGrpSpPr>
        <p:cNvPr id="208" name="Shape 208"/>
        <p:cNvGrpSpPr/>
        <p:nvPr/>
      </p:nvGrpSpPr>
      <p:grpSpPr>
        <a:xfrm>
          <a:off x="0" y="0"/>
          <a:ext cx="0" cy="0"/>
          <a:chOff x="0" y="0"/>
          <a:chExt cx="0" cy="0"/>
        </a:xfrm>
      </p:grpSpPr>
      <p:sp>
        <p:nvSpPr>
          <p:cNvPr id="209" name="Google Shape;209;p48"/>
          <p:cNvSpPr txBox="1"/>
          <p:nvPr>
            <p:ph type="title"/>
          </p:nvPr>
        </p:nvSpPr>
        <p:spPr>
          <a:xfrm>
            <a:off x="1141411" y="609600"/>
            <a:ext cx="9905999" cy="1905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0" name="Google Shape;210;p48"/>
          <p:cNvSpPr txBox="1"/>
          <p:nvPr>
            <p:ph idx="1" type="body"/>
          </p:nvPr>
        </p:nvSpPr>
        <p:spPr>
          <a:xfrm>
            <a:off x="1141413" y="4404596"/>
            <a:ext cx="319524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11" name="Google Shape;211;p48"/>
          <p:cNvSpPr/>
          <p:nvPr>
            <p:ph idx="2" type="pic"/>
          </p:nvPr>
        </p:nvSpPr>
        <p:spPr>
          <a:xfrm>
            <a:off x="1141413" y="2666998"/>
            <a:ext cx="3195240" cy="1524000"/>
          </a:xfrm>
          <a:prstGeom prst="round2DiagRect">
            <a:avLst>
              <a:gd fmla="val 16667" name="adj1"/>
              <a:gd fmla="val 0" name="adj2"/>
            </a:avLst>
          </a:prstGeom>
          <a:noFill/>
          <a:ln cap="sq" cmpd="sng" w="19050">
            <a:solidFill>
              <a:srgbClr val="F7F7F7">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212" name="Google Shape;212;p48"/>
          <p:cNvSpPr txBox="1"/>
          <p:nvPr>
            <p:ph idx="3" type="body"/>
          </p:nvPr>
        </p:nvSpPr>
        <p:spPr>
          <a:xfrm>
            <a:off x="1141413" y="4980858"/>
            <a:ext cx="3195240" cy="817843"/>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13" name="Google Shape;213;p48"/>
          <p:cNvSpPr txBox="1"/>
          <p:nvPr>
            <p:ph idx="4" type="body"/>
          </p:nvPr>
        </p:nvSpPr>
        <p:spPr>
          <a:xfrm>
            <a:off x="4489053" y="4404596"/>
            <a:ext cx="320040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14" name="Google Shape;214;p48"/>
          <p:cNvSpPr/>
          <p:nvPr>
            <p:ph idx="5" type="pic"/>
          </p:nvPr>
        </p:nvSpPr>
        <p:spPr>
          <a:xfrm>
            <a:off x="4489053" y="2666998"/>
            <a:ext cx="3198940" cy="1524000"/>
          </a:xfrm>
          <a:prstGeom prst="round2DiagRect">
            <a:avLst>
              <a:gd fmla="val 16667" name="adj1"/>
              <a:gd fmla="val 0" name="adj2"/>
            </a:avLst>
          </a:prstGeom>
          <a:noFill/>
          <a:ln cap="sq" cmpd="sng" w="19050">
            <a:solidFill>
              <a:srgbClr val="F7F7F7">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215" name="Google Shape;215;p48"/>
          <p:cNvSpPr txBox="1"/>
          <p:nvPr>
            <p:ph idx="6" type="body"/>
          </p:nvPr>
        </p:nvSpPr>
        <p:spPr>
          <a:xfrm>
            <a:off x="4487593" y="4980857"/>
            <a:ext cx="3200400" cy="81034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16" name="Google Shape;216;p48"/>
          <p:cNvSpPr txBox="1"/>
          <p:nvPr>
            <p:ph idx="7" type="body"/>
          </p:nvPr>
        </p:nvSpPr>
        <p:spPr>
          <a:xfrm>
            <a:off x="7852567" y="4404595"/>
            <a:ext cx="3190741"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17" name="Google Shape;217;p48"/>
          <p:cNvSpPr/>
          <p:nvPr>
            <p:ph idx="8" type="pic"/>
          </p:nvPr>
        </p:nvSpPr>
        <p:spPr>
          <a:xfrm>
            <a:off x="7852442" y="2666998"/>
            <a:ext cx="3194969" cy="1524000"/>
          </a:xfrm>
          <a:prstGeom prst="round2DiagRect">
            <a:avLst>
              <a:gd fmla="val 16667" name="adj1"/>
              <a:gd fmla="val 0" name="adj2"/>
            </a:avLst>
          </a:prstGeom>
          <a:noFill/>
          <a:ln cap="sq" cmpd="sng" w="19050">
            <a:solidFill>
              <a:srgbClr val="F7F7F7">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218" name="Google Shape;218;p48"/>
          <p:cNvSpPr txBox="1"/>
          <p:nvPr>
            <p:ph idx="9" type="body"/>
          </p:nvPr>
        </p:nvSpPr>
        <p:spPr>
          <a:xfrm>
            <a:off x="7852442" y="4980854"/>
            <a:ext cx="3194968" cy="810345"/>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19" name="Google Shape;219;p48"/>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0" name="Google Shape;220;p48"/>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p48"/>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Κατακόρυφο κείμενο" type="vertTx">
  <p:cSld name="VERTICAL_TEXT">
    <p:spTree>
      <p:nvGrpSpPr>
        <p:cNvPr id="222" name="Shape 222"/>
        <p:cNvGrpSpPr/>
        <p:nvPr/>
      </p:nvGrpSpPr>
      <p:grpSpPr>
        <a:xfrm>
          <a:off x="0" y="0"/>
          <a:ext cx="0" cy="0"/>
          <a:chOff x="0" y="0"/>
          <a:chExt cx="0" cy="0"/>
        </a:xfrm>
      </p:grpSpPr>
      <p:sp>
        <p:nvSpPr>
          <p:cNvPr id="223" name="Google Shape;223;p49"/>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4" name="Google Shape;224;p49"/>
          <p:cNvSpPr txBox="1"/>
          <p:nvPr>
            <p:ph idx="1" type="body"/>
          </p:nvPr>
        </p:nvSpPr>
        <p:spPr>
          <a:xfrm rot="5400000">
            <a:off x="4323555" y="-932655"/>
            <a:ext cx="3541714" cy="9905999"/>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225" name="Google Shape;225;p49"/>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6" name="Google Shape;226;p49"/>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7" name="Google Shape;227;p49"/>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ατακόρυφος τίτλος και Κείμενο" type="vertTitleAndTx">
  <p:cSld name="VERTICAL_TITLE_AND_VERTICAL_TEXT">
    <p:spTree>
      <p:nvGrpSpPr>
        <p:cNvPr id="228" name="Shape 228"/>
        <p:cNvGrpSpPr/>
        <p:nvPr/>
      </p:nvGrpSpPr>
      <p:grpSpPr>
        <a:xfrm>
          <a:off x="0" y="0"/>
          <a:ext cx="0" cy="0"/>
          <a:chOff x="0" y="0"/>
          <a:chExt cx="0" cy="0"/>
        </a:xfrm>
      </p:grpSpPr>
      <p:sp>
        <p:nvSpPr>
          <p:cNvPr id="229" name="Google Shape;229;p50"/>
          <p:cNvSpPr txBox="1"/>
          <p:nvPr>
            <p:ph type="title"/>
          </p:nvPr>
        </p:nvSpPr>
        <p:spPr>
          <a:xfrm rot="5400000">
            <a:off x="7454105" y="2197894"/>
            <a:ext cx="5181601" cy="200501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50"/>
          <p:cNvSpPr txBox="1"/>
          <p:nvPr>
            <p:ph idx="1" type="body"/>
          </p:nvPr>
        </p:nvSpPr>
        <p:spPr>
          <a:xfrm rot="5400000">
            <a:off x="2424905" y="-673895"/>
            <a:ext cx="5181601" cy="7748590"/>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231" name="Google Shape;231;p50"/>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2" name="Google Shape;232;p50"/>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3" name="Google Shape;233;p50"/>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περιεχόμενο" type="obj">
  <p:cSld name="OBJECT">
    <p:spTree>
      <p:nvGrpSpPr>
        <p:cNvPr id="118" name="Shape 118"/>
        <p:cNvGrpSpPr/>
        <p:nvPr/>
      </p:nvGrpSpPr>
      <p:grpSpPr>
        <a:xfrm>
          <a:off x="0" y="0"/>
          <a:ext cx="0" cy="0"/>
          <a:chOff x="0" y="0"/>
          <a:chExt cx="0" cy="0"/>
        </a:xfrm>
      </p:grpSpPr>
      <p:sp>
        <p:nvSpPr>
          <p:cNvPr id="119" name="Google Shape;119;p35"/>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35"/>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21" name="Google Shape;121;p35"/>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35"/>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35"/>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φαλίδα ενότητας" type="secHead">
  <p:cSld name="SECTION_HEADER">
    <p:spTree>
      <p:nvGrpSpPr>
        <p:cNvPr id="124" name="Shape 124"/>
        <p:cNvGrpSpPr/>
        <p:nvPr/>
      </p:nvGrpSpPr>
      <p:grpSpPr>
        <a:xfrm>
          <a:off x="0" y="0"/>
          <a:ext cx="0" cy="0"/>
          <a:chOff x="0" y="0"/>
          <a:chExt cx="0" cy="0"/>
        </a:xfrm>
      </p:grpSpPr>
      <p:sp>
        <p:nvSpPr>
          <p:cNvPr id="125" name="Google Shape;125;p36"/>
          <p:cNvSpPr txBox="1"/>
          <p:nvPr>
            <p:ph type="title"/>
          </p:nvPr>
        </p:nvSpPr>
        <p:spPr>
          <a:xfrm>
            <a:off x="1141411" y="1419226"/>
            <a:ext cx="99060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36"/>
          <p:cNvSpPr txBox="1"/>
          <p:nvPr>
            <p:ph idx="1" type="body"/>
          </p:nvPr>
        </p:nvSpPr>
        <p:spPr>
          <a:xfrm>
            <a:off x="1141411" y="4424362"/>
            <a:ext cx="9906000" cy="137477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rgbClr val="F5F5F5"/>
              </a:buClr>
              <a:buSzPts val="2250"/>
              <a:buNone/>
              <a:defRPr sz="1800" cap="none">
                <a:solidFill>
                  <a:srgbClr val="F5F5F5"/>
                </a:solidFill>
              </a:defRPr>
            </a:lvl1pPr>
            <a:lvl2pPr indent="-228600" lvl="1" marL="914400" algn="l">
              <a:lnSpc>
                <a:spcPct val="120000"/>
              </a:lnSpc>
              <a:spcBef>
                <a:spcPts val="500"/>
              </a:spcBef>
              <a:spcAft>
                <a:spcPts val="0"/>
              </a:spcAft>
              <a:buClr>
                <a:srgbClr val="F5F5F5"/>
              </a:buClr>
              <a:buSzPts val="2250"/>
              <a:buNone/>
              <a:defRPr sz="1800">
                <a:solidFill>
                  <a:srgbClr val="F5F5F5"/>
                </a:solidFill>
              </a:defRPr>
            </a:lvl2pPr>
            <a:lvl3pPr indent="-228600" lvl="2" marL="1371600" algn="l">
              <a:lnSpc>
                <a:spcPct val="120000"/>
              </a:lnSpc>
              <a:spcBef>
                <a:spcPts val="500"/>
              </a:spcBef>
              <a:spcAft>
                <a:spcPts val="0"/>
              </a:spcAft>
              <a:buClr>
                <a:srgbClr val="F5F5F5"/>
              </a:buClr>
              <a:buSzPts val="2250"/>
              <a:buNone/>
              <a:defRPr sz="1800">
                <a:solidFill>
                  <a:srgbClr val="F5F5F5"/>
                </a:solidFill>
              </a:defRPr>
            </a:lvl3pPr>
            <a:lvl4pPr indent="-228600" lvl="3" marL="1828800" algn="l">
              <a:lnSpc>
                <a:spcPct val="120000"/>
              </a:lnSpc>
              <a:spcBef>
                <a:spcPts val="500"/>
              </a:spcBef>
              <a:spcAft>
                <a:spcPts val="0"/>
              </a:spcAft>
              <a:buClr>
                <a:srgbClr val="F5F5F5"/>
              </a:buClr>
              <a:buSzPts val="2000"/>
              <a:buNone/>
              <a:defRPr sz="1600">
                <a:solidFill>
                  <a:srgbClr val="F5F5F5"/>
                </a:solidFill>
              </a:defRPr>
            </a:lvl4pPr>
            <a:lvl5pPr indent="-228600" lvl="4" marL="2286000" algn="l">
              <a:lnSpc>
                <a:spcPct val="120000"/>
              </a:lnSpc>
              <a:spcBef>
                <a:spcPts val="500"/>
              </a:spcBef>
              <a:spcAft>
                <a:spcPts val="0"/>
              </a:spcAft>
              <a:buClr>
                <a:srgbClr val="F5F5F5"/>
              </a:buClr>
              <a:buSzPts val="2000"/>
              <a:buNone/>
              <a:defRPr sz="1600">
                <a:solidFill>
                  <a:srgbClr val="F5F5F5"/>
                </a:solidFill>
              </a:defRPr>
            </a:lvl5pPr>
            <a:lvl6pPr indent="-228600" lvl="5" marL="2743200" algn="l">
              <a:lnSpc>
                <a:spcPct val="120000"/>
              </a:lnSpc>
              <a:spcBef>
                <a:spcPts val="500"/>
              </a:spcBef>
              <a:spcAft>
                <a:spcPts val="0"/>
              </a:spcAft>
              <a:buClr>
                <a:srgbClr val="F5F5F5"/>
              </a:buClr>
              <a:buSzPts val="2000"/>
              <a:buNone/>
              <a:defRPr sz="1600">
                <a:solidFill>
                  <a:srgbClr val="F5F5F5"/>
                </a:solidFill>
              </a:defRPr>
            </a:lvl6pPr>
            <a:lvl7pPr indent="-228600" lvl="6" marL="3200400" algn="l">
              <a:lnSpc>
                <a:spcPct val="120000"/>
              </a:lnSpc>
              <a:spcBef>
                <a:spcPts val="500"/>
              </a:spcBef>
              <a:spcAft>
                <a:spcPts val="0"/>
              </a:spcAft>
              <a:buClr>
                <a:srgbClr val="F5F5F5"/>
              </a:buClr>
              <a:buSzPts val="2000"/>
              <a:buNone/>
              <a:defRPr sz="1600">
                <a:solidFill>
                  <a:srgbClr val="F5F5F5"/>
                </a:solidFill>
              </a:defRPr>
            </a:lvl7pPr>
            <a:lvl8pPr indent="-228600" lvl="7" marL="3657600" algn="l">
              <a:lnSpc>
                <a:spcPct val="120000"/>
              </a:lnSpc>
              <a:spcBef>
                <a:spcPts val="500"/>
              </a:spcBef>
              <a:spcAft>
                <a:spcPts val="0"/>
              </a:spcAft>
              <a:buClr>
                <a:srgbClr val="F5F5F5"/>
              </a:buClr>
              <a:buSzPts val="2000"/>
              <a:buNone/>
              <a:defRPr sz="1600">
                <a:solidFill>
                  <a:srgbClr val="F5F5F5"/>
                </a:solidFill>
              </a:defRPr>
            </a:lvl8pPr>
            <a:lvl9pPr indent="-228600" lvl="8" marL="4114800" algn="l">
              <a:lnSpc>
                <a:spcPct val="120000"/>
              </a:lnSpc>
              <a:spcBef>
                <a:spcPts val="500"/>
              </a:spcBef>
              <a:spcAft>
                <a:spcPts val="0"/>
              </a:spcAft>
              <a:buClr>
                <a:srgbClr val="F5F5F5"/>
              </a:buClr>
              <a:buSzPts val="2000"/>
              <a:buNone/>
              <a:defRPr sz="1600">
                <a:solidFill>
                  <a:srgbClr val="F5F5F5"/>
                </a:solidFill>
              </a:defRPr>
            </a:lvl9pPr>
          </a:lstStyle>
          <a:p/>
        </p:txBody>
      </p:sp>
      <p:sp>
        <p:nvSpPr>
          <p:cNvPr id="127" name="Google Shape;127;p36"/>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36"/>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36"/>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ύο περιεχόμενα" type="twoObj">
  <p:cSld name="TWO_OBJECTS">
    <p:spTree>
      <p:nvGrpSpPr>
        <p:cNvPr id="130" name="Shape 130"/>
        <p:cNvGrpSpPr/>
        <p:nvPr/>
      </p:nvGrpSpPr>
      <p:grpSpPr>
        <a:xfrm>
          <a:off x="0" y="0"/>
          <a:ext cx="0" cy="0"/>
          <a:chOff x="0" y="0"/>
          <a:chExt cx="0" cy="0"/>
        </a:xfrm>
      </p:grpSpPr>
      <p:sp>
        <p:nvSpPr>
          <p:cNvPr id="131" name="Google Shape;131;p37"/>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37"/>
          <p:cNvSpPr txBox="1"/>
          <p:nvPr>
            <p:ph idx="1" type="body"/>
          </p:nvPr>
        </p:nvSpPr>
        <p:spPr>
          <a:xfrm>
            <a:off x="1141410" y="2249486"/>
            <a:ext cx="4878389"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33" name="Google Shape;133;p37"/>
          <p:cNvSpPr txBox="1"/>
          <p:nvPr>
            <p:ph idx="2" type="body"/>
          </p:nvPr>
        </p:nvSpPr>
        <p:spPr>
          <a:xfrm>
            <a:off x="6172200" y="2249486"/>
            <a:ext cx="4875211"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34" name="Google Shape;134;p37"/>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37"/>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37"/>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ύγκριση" type="twoTxTwoObj">
  <p:cSld name="TWO_OBJECTS_WITH_TEXT">
    <p:spTree>
      <p:nvGrpSpPr>
        <p:cNvPr id="137" name="Shape 137"/>
        <p:cNvGrpSpPr/>
        <p:nvPr/>
      </p:nvGrpSpPr>
      <p:grpSpPr>
        <a:xfrm>
          <a:off x="0" y="0"/>
          <a:ext cx="0" cy="0"/>
          <a:chOff x="0" y="0"/>
          <a:chExt cx="0" cy="0"/>
        </a:xfrm>
      </p:grpSpPr>
      <p:sp>
        <p:nvSpPr>
          <p:cNvPr id="138" name="Google Shape;138;p38"/>
          <p:cNvSpPr txBox="1"/>
          <p:nvPr>
            <p:ph type="title"/>
          </p:nvPr>
        </p:nvSpPr>
        <p:spPr>
          <a:xfrm>
            <a:off x="1141411" y="619126"/>
            <a:ext cx="9906000" cy="14779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38"/>
          <p:cNvSpPr txBox="1"/>
          <p:nvPr>
            <p:ph idx="1" type="body"/>
          </p:nvPr>
        </p:nvSpPr>
        <p:spPr>
          <a:xfrm>
            <a:off x="1370019" y="2249486"/>
            <a:ext cx="4649783"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140" name="Google Shape;140;p38"/>
          <p:cNvSpPr txBox="1"/>
          <p:nvPr>
            <p:ph idx="2" type="body"/>
          </p:nvPr>
        </p:nvSpPr>
        <p:spPr>
          <a:xfrm>
            <a:off x="1141410" y="3073397"/>
            <a:ext cx="4878391" cy="2717801"/>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41" name="Google Shape;141;p38"/>
          <p:cNvSpPr txBox="1"/>
          <p:nvPr>
            <p:ph idx="3" type="body"/>
          </p:nvPr>
        </p:nvSpPr>
        <p:spPr>
          <a:xfrm>
            <a:off x="6400808" y="2249485"/>
            <a:ext cx="4646602"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142" name="Google Shape;142;p38"/>
          <p:cNvSpPr txBox="1"/>
          <p:nvPr>
            <p:ph idx="4" type="body"/>
          </p:nvPr>
        </p:nvSpPr>
        <p:spPr>
          <a:xfrm>
            <a:off x="6172200" y="3073397"/>
            <a:ext cx="4875210" cy="2717801"/>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43" name="Google Shape;143;p38"/>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38"/>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38"/>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Μόνο τίτλος" type="titleOnly">
  <p:cSld name="TITLE_ONLY">
    <p:spTree>
      <p:nvGrpSpPr>
        <p:cNvPr id="146" name="Shape 146"/>
        <p:cNvGrpSpPr/>
        <p:nvPr/>
      </p:nvGrpSpPr>
      <p:grpSpPr>
        <a:xfrm>
          <a:off x="0" y="0"/>
          <a:ext cx="0" cy="0"/>
          <a:chOff x="0" y="0"/>
          <a:chExt cx="0" cy="0"/>
        </a:xfrm>
      </p:grpSpPr>
      <p:sp>
        <p:nvSpPr>
          <p:cNvPr id="147" name="Google Shape;147;p39"/>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39"/>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39"/>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39"/>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νό" type="blank">
  <p:cSld name="BLANK">
    <p:spTree>
      <p:nvGrpSpPr>
        <p:cNvPr id="151" name="Shape 151"/>
        <p:cNvGrpSpPr/>
        <p:nvPr/>
      </p:nvGrpSpPr>
      <p:grpSpPr>
        <a:xfrm>
          <a:off x="0" y="0"/>
          <a:ext cx="0" cy="0"/>
          <a:chOff x="0" y="0"/>
          <a:chExt cx="0" cy="0"/>
        </a:xfrm>
      </p:grpSpPr>
      <p:sp>
        <p:nvSpPr>
          <p:cNvPr id="152" name="Google Shape;152;p40"/>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40"/>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40"/>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εριεχόμενο με λεζάντα" type="objTx">
  <p:cSld name="OBJECT_WITH_CAPTION_TEXT">
    <p:spTree>
      <p:nvGrpSpPr>
        <p:cNvPr id="155" name="Shape 155"/>
        <p:cNvGrpSpPr/>
        <p:nvPr/>
      </p:nvGrpSpPr>
      <p:grpSpPr>
        <a:xfrm>
          <a:off x="0" y="0"/>
          <a:ext cx="0" cy="0"/>
          <a:chOff x="0" y="0"/>
          <a:chExt cx="0" cy="0"/>
        </a:xfrm>
      </p:grpSpPr>
      <p:sp>
        <p:nvSpPr>
          <p:cNvPr id="156" name="Google Shape;156;p41"/>
          <p:cNvSpPr txBox="1"/>
          <p:nvPr>
            <p:ph type="title"/>
          </p:nvPr>
        </p:nvSpPr>
        <p:spPr>
          <a:xfrm>
            <a:off x="1146705" y="609601"/>
            <a:ext cx="3856037" cy="163988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41"/>
          <p:cNvSpPr txBox="1"/>
          <p:nvPr>
            <p:ph idx="1" type="body"/>
          </p:nvPr>
        </p:nvSpPr>
        <p:spPr>
          <a:xfrm>
            <a:off x="5156200" y="592666"/>
            <a:ext cx="5891209" cy="5198534"/>
          </a:xfrm>
          <a:prstGeom prst="rect">
            <a:avLst/>
          </a:prstGeom>
          <a:noFill/>
          <a:ln>
            <a:noFill/>
          </a:ln>
        </p:spPr>
        <p:txBody>
          <a:bodyPr anchorCtr="0" anchor="ctr"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58" name="Google Shape;158;p41"/>
          <p:cNvSpPr txBox="1"/>
          <p:nvPr>
            <p:ph idx="2" type="body"/>
          </p:nvPr>
        </p:nvSpPr>
        <p:spPr>
          <a:xfrm>
            <a:off x="1146705" y="2249486"/>
            <a:ext cx="3856037" cy="354171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59" name="Google Shape;159;p41"/>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41"/>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41"/>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κόνα με λεζάντα" type="picTx">
  <p:cSld name="PICTURE_WITH_CAPTION_TEXT">
    <p:spTree>
      <p:nvGrpSpPr>
        <p:cNvPr id="162" name="Shape 162"/>
        <p:cNvGrpSpPr/>
        <p:nvPr/>
      </p:nvGrpSpPr>
      <p:grpSpPr>
        <a:xfrm>
          <a:off x="0" y="0"/>
          <a:ext cx="0" cy="0"/>
          <a:chOff x="0" y="0"/>
          <a:chExt cx="0" cy="0"/>
        </a:xfrm>
      </p:grpSpPr>
      <p:sp>
        <p:nvSpPr>
          <p:cNvPr id="163" name="Google Shape;163;p42"/>
          <p:cNvSpPr txBox="1"/>
          <p:nvPr>
            <p:ph type="title"/>
          </p:nvPr>
        </p:nvSpPr>
        <p:spPr>
          <a:xfrm>
            <a:off x="1141413" y="609600"/>
            <a:ext cx="5934508" cy="163988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p42"/>
          <p:cNvSpPr/>
          <p:nvPr>
            <p:ph idx="2" type="pic"/>
          </p:nvPr>
        </p:nvSpPr>
        <p:spPr>
          <a:xfrm>
            <a:off x="7380721" y="609601"/>
            <a:ext cx="3666690" cy="5181599"/>
          </a:xfrm>
          <a:prstGeom prst="round2DiagRect">
            <a:avLst>
              <a:gd fmla="val 5608" name="adj1"/>
              <a:gd fmla="val 0" name="adj2"/>
            </a:avLst>
          </a:prstGeom>
          <a:noFill/>
          <a:ln cap="sq" cmpd="sng" w="19050">
            <a:solidFill>
              <a:srgbClr val="F7F7F7">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165" name="Google Shape;165;p42"/>
          <p:cNvSpPr txBox="1"/>
          <p:nvPr>
            <p:ph idx="1" type="body"/>
          </p:nvPr>
        </p:nvSpPr>
        <p:spPr>
          <a:xfrm>
            <a:off x="1141410" y="2249486"/>
            <a:ext cx="5934511" cy="354171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66" name="Google Shape;166;p42"/>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42"/>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p42"/>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6.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descr="\\DROBO-FS\QuickDrops\JB\PPTX NG\Droplets\LightingOverlay.png" id="10" name="Google Shape;10;p33"/>
          <p:cNvPicPr preferRelativeResize="0"/>
          <p:nvPr/>
        </p:nvPicPr>
        <p:blipFill rotWithShape="1">
          <a:blip r:embed="rId2">
            <a:alphaModFix amt="30000"/>
          </a:blip>
          <a:srcRect b="0" l="0" r="0" t="0"/>
          <a:stretch/>
        </p:blipFill>
        <p:spPr>
          <a:xfrm>
            <a:off x="0" y="-1"/>
            <a:ext cx="12192003" cy="6858001"/>
          </a:xfrm>
          <a:prstGeom prst="rect">
            <a:avLst/>
          </a:prstGeom>
          <a:noFill/>
          <a:ln>
            <a:noFill/>
          </a:ln>
        </p:spPr>
      </p:pic>
      <p:grpSp>
        <p:nvGrpSpPr>
          <p:cNvPr id="11" name="Google Shape;11;p33"/>
          <p:cNvGrpSpPr/>
          <p:nvPr/>
        </p:nvGrpSpPr>
        <p:grpSpPr>
          <a:xfrm>
            <a:off x="-14288" y="0"/>
            <a:ext cx="12053888" cy="6858001"/>
            <a:chOff x="-14288" y="0"/>
            <a:chExt cx="12053888" cy="6858001"/>
          </a:xfrm>
        </p:grpSpPr>
        <p:grpSp>
          <p:nvGrpSpPr>
            <p:cNvPr id="12" name="Google Shape;12;p33"/>
            <p:cNvGrpSpPr/>
            <p:nvPr/>
          </p:nvGrpSpPr>
          <p:grpSpPr>
            <a:xfrm>
              <a:off x="-14288" y="0"/>
              <a:ext cx="1220788" cy="6858001"/>
              <a:chOff x="-14288" y="0"/>
              <a:chExt cx="1220788" cy="6858001"/>
            </a:xfrm>
          </p:grpSpPr>
          <p:sp>
            <p:nvSpPr>
              <p:cNvPr id="13" name="Google Shape;13;p33"/>
              <p:cNvSpPr/>
              <p:nvPr/>
            </p:nvSpPr>
            <p:spPr>
              <a:xfrm>
                <a:off x="114300" y="4763"/>
                <a:ext cx="23813" cy="2181225"/>
              </a:xfrm>
              <a:prstGeom prst="rect">
                <a:avLst/>
              </a:pr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33"/>
              <p:cNvSpPr/>
              <p:nvPr/>
            </p:nvSpPr>
            <p:spPr>
              <a:xfrm>
                <a:off x="33337"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33"/>
              <p:cNvSpPr/>
              <p:nvPr/>
            </p:nvSpPr>
            <p:spPr>
              <a:xfrm>
                <a:off x="28575"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33"/>
              <p:cNvSpPr/>
              <p:nvPr/>
            </p:nvSpPr>
            <p:spPr>
              <a:xfrm>
                <a:off x="200025" y="4763"/>
                <a:ext cx="369888" cy="1811338"/>
              </a:xfrm>
              <a:custGeom>
                <a:rect b="b" l="l" r="r" t="t"/>
                <a:pathLst>
                  <a:path extrusionOk="0" h="1141" w="233">
                    <a:moveTo>
                      <a:pt x="218" y="1141"/>
                    </a:moveTo>
                    <a:lnTo>
                      <a:pt x="0" y="626"/>
                    </a:lnTo>
                    <a:lnTo>
                      <a:pt x="0" y="0"/>
                    </a:lnTo>
                    <a:lnTo>
                      <a:pt x="15" y="0"/>
                    </a:lnTo>
                    <a:lnTo>
                      <a:pt x="15" y="623"/>
                    </a:lnTo>
                    <a:lnTo>
                      <a:pt x="233" y="1135"/>
                    </a:lnTo>
                    <a:lnTo>
                      <a:pt x="218" y="1141"/>
                    </a:lnTo>
                    <a:close/>
                  </a:path>
                </a:pathLst>
              </a:custGeom>
              <a:gradFill>
                <a:gsLst>
                  <a:gs pos="0">
                    <a:schemeClr val="lt2"/>
                  </a:gs>
                  <a:gs pos="100000">
                    <a:srgbClr val="797979"/>
                  </a:gs>
                </a:gsLst>
                <a:lin ang="5400000" scaled="0"/>
              </a:gradFill>
              <a:ln>
                <a:noFill/>
              </a:ln>
            </p:spPr>
          </p:sp>
          <p:sp>
            <p:nvSpPr>
              <p:cNvPr id="17" name="Google Shape;17;p33"/>
              <p:cNvSpPr/>
              <p:nvPr/>
            </p:nvSpPr>
            <p:spPr>
              <a:xfrm>
                <a:off x="503237" y="1801813"/>
                <a:ext cx="190500" cy="188913"/>
              </a:xfrm>
              <a:custGeom>
                <a:rect b="b" l="l" r="r" t="t"/>
                <a:pathLst>
                  <a:path extrusionOk="0" h="40" w="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33"/>
              <p:cNvSpPr/>
              <p:nvPr/>
            </p:nvSpPr>
            <p:spPr>
              <a:xfrm>
                <a:off x="285750" y="4763"/>
                <a:ext cx="369888" cy="1430338"/>
              </a:xfrm>
              <a:custGeom>
                <a:rect b="b" l="l" r="r" t="t"/>
                <a:pathLst>
                  <a:path extrusionOk="0" h="901" w="233">
                    <a:moveTo>
                      <a:pt x="221" y="901"/>
                    </a:moveTo>
                    <a:lnTo>
                      <a:pt x="0" y="383"/>
                    </a:lnTo>
                    <a:lnTo>
                      <a:pt x="0" y="0"/>
                    </a:lnTo>
                    <a:lnTo>
                      <a:pt x="18" y="0"/>
                    </a:lnTo>
                    <a:lnTo>
                      <a:pt x="18" y="380"/>
                    </a:lnTo>
                    <a:lnTo>
                      <a:pt x="233" y="895"/>
                    </a:lnTo>
                    <a:lnTo>
                      <a:pt x="221" y="901"/>
                    </a:lnTo>
                    <a:close/>
                  </a:path>
                </a:pathLst>
              </a:custGeom>
              <a:gradFill>
                <a:gsLst>
                  <a:gs pos="0">
                    <a:schemeClr val="lt2"/>
                  </a:gs>
                  <a:gs pos="100000">
                    <a:srgbClr val="797979"/>
                  </a:gs>
                </a:gsLst>
                <a:lin ang="5400000" scaled="0"/>
              </a:gradFill>
              <a:ln>
                <a:noFill/>
              </a:ln>
            </p:spPr>
          </p:sp>
          <p:sp>
            <p:nvSpPr>
              <p:cNvPr id="19" name="Google Shape;19;p33"/>
              <p:cNvSpPr/>
              <p:nvPr/>
            </p:nvSpPr>
            <p:spPr>
              <a:xfrm>
                <a:off x="546100"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797979"/>
                  </a:gs>
                </a:gsLst>
                <a:lin ang="5400000" scaled="0"/>
              </a:gradFill>
              <a:ln>
                <a:noFill/>
              </a:ln>
            </p:spPr>
          </p:sp>
          <p:sp>
            <p:nvSpPr>
              <p:cNvPr id="20" name="Google Shape;20;p33"/>
              <p:cNvSpPr/>
              <p:nvPr/>
            </p:nvSpPr>
            <p:spPr>
              <a:xfrm>
                <a:off x="588962" y="1420813"/>
                <a:ext cx="190500" cy="190500"/>
              </a:xfrm>
              <a:custGeom>
                <a:rect b="b" l="l" r="r" t="t"/>
                <a:pathLst>
                  <a:path extrusionOk="0" h="40" w="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33"/>
              <p:cNvSpPr/>
              <p:nvPr/>
            </p:nvSpPr>
            <p:spPr>
              <a:xfrm>
                <a:off x="588962"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33"/>
              <p:cNvSpPr/>
              <p:nvPr/>
            </p:nvSpPr>
            <p:spPr>
              <a:xfrm>
                <a:off x="641350" y="0"/>
                <a:ext cx="422275" cy="527050"/>
              </a:xfrm>
              <a:custGeom>
                <a:rect b="b" l="l" r="r" t="t"/>
                <a:pathLst>
                  <a:path extrusionOk="0" h="332" w="266">
                    <a:moveTo>
                      <a:pt x="257" y="332"/>
                    </a:moveTo>
                    <a:lnTo>
                      <a:pt x="48" y="123"/>
                    </a:lnTo>
                    <a:lnTo>
                      <a:pt x="0" y="6"/>
                    </a:lnTo>
                    <a:lnTo>
                      <a:pt x="15" y="0"/>
                    </a:lnTo>
                    <a:lnTo>
                      <a:pt x="63" y="114"/>
                    </a:lnTo>
                    <a:lnTo>
                      <a:pt x="266" y="320"/>
                    </a:lnTo>
                    <a:lnTo>
                      <a:pt x="257" y="332"/>
                    </a:lnTo>
                    <a:close/>
                  </a:path>
                </a:pathLst>
              </a:custGeom>
              <a:gradFill>
                <a:gsLst>
                  <a:gs pos="0">
                    <a:schemeClr val="lt2"/>
                  </a:gs>
                  <a:gs pos="100000">
                    <a:srgbClr val="797979"/>
                  </a:gs>
                </a:gsLst>
                <a:lin ang="5400000" scaled="0"/>
              </a:gradFill>
              <a:ln>
                <a:noFill/>
              </a:ln>
            </p:spPr>
          </p:sp>
          <p:sp>
            <p:nvSpPr>
              <p:cNvPr id="23" name="Google Shape;23;p33"/>
              <p:cNvSpPr/>
              <p:nvPr/>
            </p:nvSpPr>
            <p:spPr>
              <a:xfrm>
                <a:off x="1020762"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4" name="Google Shape;24;p33"/>
              <p:cNvCxnSpPr/>
              <p:nvPr/>
            </p:nvCxnSpPr>
            <p:spPr>
              <a:xfrm>
                <a:off x="-4763" y="9525"/>
                <a:ext cx="0" cy="0"/>
              </a:xfrm>
              <a:prstGeom prst="straightConnector1">
                <a:avLst/>
              </a:prstGeom>
              <a:gradFill>
                <a:gsLst>
                  <a:gs pos="0">
                    <a:schemeClr val="lt2"/>
                  </a:gs>
                  <a:gs pos="100000">
                    <a:srgbClr val="797979"/>
                  </a:gs>
                </a:gsLst>
                <a:lin ang="5400000" scaled="0"/>
              </a:gradFill>
              <a:ln cap="flat" cmpd="sng" w="9525">
                <a:solidFill>
                  <a:srgbClr val="FFFFFF"/>
                </a:solidFill>
                <a:prstDash val="solid"/>
                <a:miter lim="800000"/>
                <a:headEnd len="sm" w="sm" type="none"/>
                <a:tailEnd len="sm" w="sm" type="none"/>
              </a:ln>
            </p:spPr>
          </p:cxnSp>
          <p:sp>
            <p:nvSpPr>
              <p:cNvPr id="25" name="Google Shape;25;p33"/>
              <p:cNvSpPr/>
              <p:nvPr/>
            </p:nvSpPr>
            <p:spPr>
              <a:xfrm>
                <a:off x="9525" y="1801813"/>
                <a:ext cx="123825" cy="127000"/>
              </a:xfrm>
              <a:custGeom>
                <a:rect b="b" l="l" r="r" t="t"/>
                <a:pathLst>
                  <a:path extrusionOk="0" h="80" w="78">
                    <a:moveTo>
                      <a:pt x="6" y="80"/>
                    </a:moveTo>
                    <a:lnTo>
                      <a:pt x="0" y="71"/>
                    </a:lnTo>
                    <a:lnTo>
                      <a:pt x="69" y="0"/>
                    </a:lnTo>
                    <a:lnTo>
                      <a:pt x="78" y="9"/>
                    </a:lnTo>
                    <a:lnTo>
                      <a:pt x="6" y="80"/>
                    </a:lnTo>
                    <a:close/>
                  </a:path>
                </a:pathLst>
              </a:custGeom>
              <a:gradFill>
                <a:gsLst>
                  <a:gs pos="0">
                    <a:schemeClr val="lt2"/>
                  </a:gs>
                  <a:gs pos="100000">
                    <a:srgbClr val="797979"/>
                  </a:gs>
                </a:gsLst>
                <a:lin ang="5400000" scaled="0"/>
              </a:gradFill>
              <a:ln>
                <a:noFill/>
              </a:ln>
            </p:spPr>
          </p:sp>
          <p:sp>
            <p:nvSpPr>
              <p:cNvPr id="26" name="Google Shape;26;p33"/>
              <p:cNvSpPr/>
              <p:nvPr/>
            </p:nvSpPr>
            <p:spPr>
              <a:xfrm>
                <a:off x="-9525" y="3549650"/>
                <a:ext cx="147638" cy="481013"/>
              </a:xfrm>
              <a:custGeom>
                <a:rect b="b" l="l" r="r" t="t"/>
                <a:pathLst>
                  <a:path extrusionOk="0" h="303" w="93">
                    <a:moveTo>
                      <a:pt x="93" y="303"/>
                    </a:moveTo>
                    <a:lnTo>
                      <a:pt x="78" y="303"/>
                    </a:lnTo>
                    <a:lnTo>
                      <a:pt x="78" y="78"/>
                    </a:lnTo>
                    <a:lnTo>
                      <a:pt x="0" y="12"/>
                    </a:lnTo>
                    <a:lnTo>
                      <a:pt x="12" y="0"/>
                    </a:lnTo>
                    <a:lnTo>
                      <a:pt x="93" y="69"/>
                    </a:lnTo>
                    <a:lnTo>
                      <a:pt x="93" y="303"/>
                    </a:lnTo>
                    <a:close/>
                  </a:path>
                </a:pathLst>
              </a:custGeom>
              <a:gradFill>
                <a:gsLst>
                  <a:gs pos="0">
                    <a:schemeClr val="lt2"/>
                  </a:gs>
                  <a:gs pos="100000">
                    <a:srgbClr val="797979"/>
                  </a:gs>
                </a:gsLst>
                <a:lin ang="5400000" scaled="0"/>
              </a:gradFill>
              <a:ln>
                <a:noFill/>
              </a:ln>
            </p:spPr>
          </p:sp>
          <p:sp>
            <p:nvSpPr>
              <p:cNvPr id="27" name="Google Shape;27;p33"/>
              <p:cNvSpPr/>
              <p:nvPr/>
            </p:nvSpPr>
            <p:spPr>
              <a:xfrm>
                <a:off x="128587"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lt2"/>
                  </a:gs>
                  <a:gs pos="100000">
                    <a:srgbClr val="797979"/>
                  </a:gs>
                </a:gsLst>
                <a:lin ang="5400000" scaled="0"/>
              </a:gradFill>
              <a:ln>
                <a:noFill/>
              </a:ln>
            </p:spPr>
          </p:sp>
          <p:sp>
            <p:nvSpPr>
              <p:cNvPr id="28" name="Google Shape;28;p33"/>
              <p:cNvSpPr/>
              <p:nvPr/>
            </p:nvSpPr>
            <p:spPr>
              <a:xfrm>
                <a:off x="204787" y="1849438"/>
                <a:ext cx="114300" cy="107950"/>
              </a:xfrm>
              <a:custGeom>
                <a:rect b="b" l="l" r="r" t="t"/>
                <a:pathLst>
                  <a:path extrusionOk="0" h="23" w="24">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33"/>
              <p:cNvSpPr/>
              <p:nvPr/>
            </p:nvSpPr>
            <p:spPr>
              <a:xfrm>
                <a:off x="133350" y="4662488"/>
                <a:ext cx="23813" cy="2181225"/>
              </a:xfrm>
              <a:prstGeom prst="rect">
                <a:avLst/>
              </a:pr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33"/>
              <p:cNvSpPr/>
              <p:nvPr/>
            </p:nvSpPr>
            <p:spPr>
              <a:xfrm>
                <a:off x="223837" y="5041900"/>
                <a:ext cx="369888" cy="1801813"/>
              </a:xfrm>
              <a:custGeom>
                <a:rect b="b" l="l" r="r" t="t"/>
                <a:pathLst>
                  <a:path extrusionOk="0" h="1135" w="233">
                    <a:moveTo>
                      <a:pt x="15" y="1135"/>
                    </a:moveTo>
                    <a:lnTo>
                      <a:pt x="0" y="1135"/>
                    </a:lnTo>
                    <a:lnTo>
                      <a:pt x="0" y="515"/>
                    </a:lnTo>
                    <a:lnTo>
                      <a:pt x="0" y="512"/>
                    </a:lnTo>
                    <a:lnTo>
                      <a:pt x="218" y="0"/>
                    </a:lnTo>
                    <a:lnTo>
                      <a:pt x="233" y="6"/>
                    </a:lnTo>
                    <a:lnTo>
                      <a:pt x="15" y="518"/>
                    </a:lnTo>
                    <a:lnTo>
                      <a:pt x="15" y="1135"/>
                    </a:lnTo>
                    <a:close/>
                  </a:path>
                </a:pathLst>
              </a:custGeom>
              <a:gradFill>
                <a:gsLst>
                  <a:gs pos="0">
                    <a:schemeClr val="lt2"/>
                  </a:gs>
                  <a:gs pos="100000">
                    <a:srgbClr val="797979"/>
                  </a:gs>
                </a:gsLst>
                <a:lin ang="5400000" scaled="0"/>
              </a:gradFill>
              <a:ln>
                <a:noFill/>
              </a:ln>
            </p:spPr>
          </p:sp>
          <p:sp>
            <p:nvSpPr>
              <p:cNvPr id="31" name="Google Shape;31;p33"/>
              <p:cNvSpPr/>
              <p:nvPr/>
            </p:nvSpPr>
            <p:spPr>
              <a:xfrm>
                <a:off x="52387"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33"/>
              <p:cNvSpPr/>
              <p:nvPr/>
            </p:nvSpPr>
            <p:spPr>
              <a:xfrm>
                <a:off x="-14288" y="5627688"/>
                <a:ext cx="85725" cy="1216025"/>
              </a:xfrm>
              <a:custGeom>
                <a:rect b="b" l="l" r="r" t="t"/>
                <a:pathLst>
                  <a:path extrusionOk="0" h="766" w="54">
                    <a:moveTo>
                      <a:pt x="54" y="766"/>
                    </a:moveTo>
                    <a:lnTo>
                      <a:pt x="36" y="766"/>
                    </a:lnTo>
                    <a:lnTo>
                      <a:pt x="36" y="149"/>
                    </a:lnTo>
                    <a:lnTo>
                      <a:pt x="0" y="3"/>
                    </a:lnTo>
                    <a:lnTo>
                      <a:pt x="18" y="0"/>
                    </a:lnTo>
                    <a:lnTo>
                      <a:pt x="54" y="146"/>
                    </a:lnTo>
                    <a:lnTo>
                      <a:pt x="54" y="766"/>
                    </a:lnTo>
                    <a:close/>
                  </a:path>
                </a:pathLst>
              </a:custGeom>
              <a:gradFill>
                <a:gsLst>
                  <a:gs pos="0">
                    <a:schemeClr val="lt2"/>
                  </a:gs>
                  <a:gs pos="100000">
                    <a:srgbClr val="797979"/>
                  </a:gs>
                </a:gsLst>
                <a:lin ang="5400000" scaled="0"/>
              </a:gradFill>
              <a:ln>
                <a:noFill/>
              </a:ln>
            </p:spPr>
          </p:sp>
          <p:sp>
            <p:nvSpPr>
              <p:cNvPr id="33" name="Google Shape;33;p33"/>
              <p:cNvSpPr/>
              <p:nvPr/>
            </p:nvSpPr>
            <p:spPr>
              <a:xfrm>
                <a:off x="527050"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33"/>
              <p:cNvSpPr/>
              <p:nvPr/>
            </p:nvSpPr>
            <p:spPr>
              <a:xfrm>
                <a:off x="309562" y="5422900"/>
                <a:ext cx="374650" cy="1425575"/>
              </a:xfrm>
              <a:custGeom>
                <a:rect b="b" l="l" r="r" t="t"/>
                <a:pathLst>
                  <a:path extrusionOk="0" h="898" w="236">
                    <a:moveTo>
                      <a:pt x="18" y="898"/>
                    </a:moveTo>
                    <a:lnTo>
                      <a:pt x="0" y="898"/>
                    </a:lnTo>
                    <a:lnTo>
                      <a:pt x="0" y="515"/>
                    </a:lnTo>
                    <a:lnTo>
                      <a:pt x="3" y="512"/>
                    </a:lnTo>
                    <a:lnTo>
                      <a:pt x="221" y="0"/>
                    </a:lnTo>
                    <a:lnTo>
                      <a:pt x="236" y="6"/>
                    </a:lnTo>
                    <a:lnTo>
                      <a:pt x="18" y="518"/>
                    </a:lnTo>
                    <a:lnTo>
                      <a:pt x="18" y="898"/>
                    </a:lnTo>
                    <a:close/>
                  </a:path>
                </a:pathLst>
              </a:custGeom>
              <a:gradFill>
                <a:gsLst>
                  <a:gs pos="0">
                    <a:schemeClr val="lt2"/>
                  </a:gs>
                  <a:gs pos="100000">
                    <a:srgbClr val="797979"/>
                  </a:gs>
                </a:gsLst>
                <a:lin ang="5400000" scaled="0"/>
              </a:gradFill>
              <a:ln>
                <a:noFill/>
              </a:ln>
            </p:spPr>
          </p:sp>
          <p:sp>
            <p:nvSpPr>
              <p:cNvPr id="35" name="Google Shape;35;p33"/>
              <p:cNvSpPr/>
              <p:nvPr/>
            </p:nvSpPr>
            <p:spPr>
              <a:xfrm>
                <a:off x="569912"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797979"/>
                  </a:gs>
                </a:gsLst>
                <a:lin ang="5400000" scaled="0"/>
              </a:gradFill>
              <a:ln>
                <a:noFill/>
              </a:ln>
            </p:spPr>
          </p:sp>
          <p:sp>
            <p:nvSpPr>
              <p:cNvPr id="36" name="Google Shape;36;p33"/>
              <p:cNvSpPr/>
              <p:nvPr/>
            </p:nvSpPr>
            <p:spPr>
              <a:xfrm>
                <a:off x="612775"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3"/>
              <p:cNvSpPr/>
              <p:nvPr/>
            </p:nvSpPr>
            <p:spPr>
              <a:xfrm>
                <a:off x="612775"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33"/>
              <p:cNvSpPr/>
              <p:nvPr/>
            </p:nvSpPr>
            <p:spPr>
              <a:xfrm>
                <a:off x="669925" y="6330950"/>
                <a:ext cx="417513" cy="517525"/>
              </a:xfrm>
              <a:custGeom>
                <a:rect b="b" l="l" r="r" t="t"/>
                <a:pathLst>
                  <a:path extrusionOk="0" h="326" w="263">
                    <a:moveTo>
                      <a:pt x="15" y="326"/>
                    </a:moveTo>
                    <a:lnTo>
                      <a:pt x="0" y="320"/>
                    </a:lnTo>
                    <a:lnTo>
                      <a:pt x="45" y="206"/>
                    </a:lnTo>
                    <a:lnTo>
                      <a:pt x="48" y="206"/>
                    </a:lnTo>
                    <a:lnTo>
                      <a:pt x="254" y="0"/>
                    </a:lnTo>
                    <a:lnTo>
                      <a:pt x="263" y="12"/>
                    </a:lnTo>
                    <a:lnTo>
                      <a:pt x="60" y="215"/>
                    </a:lnTo>
                    <a:lnTo>
                      <a:pt x="15" y="326"/>
                    </a:lnTo>
                    <a:close/>
                  </a:path>
                </a:pathLst>
              </a:custGeom>
              <a:gradFill>
                <a:gsLst>
                  <a:gs pos="0">
                    <a:schemeClr val="lt2"/>
                  </a:gs>
                  <a:gs pos="100000">
                    <a:srgbClr val="797979"/>
                  </a:gs>
                </a:gsLst>
                <a:lin ang="5400000" scaled="0"/>
              </a:gradFill>
              <a:ln>
                <a:noFill/>
              </a:ln>
            </p:spPr>
          </p:sp>
          <p:sp>
            <p:nvSpPr>
              <p:cNvPr id="39" name="Google Shape;39;p33"/>
              <p:cNvSpPr/>
              <p:nvPr/>
            </p:nvSpPr>
            <p:spPr>
              <a:xfrm>
                <a:off x="1049337"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0" name="Google Shape;40;p33"/>
            <p:cNvGrpSpPr/>
            <p:nvPr/>
          </p:nvGrpSpPr>
          <p:grpSpPr>
            <a:xfrm>
              <a:off x="11364912" y="0"/>
              <a:ext cx="674688" cy="6848476"/>
              <a:chOff x="11364912" y="0"/>
              <a:chExt cx="674688" cy="6848476"/>
            </a:xfrm>
          </p:grpSpPr>
          <p:sp>
            <p:nvSpPr>
              <p:cNvPr id="41" name="Google Shape;41;p33"/>
              <p:cNvSpPr/>
              <p:nvPr/>
            </p:nvSpPr>
            <p:spPr>
              <a:xfrm>
                <a:off x="11483975" y="0"/>
                <a:ext cx="417513" cy="512763"/>
              </a:xfrm>
              <a:custGeom>
                <a:rect b="b" l="l" r="r" t="t"/>
                <a:pathLst>
                  <a:path extrusionOk="0" h="323" w="263">
                    <a:moveTo>
                      <a:pt x="12" y="323"/>
                    </a:moveTo>
                    <a:lnTo>
                      <a:pt x="0" y="314"/>
                    </a:lnTo>
                    <a:lnTo>
                      <a:pt x="203" y="108"/>
                    </a:lnTo>
                    <a:lnTo>
                      <a:pt x="248" y="0"/>
                    </a:lnTo>
                    <a:lnTo>
                      <a:pt x="263" y="6"/>
                    </a:lnTo>
                    <a:lnTo>
                      <a:pt x="218" y="117"/>
                    </a:lnTo>
                    <a:lnTo>
                      <a:pt x="218" y="117"/>
                    </a:lnTo>
                    <a:lnTo>
                      <a:pt x="12" y="323"/>
                    </a:lnTo>
                    <a:close/>
                  </a:path>
                </a:pathLst>
              </a:custGeom>
              <a:gradFill>
                <a:gsLst>
                  <a:gs pos="0">
                    <a:schemeClr val="lt2"/>
                  </a:gs>
                  <a:gs pos="100000">
                    <a:srgbClr val="797979"/>
                  </a:gs>
                </a:gsLst>
                <a:lin ang="5400000" scaled="0"/>
              </a:gradFill>
              <a:ln>
                <a:noFill/>
              </a:ln>
            </p:spPr>
          </p:sp>
          <p:sp>
            <p:nvSpPr>
              <p:cNvPr id="42" name="Google Shape;42;p33"/>
              <p:cNvSpPr/>
              <p:nvPr/>
            </p:nvSpPr>
            <p:spPr>
              <a:xfrm>
                <a:off x="11364912" y="474663"/>
                <a:ext cx="157163" cy="152400"/>
              </a:xfrm>
              <a:custGeom>
                <a:rect b="b" l="l" r="r" t="t"/>
                <a:pathLst>
                  <a:path extrusionOk="0" h="32" w="33">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33"/>
              <p:cNvSpPr/>
              <p:nvPr/>
            </p:nvSpPr>
            <p:spPr>
              <a:xfrm>
                <a:off x="11631612" y="1539875"/>
                <a:ext cx="188913"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3"/>
              <p:cNvSpPr/>
              <p:nvPr/>
            </p:nvSpPr>
            <p:spPr>
              <a:xfrm>
                <a:off x="11531600" y="5694363"/>
                <a:ext cx="298450" cy="1154113"/>
              </a:xfrm>
              <a:custGeom>
                <a:rect b="b" l="l" r="r" t="t"/>
                <a:pathLst>
                  <a:path extrusionOk="0" h="727" w="188">
                    <a:moveTo>
                      <a:pt x="15" y="727"/>
                    </a:moveTo>
                    <a:lnTo>
                      <a:pt x="0" y="727"/>
                    </a:lnTo>
                    <a:lnTo>
                      <a:pt x="0" y="407"/>
                    </a:lnTo>
                    <a:lnTo>
                      <a:pt x="0" y="407"/>
                    </a:lnTo>
                    <a:lnTo>
                      <a:pt x="176" y="0"/>
                    </a:lnTo>
                    <a:lnTo>
                      <a:pt x="188" y="6"/>
                    </a:lnTo>
                    <a:lnTo>
                      <a:pt x="15" y="410"/>
                    </a:lnTo>
                    <a:lnTo>
                      <a:pt x="15" y="727"/>
                    </a:lnTo>
                    <a:close/>
                  </a:path>
                </a:pathLst>
              </a:custGeom>
              <a:gradFill>
                <a:gsLst>
                  <a:gs pos="0">
                    <a:schemeClr val="lt2"/>
                  </a:gs>
                  <a:gs pos="100000">
                    <a:srgbClr val="797979"/>
                  </a:gs>
                </a:gsLst>
                <a:lin ang="5400000" scaled="0"/>
              </a:gradFill>
              <a:ln>
                <a:noFill/>
              </a:ln>
            </p:spPr>
          </p:sp>
          <p:sp>
            <p:nvSpPr>
              <p:cNvPr id="45" name="Google Shape;45;p33"/>
              <p:cNvSpPr/>
              <p:nvPr/>
            </p:nvSpPr>
            <p:spPr>
              <a:xfrm>
                <a:off x="11772900" y="5551488"/>
                <a:ext cx="157163" cy="155575"/>
              </a:xfrm>
              <a:custGeom>
                <a:rect b="b" l="l" r="r" t="t"/>
                <a:pathLst>
                  <a:path extrusionOk="0" h="33" w="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33"/>
              <p:cNvSpPr/>
              <p:nvPr/>
            </p:nvSpPr>
            <p:spPr>
              <a:xfrm>
                <a:off x="11710987" y="4763"/>
                <a:ext cx="304800" cy="1544638"/>
              </a:xfrm>
              <a:custGeom>
                <a:rect b="b" l="l" r="r" t="t"/>
                <a:pathLst>
                  <a:path extrusionOk="0" h="973" w="192">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chemeClr val="lt2"/>
                  </a:gs>
                  <a:gs pos="100000">
                    <a:srgbClr val="797979"/>
                  </a:gs>
                </a:gsLst>
                <a:lin ang="5400000" scaled="0"/>
              </a:gradFill>
              <a:ln>
                <a:noFill/>
              </a:ln>
            </p:spPr>
          </p:sp>
          <p:sp>
            <p:nvSpPr>
              <p:cNvPr id="47" name="Google Shape;47;p33"/>
              <p:cNvSpPr/>
              <p:nvPr/>
            </p:nvSpPr>
            <p:spPr>
              <a:xfrm>
                <a:off x="11636375" y="4867275"/>
                <a:ext cx="188913"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33"/>
              <p:cNvSpPr/>
              <p:nvPr/>
            </p:nvSpPr>
            <p:spPr>
              <a:xfrm>
                <a:off x="11441112" y="5046663"/>
                <a:ext cx="307975" cy="1801813"/>
              </a:xfrm>
              <a:custGeom>
                <a:rect b="b" l="l" r="r" t="t"/>
                <a:pathLst>
                  <a:path extrusionOk="0" h="1135" w="194">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chemeClr val="lt2"/>
                  </a:gs>
                  <a:gs pos="100000">
                    <a:srgbClr val="797979"/>
                  </a:gs>
                </a:gsLst>
                <a:lin ang="5400000" scaled="0"/>
              </a:gradFill>
              <a:ln>
                <a:noFill/>
              </a:ln>
            </p:spPr>
          </p:sp>
          <p:sp>
            <p:nvSpPr>
              <p:cNvPr id="49" name="Google Shape;49;p33"/>
              <p:cNvSpPr/>
              <p:nvPr/>
            </p:nvSpPr>
            <p:spPr>
              <a:xfrm>
                <a:off x="11849100" y="64166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33"/>
              <p:cNvSpPr/>
              <p:nvPr/>
            </p:nvSpPr>
            <p:spPr>
              <a:xfrm>
                <a:off x="11939587" y="6596063"/>
                <a:ext cx="23813" cy="252413"/>
              </a:xfrm>
              <a:prstGeom prst="rect">
                <a:avLst/>
              </a:prstGeom>
              <a:gradFill>
                <a:gsLst>
                  <a:gs pos="0">
                    <a:schemeClr val="lt2"/>
                  </a:gs>
                  <a:gs pos="100000">
                    <a:srgbClr val="797979"/>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51" name="Google Shape;51;p33"/>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3600"/>
              <a:buFont typeface="Twentieth Century"/>
              <a:buNone/>
              <a:defRPr b="0" i="0" sz="3600" u="none" cap="none" strike="noStrike">
                <a:solidFill>
                  <a:schemeClr val="lt1"/>
                </a:solidFill>
                <a:latin typeface="Twentieth Century"/>
                <a:ea typeface="Twentieth Century"/>
                <a:cs typeface="Twentieth Century"/>
                <a:sym typeface="Twentieth Centur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2" name="Google Shape;52;p33"/>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lvl1pPr indent="-419100" lvl="0" marL="457200" marR="0" rtl="0" algn="l">
              <a:lnSpc>
                <a:spcPct val="120000"/>
              </a:lnSpc>
              <a:spcBef>
                <a:spcPts val="1000"/>
              </a:spcBef>
              <a:spcAft>
                <a:spcPts val="0"/>
              </a:spcAft>
              <a:buClr>
                <a:schemeClr val="lt1"/>
              </a:buClr>
              <a:buSzPts val="3000"/>
              <a:buFont typeface="Arial"/>
              <a:buChar char="•"/>
              <a:defRPr b="0" i="0" sz="2400" u="none" cap="none" strike="noStrike">
                <a:solidFill>
                  <a:schemeClr val="lt1"/>
                </a:solidFill>
                <a:latin typeface="Twentieth Century"/>
                <a:ea typeface="Twentieth Century"/>
                <a:cs typeface="Twentieth Century"/>
                <a:sym typeface="Twentieth Century"/>
              </a:defRPr>
            </a:lvl1pPr>
            <a:lvl2pPr indent="-387350" lvl="1" marL="914400"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indent="-371475" lvl="2" marL="1371600"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indent="-355600" lvl="3" marL="18288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indent="-355600" lvl="4" marL="22860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indent="-339725" lvl="5" marL="27432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indent="-339725" lvl="6" marL="32004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indent="-339725" lvl="7" marL="36576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indent="-339725" lvl="8" marL="41148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53" name="Google Shape;53;p33"/>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50" u="none" cap="none" strike="noStrike">
                <a:solidFill>
                  <a:srgbClr val="F5F5F5"/>
                </a:solidFill>
                <a:latin typeface="Twentieth Century"/>
                <a:ea typeface="Twentieth Century"/>
                <a:cs typeface="Twentieth Century"/>
                <a:sym typeface="Twentieth Centur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9pPr>
          </a:lstStyle>
          <a:p/>
        </p:txBody>
      </p:sp>
      <p:sp>
        <p:nvSpPr>
          <p:cNvPr id="54" name="Google Shape;54;p33"/>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50" u="none" cap="none" strike="noStrike">
                <a:solidFill>
                  <a:srgbClr val="F5F5F5"/>
                </a:solidFill>
                <a:latin typeface="Twentieth Century"/>
                <a:ea typeface="Twentieth Century"/>
                <a:cs typeface="Twentieth Century"/>
                <a:sym typeface="Twentieth Centur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9pPr>
          </a:lstStyle>
          <a:p/>
        </p:txBody>
      </p:sp>
      <p:sp>
        <p:nvSpPr>
          <p:cNvPr id="55" name="Google Shape;55;p33"/>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5F5F5"/>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gif"/><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gif"/><Relationship Id="rId5" Type="http://schemas.openxmlformats.org/officeDocument/2006/relationships/image" Target="../media/image8.png"/><Relationship Id="rId6"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1.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1.gif"/><Relationship Id="rId5"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1.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1.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1.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png"/><Relationship Id="rId4" Type="http://schemas.openxmlformats.org/officeDocument/2006/relationships/image" Target="../media/image1.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7.png"/></Relationships>
</file>

<file path=ppt/slides/_rels/slide20.xml.rels><?xml version="1.0" encoding="UTF-8" standalone="yes"?><Relationships xmlns="http://schemas.openxmlformats.org/package/2006/relationships"><Relationship Id="rId10" Type="http://schemas.openxmlformats.org/officeDocument/2006/relationships/image" Target="../media/image1.gif"/><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en.wikipedia.org/wiki/Optical_phenomena" TargetMode="External"/><Relationship Id="rId4" Type="http://schemas.openxmlformats.org/officeDocument/2006/relationships/hyperlink" Target="https://www.youtube.com/watch?time_continue=77&amp;v=GH5W6xEeY5U&amp;feature=emb_logo%0D" TargetMode="External"/><Relationship Id="rId9" Type="http://schemas.openxmlformats.org/officeDocument/2006/relationships/image" Target="../media/image9.png"/><Relationship Id="rId5" Type="http://schemas.openxmlformats.org/officeDocument/2006/relationships/hyperlink" Target="https://www.youtube.com/watch?v=GH5W6xEeY5U&amp;t=77s" TargetMode="External"/><Relationship Id="rId6" Type="http://schemas.openxmlformats.org/officeDocument/2006/relationships/hyperlink" Target="https://en.wikipedia.org/wiki/Electric_dipole_moment" TargetMode="External"/><Relationship Id="rId7" Type="http://schemas.openxmlformats.org/officeDocument/2006/relationships/hyperlink" Target="https://wonders.physics.wisc.edu/measure-the-speed-of-light/" TargetMode="External"/><Relationship Id="rId8" Type="http://schemas.openxmlformats.org/officeDocument/2006/relationships/hyperlink" Target="https://www.bbc.co.uk/bitesize/guides/zg7jng8/revision/3"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1.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9.png"/><Relationship Id="rId4" Type="http://schemas.openxmlformats.org/officeDocument/2006/relationships/image" Target="../media/image1.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9.png"/><Relationship Id="rId4" Type="http://schemas.openxmlformats.org/officeDocument/2006/relationships/image" Target="../media/image1.gif"/><Relationship Id="rId5"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9.png"/><Relationship Id="rId4" Type="http://schemas.openxmlformats.org/officeDocument/2006/relationships/image" Target="../media/image1.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9.png"/><Relationship Id="rId4" Type="http://schemas.openxmlformats.org/officeDocument/2006/relationships/image" Target="../media/image1.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gif"/><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37" name="Shape 237"/>
        <p:cNvGrpSpPr/>
        <p:nvPr/>
      </p:nvGrpSpPr>
      <p:grpSpPr>
        <a:xfrm>
          <a:off x="0" y="0"/>
          <a:ext cx="0" cy="0"/>
          <a:chOff x="0" y="0"/>
          <a:chExt cx="0" cy="0"/>
        </a:xfrm>
      </p:grpSpPr>
      <p:sp>
        <p:nvSpPr>
          <p:cNvPr id="238" name="Google Shape;238;p1"/>
          <p:cNvSpPr txBox="1"/>
          <p:nvPr>
            <p:ph type="ctrTitle"/>
          </p:nvPr>
        </p:nvSpPr>
        <p:spPr>
          <a:xfrm>
            <a:off x="2313850" y="1765125"/>
            <a:ext cx="8791500" cy="1301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US">
                <a:solidFill>
                  <a:srgbClr val="FFFFFF"/>
                </a:solidFill>
                <a:latin typeface="Barlow Condensed"/>
                <a:ea typeface="Barlow Condensed"/>
                <a:cs typeface="Barlow Condensed"/>
                <a:sym typeface="Barlow Condensed"/>
              </a:rPr>
              <a:t>21. Sinking paper clips</a:t>
            </a:r>
            <a:endParaRPr>
              <a:latin typeface="Barlow Condensed"/>
              <a:ea typeface="Barlow Condensed"/>
              <a:cs typeface="Barlow Condensed"/>
              <a:sym typeface="Barlow Condensed"/>
            </a:endParaRPr>
          </a:p>
        </p:txBody>
      </p:sp>
      <p:sp>
        <p:nvSpPr>
          <p:cNvPr id="239" name="Google Shape;239;p1"/>
          <p:cNvSpPr txBox="1"/>
          <p:nvPr>
            <p:ph idx="1" type="subTitle"/>
          </p:nvPr>
        </p:nvSpPr>
        <p:spPr>
          <a:xfrm>
            <a:off x="2313852" y="3363852"/>
            <a:ext cx="4215600" cy="12345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lt2"/>
              </a:buClr>
              <a:buSzPts val="3000"/>
              <a:buNone/>
            </a:pPr>
            <a:r>
              <a:rPr lang="en-US" sz="2500">
                <a:latin typeface="Barlow Condensed"/>
                <a:ea typeface="Barlow Condensed"/>
                <a:cs typeface="Barlow Condensed"/>
                <a:sym typeface="Barlow Condensed"/>
              </a:rPr>
              <a:t>IYNT 2022 team Greece LaGrands</a:t>
            </a:r>
            <a:endParaRPr sz="2500">
              <a:latin typeface="Barlow Condensed"/>
              <a:ea typeface="Barlow Condensed"/>
              <a:cs typeface="Barlow Condensed"/>
              <a:sym typeface="Barlow Condensed"/>
            </a:endParaRPr>
          </a:p>
          <a:p>
            <a:pPr indent="0" lvl="0" marL="0" rtl="0" algn="l">
              <a:lnSpc>
                <a:spcPct val="120000"/>
              </a:lnSpc>
              <a:spcBef>
                <a:spcPts val="0"/>
              </a:spcBef>
              <a:spcAft>
                <a:spcPts val="0"/>
              </a:spcAft>
              <a:buClr>
                <a:schemeClr val="lt2"/>
              </a:buClr>
              <a:buSzPts val="3000"/>
              <a:buNone/>
            </a:pPr>
            <a:r>
              <a:rPr lang="en-US" sz="2500" cap="none">
                <a:latin typeface="Barlow Condensed"/>
                <a:ea typeface="Barlow Condensed"/>
                <a:cs typeface="Barlow Condensed"/>
                <a:sym typeface="Barlow Condensed"/>
              </a:rPr>
              <a:t>Reporter: </a:t>
            </a:r>
            <a:r>
              <a:rPr lang="en-US" sz="2500">
                <a:latin typeface="Barlow Condensed"/>
                <a:ea typeface="Barlow Condensed"/>
                <a:cs typeface="Barlow Condensed"/>
                <a:sym typeface="Barlow Condensed"/>
              </a:rPr>
              <a:t>Stratos Artopoios</a:t>
            </a:r>
            <a:endParaRPr sz="2500">
              <a:latin typeface="Barlow Condensed"/>
              <a:ea typeface="Barlow Condensed"/>
              <a:cs typeface="Barlow Condensed"/>
              <a:sym typeface="Barlow Condensed"/>
            </a:endParaRPr>
          </a:p>
        </p:txBody>
      </p:sp>
      <p:pic>
        <p:nvPicPr>
          <p:cNvPr id="240" name="Google Shape;240;p1"/>
          <p:cNvPicPr preferRelativeResize="0"/>
          <p:nvPr/>
        </p:nvPicPr>
        <p:blipFill rotWithShape="1">
          <a:blip r:embed="rId3">
            <a:alphaModFix/>
          </a:blip>
          <a:srcRect b="0" l="0" r="0" t="0"/>
          <a:stretch/>
        </p:blipFill>
        <p:spPr>
          <a:xfrm>
            <a:off x="5132850" y="5795250"/>
            <a:ext cx="1926300" cy="932125"/>
          </a:xfrm>
          <a:prstGeom prst="rect">
            <a:avLst/>
          </a:prstGeom>
          <a:noFill/>
          <a:ln>
            <a:noFill/>
          </a:ln>
        </p:spPr>
      </p:pic>
      <p:sp>
        <p:nvSpPr>
          <p:cNvPr id="241" name="Google Shape;241;p1"/>
          <p:cNvSpPr txBox="1"/>
          <p:nvPr>
            <p:ph idx="12" type="sldNum"/>
          </p:nvPr>
        </p:nvSpPr>
        <p:spPr>
          <a:xfrm>
            <a:off x="9896911" y="5410199"/>
            <a:ext cx="771089"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550"/>
              <a:buNone/>
            </a:pPr>
            <a:fld id="{00000000-1234-1234-1234-123412341234}" type="slidenum">
              <a:rPr b="1" lang="en-US" sz="1550"/>
              <a:t>‹#›</a:t>
            </a:fld>
            <a:endParaRPr b="1" sz="1550"/>
          </a:p>
        </p:txBody>
      </p:sp>
      <p:pic>
        <p:nvPicPr>
          <p:cNvPr descr="Greece flag icon - Country flags" id="242" name="Google Shape;242;p1"/>
          <p:cNvPicPr preferRelativeResize="0"/>
          <p:nvPr/>
        </p:nvPicPr>
        <p:blipFill rotWithShape="1">
          <a:blip r:embed="rId4">
            <a:alphaModFix amt="90000"/>
          </a:blip>
          <a:srcRect b="0" l="0" r="0" t="0"/>
          <a:stretch/>
        </p:blipFill>
        <p:spPr>
          <a:xfrm>
            <a:off x="11130778" y="5795251"/>
            <a:ext cx="724972" cy="764390"/>
          </a:xfrm>
          <a:prstGeom prst="rect">
            <a:avLst/>
          </a:prstGeom>
          <a:noFill/>
          <a:ln>
            <a:noFill/>
          </a:ln>
        </p:spPr>
      </p:pic>
      <p:sp>
        <p:nvSpPr>
          <p:cNvPr id="243" name="Google Shape;243;p1"/>
          <p:cNvSpPr/>
          <p:nvPr/>
        </p:nvSpPr>
        <p:spPr>
          <a:xfrm>
            <a:off x="11105348" y="5775313"/>
            <a:ext cx="775800" cy="804300"/>
          </a:xfrm>
          <a:prstGeom prst="ellipse">
            <a:avLst/>
          </a:prstGeom>
          <a:noFill/>
          <a:ln cap="flat" cmpd="sng" w="19050">
            <a:solidFill>
              <a:srgbClr val="FFFFFF"/>
            </a:solidFill>
            <a:prstDash val="solid"/>
            <a:round/>
            <a:headEnd len="sm" w="sm" type="none"/>
            <a:tailEnd len="sm" w="sm" type="none"/>
          </a:ln>
          <a:effectLst>
            <a:outerShdw blurRad="342900" rotWithShape="0" algn="bl" dir="5400000" dist="19050">
              <a:srgbClr val="000000"/>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94" name="Shape 394"/>
        <p:cNvGrpSpPr/>
        <p:nvPr/>
      </p:nvGrpSpPr>
      <p:grpSpPr>
        <a:xfrm>
          <a:off x="0" y="0"/>
          <a:ext cx="0" cy="0"/>
          <a:chOff x="0" y="0"/>
          <a:chExt cx="0" cy="0"/>
        </a:xfrm>
      </p:grpSpPr>
      <p:sp>
        <p:nvSpPr>
          <p:cNvPr id="395" name="Google Shape;395;p13"/>
          <p:cNvSpPr txBox="1"/>
          <p:nvPr>
            <p:ph type="title"/>
          </p:nvPr>
        </p:nvSpPr>
        <p:spPr>
          <a:xfrm>
            <a:off x="1025975" y="1115093"/>
            <a:ext cx="9906000" cy="822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Arial"/>
              <a:buNone/>
            </a:pPr>
            <a:r>
              <a:rPr i="0" lang="en-US" sz="3500">
                <a:solidFill>
                  <a:srgbClr val="FFFFFF"/>
                </a:solidFill>
                <a:latin typeface="Barlow Condensed"/>
                <a:ea typeface="Barlow Condensed"/>
                <a:cs typeface="Barlow Condensed"/>
                <a:sym typeface="Barlow Condensed"/>
              </a:rPr>
              <a:t>EXPERIMENTAL RESULTS </a:t>
            </a:r>
            <a:r>
              <a:rPr i="0" lang="en-US" sz="3500">
                <a:latin typeface="Barlow Condensed"/>
                <a:ea typeface="Barlow Condensed"/>
                <a:cs typeface="Barlow Condensed"/>
                <a:sym typeface="Barlow Condensed"/>
              </a:rPr>
              <a:t>I</a:t>
            </a:r>
            <a:endParaRPr sz="3500">
              <a:latin typeface="Barlow Condensed"/>
              <a:ea typeface="Barlow Condensed"/>
              <a:cs typeface="Barlow Condensed"/>
              <a:sym typeface="Barlow Condensed"/>
            </a:endParaRPr>
          </a:p>
        </p:txBody>
      </p:sp>
      <p:sp>
        <p:nvSpPr>
          <p:cNvPr id="396" name="Google Shape;396;p13"/>
          <p:cNvSpPr txBox="1"/>
          <p:nvPr>
            <p:ph idx="1" type="body"/>
          </p:nvPr>
        </p:nvSpPr>
        <p:spPr>
          <a:xfrm>
            <a:off x="1141425" y="2103000"/>
            <a:ext cx="5109600" cy="52929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1200"/>
              </a:spcBef>
              <a:spcAft>
                <a:spcPts val="0"/>
              </a:spcAft>
              <a:buClr>
                <a:srgbClr val="3C78D8"/>
              </a:buClr>
              <a:buSzPts val="3300"/>
              <a:buFont typeface="Barlow Condensed"/>
              <a:buChar char="•"/>
            </a:pPr>
            <a:r>
              <a:rPr lang="en-US" sz="2700">
                <a:latin typeface="Barlow Condensed"/>
                <a:ea typeface="Barlow Condensed"/>
                <a:cs typeface="Barlow Condensed"/>
                <a:sym typeface="Barlow Condensed"/>
              </a:rPr>
              <a:t>Smaller ratio (first row of cup)</a:t>
            </a:r>
            <a:endParaRPr sz="2700">
              <a:latin typeface="Barlow Condensed"/>
              <a:ea typeface="Barlow Condensed"/>
              <a:cs typeface="Barlow Condensed"/>
              <a:sym typeface="Barlow Condensed"/>
            </a:endParaRPr>
          </a:p>
          <a:p>
            <a:pPr indent="-190500" lvl="0" marL="228600" rtl="0" algn="l">
              <a:lnSpc>
                <a:spcPct val="100000"/>
              </a:lnSpc>
              <a:spcBef>
                <a:spcPts val="1200"/>
              </a:spcBef>
              <a:spcAft>
                <a:spcPts val="0"/>
              </a:spcAft>
              <a:buSzPts val="2700"/>
              <a:buFont typeface="Barlow Condensed"/>
              <a:buChar char="•"/>
            </a:pPr>
            <a:r>
              <a:rPr lang="en-US" sz="2700">
                <a:latin typeface="Barlow Condensed"/>
                <a:ea typeface="Barlow Condensed"/>
                <a:cs typeface="Barlow Condensed"/>
                <a:sym typeface="Barlow Condensed"/>
              </a:rPr>
              <a:t>time to bottom: 0,9 sec </a:t>
            </a:r>
            <a:endParaRPr sz="2700">
              <a:latin typeface="Barlow Condensed"/>
              <a:ea typeface="Barlow Condensed"/>
              <a:cs typeface="Barlow Condensed"/>
              <a:sym typeface="Barlow Condensed"/>
            </a:endParaRPr>
          </a:p>
          <a:p>
            <a:pPr indent="0" lvl="0" marL="228600" rtl="0" algn="l">
              <a:lnSpc>
                <a:spcPct val="100000"/>
              </a:lnSpc>
              <a:spcBef>
                <a:spcPts val="1200"/>
              </a:spcBef>
              <a:spcAft>
                <a:spcPts val="0"/>
              </a:spcAft>
              <a:buSzPts val="2250"/>
              <a:buNone/>
            </a:pPr>
            <a:r>
              <a:t/>
            </a:r>
            <a:endParaRPr sz="2700">
              <a:latin typeface="Barlow Condensed"/>
              <a:ea typeface="Barlow Condensed"/>
              <a:cs typeface="Barlow Condensed"/>
              <a:sym typeface="Barlow Condensed"/>
            </a:endParaRPr>
          </a:p>
        </p:txBody>
      </p:sp>
      <p:sp>
        <p:nvSpPr>
          <p:cNvPr id="397" name="Google Shape;397;p13"/>
          <p:cNvSpPr txBox="1"/>
          <p:nvPr>
            <p:ph idx="12" type="sldNum"/>
          </p:nvPr>
        </p:nvSpPr>
        <p:spPr>
          <a:xfrm>
            <a:off x="10276321" y="5883274"/>
            <a:ext cx="7710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550"/>
              <a:buNone/>
            </a:pPr>
            <a:fld id="{00000000-1234-1234-1234-123412341234}" type="slidenum">
              <a:rPr b="1" lang="en-US" sz="1550"/>
              <a:t>‹#›</a:t>
            </a:fld>
            <a:endParaRPr b="1" sz="1550"/>
          </a:p>
        </p:txBody>
      </p:sp>
      <p:sp>
        <p:nvSpPr>
          <p:cNvPr id="398" name="Google Shape;398;p13"/>
          <p:cNvSpPr txBox="1"/>
          <p:nvPr/>
        </p:nvSpPr>
        <p:spPr>
          <a:xfrm>
            <a:off x="7053950" y="2087500"/>
            <a:ext cx="4091700" cy="1169700"/>
          </a:xfrm>
          <a:prstGeom prst="rect">
            <a:avLst/>
          </a:prstGeom>
          <a:noFill/>
          <a:ln>
            <a:noFill/>
          </a:ln>
        </p:spPr>
        <p:txBody>
          <a:bodyPr anchorCtr="0" anchor="t" bIns="91425" lIns="91425" spcFirstLastPara="1" rIns="91425" wrap="square" tIns="91425">
            <a:spAutoFit/>
          </a:bodyPr>
          <a:lstStyle/>
          <a:p>
            <a:pPr indent="-209550" lvl="0" marL="228600" marR="0" rtl="0" algn="l">
              <a:lnSpc>
                <a:spcPct val="100000"/>
              </a:lnSpc>
              <a:spcBef>
                <a:spcPts val="1200"/>
              </a:spcBef>
              <a:spcAft>
                <a:spcPts val="0"/>
              </a:spcAft>
              <a:buClr>
                <a:schemeClr val="lt1"/>
              </a:buClr>
              <a:buSzPts val="2700"/>
              <a:buFont typeface="Barlow Condensed"/>
              <a:buChar char="•"/>
            </a:pPr>
            <a:r>
              <a:rPr lang="en-US" sz="2700">
                <a:solidFill>
                  <a:schemeClr val="lt1"/>
                </a:solidFill>
                <a:latin typeface="Barlow Condensed"/>
                <a:ea typeface="Barlow Condensed"/>
                <a:cs typeface="Barlow Condensed"/>
                <a:sym typeface="Barlow Condensed"/>
              </a:rPr>
              <a:t>Bigger ratio (third row of cup)</a:t>
            </a:r>
            <a:endParaRPr sz="2700">
              <a:solidFill>
                <a:schemeClr val="lt1"/>
              </a:solidFill>
              <a:latin typeface="Barlow Condensed"/>
              <a:ea typeface="Barlow Condensed"/>
              <a:cs typeface="Barlow Condensed"/>
              <a:sym typeface="Barlow Condensed"/>
            </a:endParaRPr>
          </a:p>
          <a:p>
            <a:pPr indent="0" lvl="0" marL="0" rtl="0" algn="l">
              <a:spcBef>
                <a:spcPts val="1200"/>
              </a:spcBef>
              <a:spcAft>
                <a:spcPts val="0"/>
              </a:spcAft>
              <a:buNone/>
            </a:pPr>
            <a:r>
              <a:rPr lang="en-US" sz="2700">
                <a:solidFill>
                  <a:schemeClr val="lt1"/>
                </a:solidFill>
                <a:latin typeface="Barlow Condensed"/>
                <a:ea typeface="Barlow Condensed"/>
                <a:cs typeface="Barlow Condensed"/>
                <a:sym typeface="Barlow Condensed"/>
              </a:rPr>
              <a:t>time to bottom: 1,2 sec</a:t>
            </a:r>
            <a:endParaRPr sz="2700">
              <a:solidFill>
                <a:schemeClr val="lt1"/>
              </a:solidFill>
              <a:latin typeface="Barlow Condensed"/>
              <a:ea typeface="Barlow Condensed"/>
              <a:cs typeface="Barlow Condensed"/>
              <a:sym typeface="Barlow Condensed"/>
            </a:endParaRPr>
          </a:p>
        </p:txBody>
      </p:sp>
      <p:pic>
        <p:nvPicPr>
          <p:cNvPr descr="Greece flag icon - Country flags" id="399" name="Google Shape;399;p13"/>
          <p:cNvPicPr preferRelativeResize="0"/>
          <p:nvPr/>
        </p:nvPicPr>
        <p:blipFill rotWithShape="1">
          <a:blip r:embed="rId3">
            <a:alphaModFix amt="90000"/>
          </a:blip>
          <a:srcRect b="0" l="0" r="0" t="0"/>
          <a:stretch/>
        </p:blipFill>
        <p:spPr>
          <a:xfrm>
            <a:off x="11370728" y="4260926"/>
            <a:ext cx="724972" cy="764390"/>
          </a:xfrm>
          <a:prstGeom prst="rect">
            <a:avLst/>
          </a:prstGeom>
          <a:noFill/>
          <a:ln>
            <a:noFill/>
          </a:ln>
        </p:spPr>
      </p:pic>
      <p:sp>
        <p:nvSpPr>
          <p:cNvPr id="400" name="Google Shape;400;p13"/>
          <p:cNvSpPr/>
          <p:nvPr/>
        </p:nvSpPr>
        <p:spPr>
          <a:xfrm>
            <a:off x="11345298" y="4240988"/>
            <a:ext cx="775800" cy="804300"/>
          </a:xfrm>
          <a:prstGeom prst="ellipse">
            <a:avLst/>
          </a:prstGeom>
          <a:noFill/>
          <a:ln cap="flat" cmpd="sng" w="19050">
            <a:solidFill>
              <a:srgbClr val="FFFFFF"/>
            </a:solidFill>
            <a:prstDash val="solid"/>
            <a:round/>
            <a:headEnd len="sm" w="sm" type="none"/>
            <a:tailEnd len="sm" w="sm" type="none"/>
          </a:ln>
          <a:effectLst>
            <a:outerShdw blurRad="342900" rotWithShape="0" algn="bl" dir="5400000" dist="19050">
              <a:srgbClr val="000000"/>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13"/>
          <p:cNvSpPr/>
          <p:nvPr/>
        </p:nvSpPr>
        <p:spPr>
          <a:xfrm>
            <a:off x="1617313" y="261825"/>
            <a:ext cx="1386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7F7F7"/>
                </a:solidFill>
                <a:latin typeface="Barlow Condensed"/>
                <a:ea typeface="Barlow Condensed"/>
                <a:cs typeface="Barlow Condensed"/>
                <a:sym typeface="Barlow Condensed"/>
              </a:rPr>
              <a:t>        Introduction</a:t>
            </a:r>
            <a:endParaRPr b="1" i="0" sz="1000" u="none" cap="none" strike="noStrike">
              <a:solidFill>
                <a:srgbClr val="F7F7F7"/>
              </a:solidFill>
              <a:latin typeface="Barlow Condensed"/>
              <a:ea typeface="Barlow Condensed"/>
              <a:cs typeface="Barlow Condensed"/>
              <a:sym typeface="Barlow Condensed"/>
            </a:endParaRPr>
          </a:p>
        </p:txBody>
      </p:sp>
      <p:sp>
        <p:nvSpPr>
          <p:cNvPr id="402" name="Google Shape;402;p13"/>
          <p:cNvSpPr/>
          <p:nvPr/>
        </p:nvSpPr>
        <p:spPr>
          <a:xfrm>
            <a:off x="4106300" y="261825"/>
            <a:ext cx="15660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chemeClr val="lt1"/>
                </a:solidFill>
                <a:latin typeface="Barlow Condensed"/>
                <a:ea typeface="Barlow Condensed"/>
                <a:cs typeface="Barlow Condensed"/>
                <a:sym typeface="Barlow Condensed"/>
              </a:rPr>
              <a:t>     Hypotheses/setup</a:t>
            </a:r>
            <a:endParaRPr b="1" i="0" sz="1000" u="none" cap="none" strike="noStrike">
              <a:solidFill>
                <a:schemeClr val="lt1"/>
              </a:solidFill>
              <a:latin typeface="Barlow Condensed"/>
              <a:ea typeface="Barlow Condensed"/>
              <a:cs typeface="Barlow Condensed"/>
              <a:sym typeface="Barlow Condensed"/>
            </a:endParaRPr>
          </a:p>
        </p:txBody>
      </p:sp>
      <p:sp>
        <p:nvSpPr>
          <p:cNvPr id="403" name="Google Shape;403;p13"/>
          <p:cNvSpPr/>
          <p:nvPr/>
        </p:nvSpPr>
        <p:spPr>
          <a:xfrm>
            <a:off x="5556772" y="261825"/>
            <a:ext cx="1314300" cy="338700"/>
          </a:xfrm>
          <a:prstGeom prst="chevron">
            <a:avLst>
              <a:gd fmla="val 50000" name="adj"/>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chemeClr val="dk1"/>
                </a:solidFill>
                <a:latin typeface="Barlow Condensed"/>
                <a:ea typeface="Barlow Condensed"/>
                <a:cs typeface="Barlow Condensed"/>
                <a:sym typeface="Barlow Condensed"/>
              </a:rPr>
              <a:t>    Experiment 1</a:t>
            </a:r>
            <a:endParaRPr b="1" i="0" sz="1000" u="none" cap="none" strike="noStrike">
              <a:solidFill>
                <a:schemeClr val="dk1"/>
              </a:solidFill>
              <a:latin typeface="Barlow Condensed"/>
              <a:ea typeface="Barlow Condensed"/>
              <a:cs typeface="Barlow Condensed"/>
              <a:sym typeface="Barlow Condensed"/>
            </a:endParaRPr>
          </a:p>
        </p:txBody>
      </p:sp>
      <p:sp>
        <p:nvSpPr>
          <p:cNvPr id="404" name="Google Shape;404;p13"/>
          <p:cNvSpPr/>
          <p:nvPr/>
        </p:nvSpPr>
        <p:spPr>
          <a:xfrm>
            <a:off x="6774994"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Experiment 2</a:t>
            </a:r>
            <a:endParaRPr b="1" i="0" sz="1000" u="none" cap="none" strike="noStrike">
              <a:solidFill>
                <a:srgbClr val="F5F5F5"/>
              </a:solidFill>
              <a:latin typeface="Barlow Condensed"/>
              <a:ea typeface="Barlow Condensed"/>
              <a:cs typeface="Barlow Condensed"/>
              <a:sym typeface="Barlow Condensed"/>
            </a:endParaRPr>
          </a:p>
        </p:txBody>
      </p:sp>
      <p:sp>
        <p:nvSpPr>
          <p:cNvPr id="405" name="Google Shape;405;p13"/>
          <p:cNvSpPr/>
          <p:nvPr/>
        </p:nvSpPr>
        <p:spPr>
          <a:xfrm>
            <a:off x="8010053"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Experiment 3</a:t>
            </a:r>
            <a:endParaRPr b="1" i="0" sz="1000" u="none" cap="none" strike="noStrike">
              <a:solidFill>
                <a:srgbClr val="F5F5F5"/>
              </a:solidFill>
              <a:latin typeface="Barlow Condensed"/>
              <a:ea typeface="Barlow Condensed"/>
              <a:cs typeface="Barlow Condensed"/>
              <a:sym typeface="Barlow Condensed"/>
            </a:endParaRPr>
          </a:p>
        </p:txBody>
      </p:sp>
      <p:sp>
        <p:nvSpPr>
          <p:cNvPr id="406" name="Google Shape;406;p13"/>
          <p:cNvSpPr/>
          <p:nvPr/>
        </p:nvSpPr>
        <p:spPr>
          <a:xfrm>
            <a:off x="9260397"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Results</a:t>
            </a:r>
            <a:endParaRPr b="1" i="0" sz="1000" u="none" cap="none" strike="noStrike">
              <a:solidFill>
                <a:srgbClr val="F5F5F5"/>
              </a:solidFill>
              <a:latin typeface="Barlow Condensed"/>
              <a:ea typeface="Barlow Condensed"/>
              <a:cs typeface="Barlow Condensed"/>
              <a:sym typeface="Barlow Condensed"/>
            </a:endParaRPr>
          </a:p>
        </p:txBody>
      </p:sp>
      <p:sp>
        <p:nvSpPr>
          <p:cNvPr id="407" name="Google Shape;407;p13"/>
          <p:cNvSpPr/>
          <p:nvPr/>
        </p:nvSpPr>
        <p:spPr>
          <a:xfrm>
            <a:off x="2882167"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7F7F7"/>
                </a:solidFill>
                <a:latin typeface="Barlow Condensed"/>
                <a:ea typeface="Barlow Condensed"/>
                <a:cs typeface="Barlow Condensed"/>
                <a:sym typeface="Barlow Condensed"/>
              </a:rPr>
              <a:t>     Theory</a:t>
            </a:r>
            <a:endParaRPr b="1" i="0" sz="1000" u="none" cap="none" strike="noStrike">
              <a:solidFill>
                <a:srgbClr val="F7F7F7"/>
              </a:solidFill>
              <a:latin typeface="Barlow Condensed"/>
              <a:ea typeface="Barlow Condensed"/>
              <a:cs typeface="Barlow Condensed"/>
              <a:sym typeface="Barlow Condensed"/>
            </a:endParaRPr>
          </a:p>
        </p:txBody>
      </p:sp>
      <p:pic>
        <p:nvPicPr>
          <p:cNvPr id="408" name="Google Shape;408;p13"/>
          <p:cNvPicPr preferRelativeResize="0"/>
          <p:nvPr/>
        </p:nvPicPr>
        <p:blipFill rotWithShape="1">
          <a:blip r:embed="rId4">
            <a:alphaModFix/>
          </a:blip>
          <a:srcRect b="0" l="0" r="0" t="0"/>
          <a:stretch/>
        </p:blipFill>
        <p:spPr>
          <a:xfrm>
            <a:off x="5132850" y="5795250"/>
            <a:ext cx="1926300" cy="932125"/>
          </a:xfrm>
          <a:prstGeom prst="rect">
            <a:avLst/>
          </a:prstGeom>
          <a:noFill/>
          <a:ln>
            <a:noFill/>
          </a:ln>
        </p:spPr>
      </p:pic>
      <p:pic>
        <p:nvPicPr>
          <p:cNvPr id="409" name="Google Shape;409;p13"/>
          <p:cNvPicPr preferRelativeResize="0"/>
          <p:nvPr/>
        </p:nvPicPr>
        <p:blipFill rotWithShape="1">
          <a:blip r:embed="rId5">
            <a:alphaModFix/>
          </a:blip>
          <a:srcRect b="0" l="20662" r="13785" t="0"/>
          <a:stretch/>
        </p:blipFill>
        <p:spPr>
          <a:xfrm>
            <a:off x="1753650" y="3466350"/>
            <a:ext cx="2593124" cy="2966850"/>
          </a:xfrm>
          <a:prstGeom prst="rect">
            <a:avLst/>
          </a:prstGeom>
          <a:noFill/>
          <a:ln cap="flat" cmpd="sng" w="19050">
            <a:solidFill>
              <a:schemeClr val="lt1"/>
            </a:solidFill>
            <a:prstDash val="solid"/>
            <a:round/>
            <a:headEnd len="sm" w="sm" type="none"/>
            <a:tailEnd len="sm" w="sm" type="none"/>
          </a:ln>
        </p:spPr>
      </p:pic>
      <p:pic>
        <p:nvPicPr>
          <p:cNvPr id="410" name="Google Shape;410;p13"/>
          <p:cNvPicPr preferRelativeResize="0"/>
          <p:nvPr/>
        </p:nvPicPr>
        <p:blipFill rotWithShape="1">
          <a:blip r:embed="rId6">
            <a:alphaModFix/>
          </a:blip>
          <a:srcRect b="0" l="17969" r="13626" t="0"/>
          <a:stretch/>
        </p:blipFill>
        <p:spPr>
          <a:xfrm>
            <a:off x="7401200" y="3466349"/>
            <a:ext cx="2706056" cy="2966850"/>
          </a:xfrm>
          <a:prstGeom prst="rect">
            <a:avLst/>
          </a:prstGeom>
          <a:noFill/>
          <a:ln cap="flat" cmpd="sng" w="19050">
            <a:solidFill>
              <a:schemeClr val="lt1"/>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14" name="Shape 414"/>
        <p:cNvGrpSpPr/>
        <p:nvPr/>
      </p:nvGrpSpPr>
      <p:grpSpPr>
        <a:xfrm>
          <a:off x="0" y="0"/>
          <a:ext cx="0" cy="0"/>
          <a:chOff x="0" y="0"/>
          <a:chExt cx="0" cy="0"/>
        </a:xfrm>
      </p:grpSpPr>
      <p:sp>
        <p:nvSpPr>
          <p:cNvPr id="415" name="Google Shape;415;p12"/>
          <p:cNvSpPr txBox="1"/>
          <p:nvPr>
            <p:ph type="title"/>
          </p:nvPr>
        </p:nvSpPr>
        <p:spPr>
          <a:xfrm>
            <a:off x="1260932" y="1063352"/>
            <a:ext cx="9906000" cy="850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Arial"/>
              <a:buNone/>
            </a:pPr>
            <a:r>
              <a:rPr i="0" lang="en-US" sz="3500">
                <a:solidFill>
                  <a:srgbClr val="FFFFFF"/>
                </a:solidFill>
                <a:latin typeface="Barlow Condensed"/>
                <a:ea typeface="Barlow Condensed"/>
                <a:cs typeface="Barlow Condensed"/>
                <a:sym typeface="Barlow Condensed"/>
              </a:rPr>
              <a:t>CONTROL OF VARIABLES I</a:t>
            </a:r>
            <a:endParaRPr sz="3500">
              <a:latin typeface="Barlow Condensed"/>
              <a:ea typeface="Barlow Condensed"/>
              <a:cs typeface="Barlow Condensed"/>
              <a:sym typeface="Barlow Condensed"/>
            </a:endParaRPr>
          </a:p>
        </p:txBody>
      </p:sp>
      <p:sp>
        <p:nvSpPr>
          <p:cNvPr id="416" name="Google Shape;416;p12"/>
          <p:cNvSpPr txBox="1"/>
          <p:nvPr>
            <p:ph idx="12" type="sldNum"/>
          </p:nvPr>
        </p:nvSpPr>
        <p:spPr>
          <a:xfrm>
            <a:off x="10276321" y="5883274"/>
            <a:ext cx="7710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550"/>
              <a:buNone/>
            </a:pPr>
            <a:fld id="{00000000-1234-1234-1234-123412341234}" type="slidenum">
              <a:rPr b="1" lang="en-US" sz="1550"/>
              <a:t>‹#›</a:t>
            </a:fld>
            <a:endParaRPr b="1" sz="1550"/>
          </a:p>
        </p:txBody>
      </p:sp>
      <p:pic>
        <p:nvPicPr>
          <p:cNvPr descr="Greece flag icon - Country flags" id="417" name="Google Shape;417;p12"/>
          <p:cNvPicPr preferRelativeResize="0"/>
          <p:nvPr/>
        </p:nvPicPr>
        <p:blipFill rotWithShape="1">
          <a:blip r:embed="rId3">
            <a:alphaModFix amt="90000"/>
          </a:blip>
          <a:srcRect b="0" l="0" r="0" t="0"/>
          <a:stretch/>
        </p:blipFill>
        <p:spPr>
          <a:xfrm>
            <a:off x="11370728" y="4260926"/>
            <a:ext cx="724972" cy="764390"/>
          </a:xfrm>
          <a:prstGeom prst="rect">
            <a:avLst/>
          </a:prstGeom>
          <a:noFill/>
          <a:ln>
            <a:noFill/>
          </a:ln>
        </p:spPr>
      </p:pic>
      <p:sp>
        <p:nvSpPr>
          <p:cNvPr id="418" name="Google Shape;418;p12"/>
          <p:cNvSpPr/>
          <p:nvPr/>
        </p:nvSpPr>
        <p:spPr>
          <a:xfrm>
            <a:off x="11345298" y="4240988"/>
            <a:ext cx="775800" cy="804300"/>
          </a:xfrm>
          <a:prstGeom prst="ellipse">
            <a:avLst/>
          </a:prstGeom>
          <a:noFill/>
          <a:ln cap="flat" cmpd="sng" w="19050">
            <a:solidFill>
              <a:srgbClr val="FFFFFF"/>
            </a:solidFill>
            <a:prstDash val="solid"/>
            <a:round/>
            <a:headEnd len="sm" w="sm" type="none"/>
            <a:tailEnd len="sm" w="sm" type="none"/>
          </a:ln>
          <a:effectLst>
            <a:outerShdw blurRad="342900" rotWithShape="0" algn="bl" dir="5400000" dist="19050">
              <a:srgbClr val="000000"/>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12"/>
          <p:cNvSpPr/>
          <p:nvPr/>
        </p:nvSpPr>
        <p:spPr>
          <a:xfrm>
            <a:off x="1617313" y="261825"/>
            <a:ext cx="1386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7F7F7"/>
                </a:solidFill>
                <a:latin typeface="Barlow Condensed"/>
                <a:ea typeface="Barlow Condensed"/>
                <a:cs typeface="Barlow Condensed"/>
                <a:sym typeface="Barlow Condensed"/>
              </a:rPr>
              <a:t>        Introduction</a:t>
            </a:r>
            <a:endParaRPr b="1" i="0" sz="1000" u="none" cap="none" strike="noStrike">
              <a:solidFill>
                <a:srgbClr val="F7F7F7"/>
              </a:solidFill>
              <a:latin typeface="Barlow Condensed"/>
              <a:ea typeface="Barlow Condensed"/>
              <a:cs typeface="Barlow Condensed"/>
              <a:sym typeface="Barlow Condensed"/>
            </a:endParaRPr>
          </a:p>
        </p:txBody>
      </p:sp>
      <p:sp>
        <p:nvSpPr>
          <p:cNvPr id="420" name="Google Shape;420;p12"/>
          <p:cNvSpPr/>
          <p:nvPr/>
        </p:nvSpPr>
        <p:spPr>
          <a:xfrm>
            <a:off x="4106300" y="261825"/>
            <a:ext cx="15660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chemeClr val="lt1"/>
                </a:solidFill>
                <a:latin typeface="Barlow Condensed"/>
                <a:ea typeface="Barlow Condensed"/>
                <a:cs typeface="Barlow Condensed"/>
                <a:sym typeface="Barlow Condensed"/>
              </a:rPr>
              <a:t>     Hypotheses/setup</a:t>
            </a:r>
            <a:endParaRPr b="1" i="0" sz="1000" u="none" cap="none" strike="noStrike">
              <a:solidFill>
                <a:schemeClr val="lt1"/>
              </a:solidFill>
              <a:latin typeface="Barlow Condensed"/>
              <a:ea typeface="Barlow Condensed"/>
              <a:cs typeface="Barlow Condensed"/>
              <a:sym typeface="Barlow Condensed"/>
            </a:endParaRPr>
          </a:p>
        </p:txBody>
      </p:sp>
      <p:sp>
        <p:nvSpPr>
          <p:cNvPr id="421" name="Google Shape;421;p12"/>
          <p:cNvSpPr/>
          <p:nvPr/>
        </p:nvSpPr>
        <p:spPr>
          <a:xfrm>
            <a:off x="5556772" y="261825"/>
            <a:ext cx="1314300" cy="338700"/>
          </a:xfrm>
          <a:prstGeom prst="chevron">
            <a:avLst>
              <a:gd fmla="val 50000" name="adj"/>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chemeClr val="dk1"/>
                </a:solidFill>
                <a:latin typeface="Barlow Condensed"/>
                <a:ea typeface="Barlow Condensed"/>
                <a:cs typeface="Barlow Condensed"/>
                <a:sym typeface="Barlow Condensed"/>
              </a:rPr>
              <a:t>    Experiment 1</a:t>
            </a:r>
            <a:endParaRPr b="1" i="0" sz="1000" u="none" cap="none" strike="noStrike">
              <a:solidFill>
                <a:schemeClr val="dk1"/>
              </a:solidFill>
              <a:latin typeface="Barlow Condensed"/>
              <a:ea typeface="Barlow Condensed"/>
              <a:cs typeface="Barlow Condensed"/>
              <a:sym typeface="Barlow Condensed"/>
            </a:endParaRPr>
          </a:p>
        </p:txBody>
      </p:sp>
      <p:sp>
        <p:nvSpPr>
          <p:cNvPr id="422" name="Google Shape;422;p12"/>
          <p:cNvSpPr/>
          <p:nvPr/>
        </p:nvSpPr>
        <p:spPr>
          <a:xfrm>
            <a:off x="6774994"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Experiment 2</a:t>
            </a:r>
            <a:endParaRPr b="1" i="0" sz="1000" u="none" cap="none" strike="noStrike">
              <a:solidFill>
                <a:srgbClr val="F5F5F5"/>
              </a:solidFill>
              <a:latin typeface="Barlow Condensed"/>
              <a:ea typeface="Barlow Condensed"/>
              <a:cs typeface="Barlow Condensed"/>
              <a:sym typeface="Barlow Condensed"/>
            </a:endParaRPr>
          </a:p>
        </p:txBody>
      </p:sp>
      <p:sp>
        <p:nvSpPr>
          <p:cNvPr id="423" name="Google Shape;423;p12"/>
          <p:cNvSpPr/>
          <p:nvPr/>
        </p:nvSpPr>
        <p:spPr>
          <a:xfrm>
            <a:off x="8010053"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Experiment 3</a:t>
            </a:r>
            <a:endParaRPr b="1" i="0" sz="1000" u="none" cap="none" strike="noStrike">
              <a:solidFill>
                <a:srgbClr val="F5F5F5"/>
              </a:solidFill>
              <a:latin typeface="Barlow Condensed"/>
              <a:ea typeface="Barlow Condensed"/>
              <a:cs typeface="Barlow Condensed"/>
              <a:sym typeface="Barlow Condensed"/>
            </a:endParaRPr>
          </a:p>
        </p:txBody>
      </p:sp>
      <p:sp>
        <p:nvSpPr>
          <p:cNvPr id="424" name="Google Shape;424;p12"/>
          <p:cNvSpPr/>
          <p:nvPr/>
        </p:nvSpPr>
        <p:spPr>
          <a:xfrm>
            <a:off x="9260397"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Results</a:t>
            </a:r>
            <a:endParaRPr b="1" i="0" sz="1000" u="none" cap="none" strike="noStrike">
              <a:solidFill>
                <a:srgbClr val="F5F5F5"/>
              </a:solidFill>
              <a:latin typeface="Barlow Condensed"/>
              <a:ea typeface="Barlow Condensed"/>
              <a:cs typeface="Barlow Condensed"/>
              <a:sym typeface="Barlow Condensed"/>
            </a:endParaRPr>
          </a:p>
        </p:txBody>
      </p:sp>
      <p:sp>
        <p:nvSpPr>
          <p:cNvPr id="425" name="Google Shape;425;p12"/>
          <p:cNvSpPr/>
          <p:nvPr/>
        </p:nvSpPr>
        <p:spPr>
          <a:xfrm>
            <a:off x="2882167"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7F7F7"/>
                </a:solidFill>
                <a:latin typeface="Barlow Condensed"/>
                <a:ea typeface="Barlow Condensed"/>
                <a:cs typeface="Barlow Condensed"/>
                <a:sym typeface="Barlow Condensed"/>
              </a:rPr>
              <a:t>     Theory</a:t>
            </a:r>
            <a:endParaRPr b="1" i="0" sz="1000" u="none" cap="none" strike="noStrike">
              <a:solidFill>
                <a:srgbClr val="F7F7F7"/>
              </a:solidFill>
              <a:latin typeface="Barlow Condensed"/>
              <a:ea typeface="Barlow Condensed"/>
              <a:cs typeface="Barlow Condensed"/>
              <a:sym typeface="Barlow Condensed"/>
            </a:endParaRPr>
          </a:p>
        </p:txBody>
      </p:sp>
      <p:sp>
        <p:nvSpPr>
          <p:cNvPr id="426" name="Google Shape;426;p12"/>
          <p:cNvSpPr/>
          <p:nvPr/>
        </p:nvSpPr>
        <p:spPr>
          <a:xfrm>
            <a:off x="4317163" y="2299538"/>
            <a:ext cx="3660900" cy="702900"/>
          </a:xfrm>
          <a:prstGeom prst="homePlate">
            <a:avLst>
              <a:gd fmla="val 50000" name="adj"/>
            </a:avLst>
          </a:prstGeom>
          <a:gradFill>
            <a:gsLst>
              <a:gs pos="0">
                <a:srgbClr val="FFFFFF"/>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3100" u="none" cap="none" strike="noStrike">
                <a:solidFill>
                  <a:srgbClr val="000000"/>
                </a:solidFill>
                <a:latin typeface="Staatliches"/>
                <a:ea typeface="Staatliches"/>
                <a:cs typeface="Staatliches"/>
                <a:sym typeface="Staatliches"/>
              </a:rPr>
              <a:t>                    </a:t>
            </a:r>
            <a:r>
              <a:rPr b="0" i="0" lang="en-US" sz="3100" u="none" cap="none" strike="noStrike">
                <a:solidFill>
                  <a:srgbClr val="000000"/>
                </a:solidFill>
                <a:latin typeface="Staatliches"/>
                <a:ea typeface="Staatliches"/>
                <a:cs typeface="Staatliches"/>
                <a:sym typeface="Staatliches"/>
              </a:rPr>
              <a:t>    DEPENDENT</a:t>
            </a:r>
            <a:r>
              <a:rPr b="1" i="0" lang="en-US" sz="3100" u="none" cap="none" strike="noStrike">
                <a:solidFill>
                  <a:srgbClr val="000000"/>
                </a:solidFill>
                <a:latin typeface="Staatliches"/>
                <a:ea typeface="Staatliches"/>
                <a:cs typeface="Staatliches"/>
                <a:sym typeface="Staatliches"/>
              </a:rPr>
              <a:t> </a:t>
            </a:r>
            <a:endParaRPr b="1" i="0" sz="3100" u="none" cap="none" strike="noStrike">
              <a:solidFill>
                <a:srgbClr val="000000"/>
              </a:solidFill>
              <a:latin typeface="Staatliches"/>
              <a:ea typeface="Staatliches"/>
              <a:cs typeface="Staatliches"/>
              <a:sym typeface="Staatliches"/>
            </a:endParaRPr>
          </a:p>
        </p:txBody>
      </p:sp>
      <p:sp>
        <p:nvSpPr>
          <p:cNvPr id="427" name="Google Shape;427;p12"/>
          <p:cNvSpPr/>
          <p:nvPr/>
        </p:nvSpPr>
        <p:spPr>
          <a:xfrm>
            <a:off x="6588748" y="2299524"/>
            <a:ext cx="3660900" cy="702900"/>
          </a:xfrm>
          <a:prstGeom prst="homePlate">
            <a:avLst>
              <a:gd fmla="val 50000" name="adj"/>
            </a:avLst>
          </a:prstGeom>
          <a:gradFill>
            <a:gsLst>
              <a:gs pos="0">
                <a:srgbClr val="FFFFFF"/>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0" i="0" lang="en-US" sz="3100" u="none" cap="none" strike="noStrike">
                <a:solidFill>
                  <a:srgbClr val="000000"/>
                </a:solidFill>
                <a:latin typeface="Staatliches"/>
                <a:ea typeface="Staatliches"/>
                <a:cs typeface="Staatliches"/>
                <a:sym typeface="Staatliches"/>
              </a:rPr>
              <a:t>                     CONSTANTs</a:t>
            </a:r>
            <a:endParaRPr b="0" i="0" sz="3100" u="none" cap="none" strike="noStrike">
              <a:solidFill>
                <a:srgbClr val="000000"/>
              </a:solidFill>
              <a:latin typeface="Staatliches"/>
              <a:ea typeface="Staatliches"/>
              <a:cs typeface="Staatliches"/>
              <a:sym typeface="Staatliches"/>
            </a:endParaRPr>
          </a:p>
        </p:txBody>
      </p:sp>
      <p:sp>
        <p:nvSpPr>
          <p:cNvPr id="428" name="Google Shape;428;p12"/>
          <p:cNvSpPr/>
          <p:nvPr/>
        </p:nvSpPr>
        <p:spPr>
          <a:xfrm>
            <a:off x="1635238" y="2299538"/>
            <a:ext cx="3660900" cy="702900"/>
          </a:xfrm>
          <a:prstGeom prst="homePlate">
            <a:avLst>
              <a:gd fmla="val 50000" name="adj"/>
            </a:avLst>
          </a:prstGeom>
          <a:gradFill>
            <a:gsLst>
              <a:gs pos="0">
                <a:srgbClr val="FFFFFF"/>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3100" u="none" cap="none" strike="noStrike">
                <a:solidFill>
                  <a:srgbClr val="000000"/>
                </a:solidFill>
                <a:latin typeface="Staatliches"/>
                <a:ea typeface="Staatliches"/>
                <a:cs typeface="Staatliches"/>
                <a:sym typeface="Staatliches"/>
              </a:rPr>
              <a:t>                </a:t>
            </a:r>
            <a:r>
              <a:rPr b="0" i="0" lang="en-US" sz="3100" u="none" cap="none" strike="noStrike">
                <a:solidFill>
                  <a:srgbClr val="000000"/>
                </a:solidFill>
                <a:latin typeface="Staatliches"/>
                <a:ea typeface="Staatliches"/>
                <a:cs typeface="Staatliches"/>
                <a:sym typeface="Staatliches"/>
              </a:rPr>
              <a:t>INDEPENDENT</a:t>
            </a:r>
            <a:r>
              <a:rPr b="1" i="0" lang="en-US" sz="3100" u="none" cap="none" strike="noStrike">
                <a:solidFill>
                  <a:srgbClr val="000000"/>
                </a:solidFill>
                <a:latin typeface="Staatliches"/>
                <a:ea typeface="Staatliches"/>
                <a:cs typeface="Staatliches"/>
                <a:sym typeface="Staatliches"/>
              </a:rPr>
              <a:t> </a:t>
            </a:r>
            <a:endParaRPr b="1" i="0" sz="3100" u="none" cap="none" strike="noStrike">
              <a:solidFill>
                <a:srgbClr val="000000"/>
              </a:solidFill>
              <a:latin typeface="Staatliches"/>
              <a:ea typeface="Staatliches"/>
              <a:cs typeface="Staatliches"/>
              <a:sym typeface="Staatliches"/>
            </a:endParaRPr>
          </a:p>
        </p:txBody>
      </p:sp>
      <p:sp>
        <p:nvSpPr>
          <p:cNvPr id="429" name="Google Shape;429;p12"/>
          <p:cNvSpPr txBox="1"/>
          <p:nvPr/>
        </p:nvSpPr>
        <p:spPr>
          <a:xfrm>
            <a:off x="1726637" y="3044383"/>
            <a:ext cx="32871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300" u="none" cap="none" strike="noStrike">
                <a:solidFill>
                  <a:srgbClr val="FFFFFF"/>
                </a:solidFill>
                <a:latin typeface="Staatliches"/>
                <a:ea typeface="Staatliches"/>
                <a:cs typeface="Staatliches"/>
                <a:sym typeface="Staatliches"/>
              </a:rPr>
              <a:t>    </a:t>
            </a:r>
            <a:r>
              <a:rPr lang="en-US" sz="2300">
                <a:solidFill>
                  <a:srgbClr val="FFFFFF"/>
                </a:solidFill>
                <a:latin typeface="Staatliches"/>
                <a:ea typeface="Staatliches"/>
                <a:cs typeface="Staatliches"/>
                <a:sym typeface="Staatliches"/>
              </a:rPr>
              <a:t>Ratio of the soap</a:t>
            </a:r>
            <a:endParaRPr b="0" i="0" sz="2300" u="none" cap="none" strike="noStrike">
              <a:solidFill>
                <a:srgbClr val="FFFFFF"/>
              </a:solidFill>
              <a:latin typeface="Arial"/>
              <a:ea typeface="Arial"/>
              <a:cs typeface="Arial"/>
              <a:sym typeface="Arial"/>
            </a:endParaRPr>
          </a:p>
        </p:txBody>
      </p:sp>
      <p:sp>
        <p:nvSpPr>
          <p:cNvPr id="430" name="Google Shape;430;p12"/>
          <p:cNvSpPr txBox="1"/>
          <p:nvPr/>
        </p:nvSpPr>
        <p:spPr>
          <a:xfrm>
            <a:off x="5138129" y="3044383"/>
            <a:ext cx="2502600" cy="892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lang="en-US" sz="2300">
                <a:solidFill>
                  <a:srgbClr val="FFFFFF"/>
                </a:solidFill>
                <a:latin typeface="Staatliches"/>
                <a:ea typeface="Staatliches"/>
                <a:cs typeface="Staatliches"/>
                <a:sym typeface="Staatliches"/>
              </a:rPr>
              <a:t>Time to find the bottom of the cup</a:t>
            </a:r>
            <a:endParaRPr b="0" i="0" sz="2300" u="none" cap="none" strike="noStrike">
              <a:solidFill>
                <a:srgbClr val="FFFFFF"/>
              </a:solidFill>
              <a:latin typeface="Staatliches"/>
              <a:ea typeface="Staatliches"/>
              <a:cs typeface="Staatliches"/>
              <a:sym typeface="Staatliches"/>
            </a:endParaRPr>
          </a:p>
        </p:txBody>
      </p:sp>
      <p:sp>
        <p:nvSpPr>
          <p:cNvPr id="431" name="Google Shape;431;p12"/>
          <p:cNvSpPr txBox="1"/>
          <p:nvPr/>
        </p:nvSpPr>
        <p:spPr>
          <a:xfrm>
            <a:off x="7764975" y="3044372"/>
            <a:ext cx="3096600" cy="2247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en-US" sz="2000" u="none" cap="none" strike="noStrike">
                <a:solidFill>
                  <a:srgbClr val="FFFFFF"/>
                </a:solidFill>
                <a:latin typeface="Abel"/>
                <a:ea typeface="Abel"/>
                <a:cs typeface="Abel"/>
                <a:sym typeface="Abel"/>
              </a:rPr>
              <a:t>1)</a:t>
            </a:r>
            <a:r>
              <a:rPr b="1" i="0" lang="en-US" sz="1800" u="none" cap="none" strike="noStrike">
                <a:solidFill>
                  <a:srgbClr val="FFFFFF"/>
                </a:solidFill>
                <a:latin typeface="Abel"/>
                <a:ea typeface="Abel"/>
                <a:cs typeface="Abel"/>
                <a:sym typeface="Abel"/>
              </a:rPr>
              <a:t> Temperature of room</a:t>
            </a:r>
            <a:endParaRPr b="1" i="0" sz="1800" u="none" cap="none" strike="noStrike">
              <a:solidFill>
                <a:srgbClr val="FFFFFF"/>
              </a:solidFill>
              <a:latin typeface="Abel"/>
              <a:ea typeface="Abel"/>
              <a:cs typeface="Abel"/>
              <a:sym typeface="Abel"/>
            </a:endParaRPr>
          </a:p>
          <a:p>
            <a:pPr indent="0" lvl="0" marL="0" marR="0" rtl="0" algn="l">
              <a:lnSpc>
                <a:spcPct val="100000"/>
              </a:lnSpc>
              <a:spcBef>
                <a:spcPts val="0"/>
              </a:spcBef>
              <a:spcAft>
                <a:spcPts val="0"/>
              </a:spcAft>
              <a:buClr>
                <a:srgbClr val="000000"/>
              </a:buClr>
              <a:buSzPts val="1300"/>
              <a:buFont typeface="Arial"/>
              <a:buNone/>
            </a:pPr>
            <a:r>
              <a:rPr b="1" i="0" lang="en-US" sz="2000" u="none" cap="none" strike="noStrike">
                <a:solidFill>
                  <a:srgbClr val="FFFFFF"/>
                </a:solidFill>
                <a:latin typeface="Abel"/>
                <a:ea typeface="Abel"/>
                <a:cs typeface="Abel"/>
                <a:sym typeface="Abel"/>
              </a:rPr>
              <a:t>2) s</a:t>
            </a:r>
            <a:r>
              <a:rPr b="1" lang="en-US" sz="2000">
                <a:solidFill>
                  <a:srgbClr val="FFFFFF"/>
                </a:solidFill>
                <a:latin typeface="Abel"/>
                <a:ea typeface="Abel"/>
                <a:cs typeface="Abel"/>
                <a:sym typeface="Abel"/>
              </a:rPr>
              <a:t>ame kind of cups</a:t>
            </a:r>
            <a:endParaRPr b="1" i="0" sz="1800" u="none" cap="none" strike="noStrike">
              <a:solidFill>
                <a:srgbClr val="FFFFFF"/>
              </a:solidFill>
              <a:latin typeface="Abel"/>
              <a:ea typeface="Abel"/>
              <a:cs typeface="Abel"/>
              <a:sym typeface="Abel"/>
            </a:endParaRPr>
          </a:p>
          <a:p>
            <a:pPr indent="0" lvl="0" marL="0" marR="0" rtl="0" algn="l">
              <a:lnSpc>
                <a:spcPct val="100000"/>
              </a:lnSpc>
              <a:spcBef>
                <a:spcPts val="0"/>
              </a:spcBef>
              <a:spcAft>
                <a:spcPts val="0"/>
              </a:spcAft>
              <a:buClr>
                <a:srgbClr val="000000"/>
              </a:buClr>
              <a:buSzPts val="1300"/>
              <a:buFont typeface="Arial"/>
              <a:buNone/>
            </a:pPr>
            <a:r>
              <a:rPr b="1" i="0" lang="en-US" sz="2000" u="none" cap="none" strike="noStrike">
                <a:solidFill>
                  <a:srgbClr val="FFFFFF"/>
                </a:solidFill>
                <a:latin typeface="Abel"/>
                <a:ea typeface="Abel"/>
                <a:cs typeface="Abel"/>
                <a:sym typeface="Abel"/>
              </a:rPr>
              <a:t>3)</a:t>
            </a:r>
            <a:r>
              <a:rPr b="1" i="0" lang="en-US" sz="1800" u="none" cap="none" strike="noStrike">
                <a:solidFill>
                  <a:srgbClr val="FFFFFF"/>
                </a:solidFill>
                <a:latin typeface="Abel"/>
                <a:ea typeface="Abel"/>
                <a:cs typeface="Abel"/>
                <a:sym typeface="Abel"/>
              </a:rPr>
              <a:t> s</a:t>
            </a:r>
            <a:r>
              <a:rPr b="1" lang="en-US" sz="1800">
                <a:solidFill>
                  <a:srgbClr val="FFFFFF"/>
                </a:solidFill>
                <a:latin typeface="Abel"/>
                <a:ea typeface="Abel"/>
                <a:cs typeface="Abel"/>
                <a:sym typeface="Abel"/>
              </a:rPr>
              <a:t>a</a:t>
            </a:r>
            <a:r>
              <a:rPr b="1" i="0" lang="en-US" sz="1800" u="none" cap="none" strike="noStrike">
                <a:solidFill>
                  <a:srgbClr val="FFFFFF"/>
                </a:solidFill>
                <a:latin typeface="Abel"/>
                <a:ea typeface="Abel"/>
                <a:cs typeface="Abel"/>
                <a:sym typeface="Abel"/>
              </a:rPr>
              <a:t>me paper clips</a:t>
            </a:r>
            <a:endParaRPr b="1" i="0" sz="1800" u="none" cap="none" strike="noStrike">
              <a:solidFill>
                <a:srgbClr val="FFFFFF"/>
              </a:solidFill>
              <a:latin typeface="Abel"/>
              <a:ea typeface="Abel"/>
              <a:cs typeface="Abel"/>
              <a:sym typeface="Abel"/>
            </a:endParaRPr>
          </a:p>
          <a:p>
            <a:pPr indent="0" lvl="0" marL="0" marR="0" rtl="0" algn="l">
              <a:lnSpc>
                <a:spcPct val="100000"/>
              </a:lnSpc>
              <a:spcBef>
                <a:spcPts val="0"/>
              </a:spcBef>
              <a:spcAft>
                <a:spcPts val="0"/>
              </a:spcAft>
              <a:buClr>
                <a:srgbClr val="000000"/>
              </a:buClr>
              <a:buSzPts val="1300"/>
              <a:buFont typeface="Arial"/>
              <a:buNone/>
            </a:pPr>
            <a:r>
              <a:rPr b="1" i="0" lang="en-US" sz="2000" u="none" cap="none" strike="noStrike">
                <a:solidFill>
                  <a:srgbClr val="FFFFFF"/>
                </a:solidFill>
                <a:latin typeface="Abel"/>
                <a:ea typeface="Abel"/>
                <a:cs typeface="Abel"/>
                <a:sym typeface="Abel"/>
              </a:rPr>
              <a:t>4)</a:t>
            </a:r>
            <a:r>
              <a:rPr b="1" i="0" lang="en-US" sz="1800" u="none" cap="none" strike="noStrike">
                <a:solidFill>
                  <a:srgbClr val="FFFFFF"/>
                </a:solidFill>
                <a:latin typeface="Abel"/>
                <a:ea typeface="Abel"/>
                <a:cs typeface="Abel"/>
                <a:sym typeface="Abel"/>
              </a:rPr>
              <a:t> shape of paper clips</a:t>
            </a:r>
            <a:endParaRPr b="1" i="0" sz="1800" u="none" cap="none" strike="noStrike">
              <a:solidFill>
                <a:srgbClr val="FFFFFF"/>
              </a:solidFill>
              <a:latin typeface="Abel"/>
              <a:ea typeface="Abel"/>
              <a:cs typeface="Abel"/>
              <a:sym typeface="Abel"/>
            </a:endParaRPr>
          </a:p>
          <a:p>
            <a:pPr indent="0" lvl="0" marL="0" marR="0" rtl="0" algn="l">
              <a:lnSpc>
                <a:spcPct val="100000"/>
              </a:lnSpc>
              <a:spcBef>
                <a:spcPts val="0"/>
              </a:spcBef>
              <a:spcAft>
                <a:spcPts val="0"/>
              </a:spcAft>
              <a:buClr>
                <a:srgbClr val="000000"/>
              </a:buClr>
              <a:buSzPts val="1300"/>
              <a:buFont typeface="Arial"/>
              <a:buNone/>
            </a:pPr>
            <a:r>
              <a:rPr b="1" lang="en-US" sz="1800">
                <a:solidFill>
                  <a:srgbClr val="FFFFFF"/>
                </a:solidFill>
                <a:latin typeface="Abel"/>
                <a:ea typeface="Abel"/>
                <a:cs typeface="Abel"/>
                <a:sym typeface="Abel"/>
              </a:rPr>
              <a:t>5) water amount</a:t>
            </a:r>
            <a:endParaRPr b="1" sz="1800">
              <a:solidFill>
                <a:srgbClr val="FFFFFF"/>
              </a:solidFill>
              <a:latin typeface="Abel"/>
              <a:ea typeface="Abel"/>
              <a:cs typeface="Abel"/>
              <a:sym typeface="Abel"/>
            </a:endParaRPr>
          </a:p>
          <a:p>
            <a:pPr indent="0" lvl="0" marL="0" marR="0" rtl="0" algn="l">
              <a:lnSpc>
                <a:spcPct val="100000"/>
              </a:lnSpc>
              <a:spcBef>
                <a:spcPts val="0"/>
              </a:spcBef>
              <a:spcAft>
                <a:spcPts val="0"/>
              </a:spcAft>
              <a:buClr>
                <a:srgbClr val="000000"/>
              </a:buClr>
              <a:buSzPts val="1300"/>
              <a:buFont typeface="Arial"/>
              <a:buNone/>
            </a:pPr>
            <a:r>
              <a:rPr b="1" lang="en-US" sz="1800">
                <a:solidFill>
                  <a:srgbClr val="FFFFFF"/>
                </a:solidFill>
                <a:latin typeface="Abel"/>
                <a:ea typeface="Abel"/>
                <a:cs typeface="Abel"/>
                <a:sym typeface="Abel"/>
              </a:rPr>
              <a:t>6) temperature of water</a:t>
            </a:r>
            <a:endParaRPr b="1" sz="1800">
              <a:solidFill>
                <a:srgbClr val="FFFFFF"/>
              </a:solidFill>
              <a:latin typeface="Abel"/>
              <a:ea typeface="Abel"/>
              <a:cs typeface="Abel"/>
              <a:sym typeface="Abel"/>
            </a:endParaRPr>
          </a:p>
          <a:p>
            <a:pPr indent="0" lvl="0" marL="0" marR="0" rtl="0" algn="l">
              <a:lnSpc>
                <a:spcPct val="100000"/>
              </a:lnSpc>
              <a:spcBef>
                <a:spcPts val="0"/>
              </a:spcBef>
              <a:spcAft>
                <a:spcPts val="0"/>
              </a:spcAft>
              <a:buClr>
                <a:srgbClr val="000000"/>
              </a:buClr>
              <a:buSzPts val="1300"/>
              <a:buFont typeface="Arial"/>
              <a:buNone/>
            </a:pPr>
            <a:r>
              <a:t/>
            </a:r>
            <a:endParaRPr b="0" i="0" sz="1800" u="none" cap="none" strike="noStrike">
              <a:solidFill>
                <a:srgbClr val="FFFFFF"/>
              </a:solidFill>
              <a:latin typeface="Abel"/>
              <a:ea typeface="Abel"/>
              <a:cs typeface="Abel"/>
              <a:sym typeface="Abel"/>
            </a:endParaRPr>
          </a:p>
        </p:txBody>
      </p:sp>
      <p:pic>
        <p:nvPicPr>
          <p:cNvPr id="432" name="Google Shape;432;p12"/>
          <p:cNvPicPr preferRelativeResize="0"/>
          <p:nvPr/>
        </p:nvPicPr>
        <p:blipFill rotWithShape="1">
          <a:blip r:embed="rId4">
            <a:alphaModFix/>
          </a:blip>
          <a:srcRect b="0" l="0" r="0" t="0"/>
          <a:stretch/>
        </p:blipFill>
        <p:spPr>
          <a:xfrm>
            <a:off x="5132850" y="5795250"/>
            <a:ext cx="1926300" cy="932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36" name="Shape 436"/>
        <p:cNvGrpSpPr/>
        <p:nvPr/>
      </p:nvGrpSpPr>
      <p:grpSpPr>
        <a:xfrm>
          <a:off x="0" y="0"/>
          <a:ext cx="0" cy="0"/>
          <a:chOff x="0" y="0"/>
          <a:chExt cx="0" cy="0"/>
        </a:xfrm>
      </p:grpSpPr>
      <p:sp>
        <p:nvSpPr>
          <p:cNvPr id="437" name="Google Shape;437;g1470ed2ac25_3_7"/>
          <p:cNvSpPr txBox="1"/>
          <p:nvPr>
            <p:ph idx="12" type="sldNum"/>
          </p:nvPr>
        </p:nvSpPr>
        <p:spPr>
          <a:xfrm>
            <a:off x="10276321" y="5883274"/>
            <a:ext cx="7710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550"/>
              <a:buNone/>
            </a:pPr>
            <a:fld id="{00000000-1234-1234-1234-123412341234}" type="slidenum">
              <a:rPr b="1" lang="en-US" sz="1550"/>
              <a:t>‹#›</a:t>
            </a:fld>
            <a:endParaRPr b="1" sz="1550"/>
          </a:p>
        </p:txBody>
      </p:sp>
      <p:pic>
        <p:nvPicPr>
          <p:cNvPr descr="Greece flag icon - Country flags" id="438" name="Google Shape;438;g1470ed2ac25_3_7"/>
          <p:cNvPicPr preferRelativeResize="0"/>
          <p:nvPr/>
        </p:nvPicPr>
        <p:blipFill rotWithShape="1">
          <a:blip r:embed="rId3">
            <a:alphaModFix amt="90000"/>
          </a:blip>
          <a:srcRect b="0" l="0" r="0" t="0"/>
          <a:stretch/>
        </p:blipFill>
        <p:spPr>
          <a:xfrm>
            <a:off x="11370728" y="4260926"/>
            <a:ext cx="724972" cy="764390"/>
          </a:xfrm>
          <a:prstGeom prst="rect">
            <a:avLst/>
          </a:prstGeom>
          <a:noFill/>
          <a:ln>
            <a:noFill/>
          </a:ln>
        </p:spPr>
      </p:pic>
      <p:sp>
        <p:nvSpPr>
          <p:cNvPr id="439" name="Google Shape;439;g1470ed2ac25_3_7"/>
          <p:cNvSpPr/>
          <p:nvPr/>
        </p:nvSpPr>
        <p:spPr>
          <a:xfrm>
            <a:off x="11345298" y="4240988"/>
            <a:ext cx="775800" cy="804300"/>
          </a:xfrm>
          <a:prstGeom prst="ellipse">
            <a:avLst/>
          </a:prstGeom>
          <a:noFill/>
          <a:ln cap="flat" cmpd="sng" w="19050">
            <a:solidFill>
              <a:srgbClr val="FFFFFF"/>
            </a:solidFill>
            <a:prstDash val="solid"/>
            <a:round/>
            <a:headEnd len="sm" w="sm" type="none"/>
            <a:tailEnd len="sm" w="sm" type="none"/>
          </a:ln>
          <a:effectLst>
            <a:outerShdw blurRad="342900" rotWithShape="0" algn="bl" dir="5400000" dist="19050">
              <a:srgbClr val="000000"/>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g1470ed2ac25_3_7"/>
          <p:cNvSpPr/>
          <p:nvPr/>
        </p:nvSpPr>
        <p:spPr>
          <a:xfrm>
            <a:off x="1617313" y="261825"/>
            <a:ext cx="1386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7F7F7"/>
                </a:solidFill>
                <a:latin typeface="Barlow Condensed"/>
                <a:ea typeface="Barlow Condensed"/>
                <a:cs typeface="Barlow Condensed"/>
                <a:sym typeface="Barlow Condensed"/>
              </a:rPr>
              <a:t>        Introduction</a:t>
            </a:r>
            <a:endParaRPr b="1" i="0" sz="1000" u="none" cap="none" strike="noStrike">
              <a:solidFill>
                <a:srgbClr val="F7F7F7"/>
              </a:solidFill>
              <a:latin typeface="Barlow Condensed"/>
              <a:ea typeface="Barlow Condensed"/>
              <a:cs typeface="Barlow Condensed"/>
              <a:sym typeface="Barlow Condensed"/>
            </a:endParaRPr>
          </a:p>
        </p:txBody>
      </p:sp>
      <p:sp>
        <p:nvSpPr>
          <p:cNvPr id="441" name="Google Shape;441;g1470ed2ac25_3_7"/>
          <p:cNvSpPr/>
          <p:nvPr/>
        </p:nvSpPr>
        <p:spPr>
          <a:xfrm>
            <a:off x="4106300" y="261825"/>
            <a:ext cx="15660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chemeClr val="lt1"/>
                </a:solidFill>
                <a:latin typeface="Barlow Condensed"/>
                <a:ea typeface="Barlow Condensed"/>
                <a:cs typeface="Barlow Condensed"/>
                <a:sym typeface="Barlow Condensed"/>
              </a:rPr>
              <a:t>     Hypotheses/setup</a:t>
            </a:r>
            <a:endParaRPr b="1" i="0" sz="1000" u="none" cap="none" strike="noStrike">
              <a:solidFill>
                <a:schemeClr val="lt1"/>
              </a:solidFill>
              <a:latin typeface="Barlow Condensed"/>
              <a:ea typeface="Barlow Condensed"/>
              <a:cs typeface="Barlow Condensed"/>
              <a:sym typeface="Barlow Condensed"/>
            </a:endParaRPr>
          </a:p>
        </p:txBody>
      </p:sp>
      <p:sp>
        <p:nvSpPr>
          <p:cNvPr id="442" name="Google Shape;442;g1470ed2ac25_3_7"/>
          <p:cNvSpPr/>
          <p:nvPr/>
        </p:nvSpPr>
        <p:spPr>
          <a:xfrm>
            <a:off x="5556772" y="261825"/>
            <a:ext cx="1314300" cy="338700"/>
          </a:xfrm>
          <a:prstGeom prst="chevron">
            <a:avLst>
              <a:gd fmla="val 50000" name="adj"/>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chemeClr val="dk1"/>
                </a:solidFill>
                <a:latin typeface="Barlow Condensed"/>
                <a:ea typeface="Barlow Condensed"/>
                <a:cs typeface="Barlow Condensed"/>
                <a:sym typeface="Barlow Condensed"/>
              </a:rPr>
              <a:t>    Experiment 1</a:t>
            </a:r>
            <a:endParaRPr b="1" i="0" sz="1000" u="none" cap="none" strike="noStrike">
              <a:solidFill>
                <a:schemeClr val="dk1"/>
              </a:solidFill>
              <a:latin typeface="Barlow Condensed"/>
              <a:ea typeface="Barlow Condensed"/>
              <a:cs typeface="Barlow Condensed"/>
              <a:sym typeface="Barlow Condensed"/>
            </a:endParaRPr>
          </a:p>
        </p:txBody>
      </p:sp>
      <p:sp>
        <p:nvSpPr>
          <p:cNvPr id="443" name="Google Shape;443;g1470ed2ac25_3_7"/>
          <p:cNvSpPr/>
          <p:nvPr/>
        </p:nvSpPr>
        <p:spPr>
          <a:xfrm>
            <a:off x="6774994"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Experiment 2</a:t>
            </a:r>
            <a:endParaRPr b="1" i="0" sz="1000" u="none" cap="none" strike="noStrike">
              <a:solidFill>
                <a:srgbClr val="F5F5F5"/>
              </a:solidFill>
              <a:latin typeface="Barlow Condensed"/>
              <a:ea typeface="Barlow Condensed"/>
              <a:cs typeface="Barlow Condensed"/>
              <a:sym typeface="Barlow Condensed"/>
            </a:endParaRPr>
          </a:p>
        </p:txBody>
      </p:sp>
      <p:sp>
        <p:nvSpPr>
          <p:cNvPr id="444" name="Google Shape;444;g1470ed2ac25_3_7"/>
          <p:cNvSpPr/>
          <p:nvPr/>
        </p:nvSpPr>
        <p:spPr>
          <a:xfrm>
            <a:off x="8010053"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Experiment 3</a:t>
            </a:r>
            <a:endParaRPr b="1" i="0" sz="1000" u="none" cap="none" strike="noStrike">
              <a:solidFill>
                <a:srgbClr val="F5F5F5"/>
              </a:solidFill>
              <a:latin typeface="Barlow Condensed"/>
              <a:ea typeface="Barlow Condensed"/>
              <a:cs typeface="Barlow Condensed"/>
              <a:sym typeface="Barlow Condensed"/>
            </a:endParaRPr>
          </a:p>
        </p:txBody>
      </p:sp>
      <p:sp>
        <p:nvSpPr>
          <p:cNvPr id="445" name="Google Shape;445;g1470ed2ac25_3_7"/>
          <p:cNvSpPr/>
          <p:nvPr/>
        </p:nvSpPr>
        <p:spPr>
          <a:xfrm>
            <a:off x="9260397"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Results</a:t>
            </a:r>
            <a:endParaRPr b="1" i="0" sz="1000" u="none" cap="none" strike="noStrike">
              <a:solidFill>
                <a:srgbClr val="F5F5F5"/>
              </a:solidFill>
              <a:latin typeface="Barlow Condensed"/>
              <a:ea typeface="Barlow Condensed"/>
              <a:cs typeface="Barlow Condensed"/>
              <a:sym typeface="Barlow Condensed"/>
            </a:endParaRPr>
          </a:p>
        </p:txBody>
      </p:sp>
      <p:sp>
        <p:nvSpPr>
          <p:cNvPr id="446" name="Google Shape;446;g1470ed2ac25_3_7"/>
          <p:cNvSpPr/>
          <p:nvPr/>
        </p:nvSpPr>
        <p:spPr>
          <a:xfrm>
            <a:off x="2882167"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7F7F7"/>
                </a:solidFill>
                <a:latin typeface="Barlow Condensed"/>
                <a:ea typeface="Barlow Condensed"/>
                <a:cs typeface="Barlow Condensed"/>
                <a:sym typeface="Barlow Condensed"/>
              </a:rPr>
              <a:t>     Theory</a:t>
            </a:r>
            <a:endParaRPr b="1" i="0" sz="1000" u="none" cap="none" strike="noStrike">
              <a:solidFill>
                <a:srgbClr val="F7F7F7"/>
              </a:solidFill>
              <a:latin typeface="Barlow Condensed"/>
              <a:ea typeface="Barlow Condensed"/>
              <a:cs typeface="Barlow Condensed"/>
              <a:sym typeface="Barlow Condensed"/>
            </a:endParaRPr>
          </a:p>
        </p:txBody>
      </p:sp>
      <p:pic>
        <p:nvPicPr>
          <p:cNvPr id="447" name="Google Shape;447;g1470ed2ac25_3_7" title="Points scored"/>
          <p:cNvPicPr preferRelativeResize="0"/>
          <p:nvPr/>
        </p:nvPicPr>
        <p:blipFill>
          <a:blip r:embed="rId4">
            <a:alphaModFix/>
          </a:blip>
          <a:stretch>
            <a:fillRect/>
          </a:stretch>
        </p:blipFill>
        <p:spPr>
          <a:xfrm>
            <a:off x="1617325" y="978025"/>
            <a:ext cx="8803626" cy="5443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51" name="Shape 451"/>
        <p:cNvGrpSpPr/>
        <p:nvPr/>
      </p:nvGrpSpPr>
      <p:grpSpPr>
        <a:xfrm>
          <a:off x="0" y="0"/>
          <a:ext cx="0" cy="0"/>
          <a:chOff x="0" y="0"/>
          <a:chExt cx="0" cy="0"/>
        </a:xfrm>
      </p:grpSpPr>
      <p:sp>
        <p:nvSpPr>
          <p:cNvPr id="452" name="Google Shape;452;g1470ed2ac25_3_44"/>
          <p:cNvSpPr txBox="1"/>
          <p:nvPr>
            <p:ph idx="12" type="sldNum"/>
          </p:nvPr>
        </p:nvSpPr>
        <p:spPr>
          <a:xfrm>
            <a:off x="10276321" y="5883274"/>
            <a:ext cx="7710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550"/>
              <a:buNone/>
            </a:pPr>
            <a:fld id="{00000000-1234-1234-1234-123412341234}" type="slidenum">
              <a:rPr b="1" lang="en-US" sz="1550"/>
              <a:t>‹#›</a:t>
            </a:fld>
            <a:endParaRPr b="1" sz="1550"/>
          </a:p>
        </p:txBody>
      </p:sp>
      <p:pic>
        <p:nvPicPr>
          <p:cNvPr descr="Greece flag icon - Country flags" id="453" name="Google Shape;453;g1470ed2ac25_3_44"/>
          <p:cNvPicPr preferRelativeResize="0"/>
          <p:nvPr/>
        </p:nvPicPr>
        <p:blipFill rotWithShape="1">
          <a:blip r:embed="rId3">
            <a:alphaModFix amt="90000"/>
          </a:blip>
          <a:srcRect b="0" l="0" r="0" t="0"/>
          <a:stretch/>
        </p:blipFill>
        <p:spPr>
          <a:xfrm>
            <a:off x="11370728" y="4260926"/>
            <a:ext cx="724972" cy="764390"/>
          </a:xfrm>
          <a:prstGeom prst="rect">
            <a:avLst/>
          </a:prstGeom>
          <a:noFill/>
          <a:ln>
            <a:noFill/>
          </a:ln>
        </p:spPr>
      </p:pic>
      <p:sp>
        <p:nvSpPr>
          <p:cNvPr id="454" name="Google Shape;454;g1470ed2ac25_3_44"/>
          <p:cNvSpPr/>
          <p:nvPr/>
        </p:nvSpPr>
        <p:spPr>
          <a:xfrm>
            <a:off x="11345298" y="4240988"/>
            <a:ext cx="775800" cy="804300"/>
          </a:xfrm>
          <a:prstGeom prst="ellipse">
            <a:avLst/>
          </a:prstGeom>
          <a:noFill/>
          <a:ln cap="flat" cmpd="sng" w="19050">
            <a:solidFill>
              <a:srgbClr val="FFFFFF"/>
            </a:solidFill>
            <a:prstDash val="solid"/>
            <a:round/>
            <a:headEnd len="sm" w="sm" type="none"/>
            <a:tailEnd len="sm" w="sm" type="none"/>
          </a:ln>
          <a:effectLst>
            <a:outerShdw blurRad="342900" rotWithShape="0" algn="bl" dir="5400000" dist="19050">
              <a:srgbClr val="000000"/>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g1470ed2ac25_3_44"/>
          <p:cNvSpPr/>
          <p:nvPr/>
        </p:nvSpPr>
        <p:spPr>
          <a:xfrm>
            <a:off x="1617313" y="261825"/>
            <a:ext cx="1386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7F7F7"/>
                </a:solidFill>
                <a:latin typeface="Barlow Condensed"/>
                <a:ea typeface="Barlow Condensed"/>
                <a:cs typeface="Barlow Condensed"/>
                <a:sym typeface="Barlow Condensed"/>
              </a:rPr>
              <a:t>        Introduction</a:t>
            </a:r>
            <a:endParaRPr b="1" i="0" sz="1000" u="none" cap="none" strike="noStrike">
              <a:solidFill>
                <a:srgbClr val="F7F7F7"/>
              </a:solidFill>
              <a:latin typeface="Barlow Condensed"/>
              <a:ea typeface="Barlow Condensed"/>
              <a:cs typeface="Barlow Condensed"/>
              <a:sym typeface="Barlow Condensed"/>
            </a:endParaRPr>
          </a:p>
        </p:txBody>
      </p:sp>
      <p:sp>
        <p:nvSpPr>
          <p:cNvPr id="456" name="Google Shape;456;g1470ed2ac25_3_44"/>
          <p:cNvSpPr/>
          <p:nvPr/>
        </p:nvSpPr>
        <p:spPr>
          <a:xfrm>
            <a:off x="4106300" y="261825"/>
            <a:ext cx="15660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chemeClr val="lt1"/>
                </a:solidFill>
                <a:latin typeface="Barlow Condensed"/>
                <a:ea typeface="Barlow Condensed"/>
                <a:cs typeface="Barlow Condensed"/>
                <a:sym typeface="Barlow Condensed"/>
              </a:rPr>
              <a:t>     Hypotheses/setup</a:t>
            </a:r>
            <a:endParaRPr b="1" i="0" sz="1000" u="none" cap="none" strike="noStrike">
              <a:solidFill>
                <a:schemeClr val="lt1"/>
              </a:solidFill>
              <a:latin typeface="Barlow Condensed"/>
              <a:ea typeface="Barlow Condensed"/>
              <a:cs typeface="Barlow Condensed"/>
              <a:sym typeface="Barlow Condensed"/>
            </a:endParaRPr>
          </a:p>
        </p:txBody>
      </p:sp>
      <p:sp>
        <p:nvSpPr>
          <p:cNvPr id="457" name="Google Shape;457;g1470ed2ac25_3_44"/>
          <p:cNvSpPr/>
          <p:nvPr/>
        </p:nvSpPr>
        <p:spPr>
          <a:xfrm>
            <a:off x="5556772"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Experiment 1</a:t>
            </a:r>
            <a:endParaRPr b="1" i="0" sz="1000" u="none" cap="none" strike="noStrike">
              <a:solidFill>
                <a:srgbClr val="F5F5F5"/>
              </a:solidFill>
              <a:latin typeface="Barlow Condensed"/>
              <a:ea typeface="Barlow Condensed"/>
              <a:cs typeface="Barlow Condensed"/>
              <a:sym typeface="Barlow Condensed"/>
            </a:endParaRPr>
          </a:p>
        </p:txBody>
      </p:sp>
      <p:sp>
        <p:nvSpPr>
          <p:cNvPr id="458" name="Google Shape;458;g1470ed2ac25_3_44"/>
          <p:cNvSpPr/>
          <p:nvPr/>
        </p:nvSpPr>
        <p:spPr>
          <a:xfrm>
            <a:off x="6774994" y="261825"/>
            <a:ext cx="1314300" cy="338700"/>
          </a:xfrm>
          <a:prstGeom prst="chevron">
            <a:avLst>
              <a:gd fmla="val 50000" name="adj"/>
            </a:avLst>
          </a:prstGeom>
          <a:solidFill>
            <a:srgbClr val="F5F5F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chemeClr val="dk1"/>
                </a:solidFill>
                <a:latin typeface="Barlow Condensed"/>
                <a:ea typeface="Barlow Condensed"/>
                <a:cs typeface="Barlow Condensed"/>
                <a:sym typeface="Barlow Condensed"/>
              </a:rPr>
              <a:t>     Experiment 2</a:t>
            </a:r>
            <a:endParaRPr b="1" i="0" sz="1000" u="none" cap="none" strike="noStrike">
              <a:solidFill>
                <a:schemeClr val="dk1"/>
              </a:solidFill>
              <a:latin typeface="Barlow Condensed"/>
              <a:ea typeface="Barlow Condensed"/>
              <a:cs typeface="Barlow Condensed"/>
              <a:sym typeface="Barlow Condensed"/>
            </a:endParaRPr>
          </a:p>
        </p:txBody>
      </p:sp>
      <p:sp>
        <p:nvSpPr>
          <p:cNvPr id="459" name="Google Shape;459;g1470ed2ac25_3_44"/>
          <p:cNvSpPr/>
          <p:nvPr/>
        </p:nvSpPr>
        <p:spPr>
          <a:xfrm>
            <a:off x="8010053"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Experiment 3</a:t>
            </a:r>
            <a:endParaRPr b="1" i="0" sz="1000" u="none" cap="none" strike="noStrike">
              <a:solidFill>
                <a:srgbClr val="F5F5F5"/>
              </a:solidFill>
              <a:latin typeface="Barlow Condensed"/>
              <a:ea typeface="Barlow Condensed"/>
              <a:cs typeface="Barlow Condensed"/>
              <a:sym typeface="Barlow Condensed"/>
            </a:endParaRPr>
          </a:p>
        </p:txBody>
      </p:sp>
      <p:sp>
        <p:nvSpPr>
          <p:cNvPr id="460" name="Google Shape;460;g1470ed2ac25_3_44"/>
          <p:cNvSpPr/>
          <p:nvPr/>
        </p:nvSpPr>
        <p:spPr>
          <a:xfrm>
            <a:off x="9260397"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Results</a:t>
            </a:r>
            <a:endParaRPr b="1" i="0" sz="1000" u="none" cap="none" strike="noStrike">
              <a:solidFill>
                <a:srgbClr val="F5F5F5"/>
              </a:solidFill>
              <a:latin typeface="Barlow Condensed"/>
              <a:ea typeface="Barlow Condensed"/>
              <a:cs typeface="Barlow Condensed"/>
              <a:sym typeface="Barlow Condensed"/>
            </a:endParaRPr>
          </a:p>
        </p:txBody>
      </p:sp>
      <p:sp>
        <p:nvSpPr>
          <p:cNvPr id="461" name="Google Shape;461;g1470ed2ac25_3_44"/>
          <p:cNvSpPr/>
          <p:nvPr/>
        </p:nvSpPr>
        <p:spPr>
          <a:xfrm>
            <a:off x="2882167"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7F7F7"/>
                </a:solidFill>
                <a:latin typeface="Barlow Condensed"/>
                <a:ea typeface="Barlow Condensed"/>
                <a:cs typeface="Barlow Condensed"/>
                <a:sym typeface="Barlow Condensed"/>
              </a:rPr>
              <a:t>     Theory</a:t>
            </a:r>
            <a:endParaRPr b="1" i="0" sz="1000" u="none" cap="none" strike="noStrike">
              <a:solidFill>
                <a:srgbClr val="F7F7F7"/>
              </a:solidFill>
              <a:latin typeface="Barlow Condensed"/>
              <a:ea typeface="Barlow Condensed"/>
              <a:cs typeface="Barlow Condensed"/>
              <a:sym typeface="Barlow Condensed"/>
            </a:endParaRPr>
          </a:p>
        </p:txBody>
      </p:sp>
      <p:pic>
        <p:nvPicPr>
          <p:cNvPr id="462" name="Google Shape;462;g1470ed2ac25_3_44" title="Points scored"/>
          <p:cNvPicPr preferRelativeResize="0"/>
          <p:nvPr/>
        </p:nvPicPr>
        <p:blipFill>
          <a:blip r:embed="rId4">
            <a:alphaModFix/>
          </a:blip>
          <a:stretch>
            <a:fillRect/>
          </a:stretch>
        </p:blipFill>
        <p:spPr>
          <a:xfrm>
            <a:off x="1510025" y="793125"/>
            <a:ext cx="9171951" cy="567132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66" name="Shape 466"/>
        <p:cNvGrpSpPr/>
        <p:nvPr/>
      </p:nvGrpSpPr>
      <p:grpSpPr>
        <a:xfrm>
          <a:off x="0" y="0"/>
          <a:ext cx="0" cy="0"/>
          <a:chOff x="0" y="0"/>
          <a:chExt cx="0" cy="0"/>
        </a:xfrm>
      </p:grpSpPr>
      <p:sp>
        <p:nvSpPr>
          <p:cNvPr id="467" name="Google Shape;467;p14"/>
          <p:cNvSpPr txBox="1"/>
          <p:nvPr>
            <p:ph type="title"/>
          </p:nvPr>
        </p:nvSpPr>
        <p:spPr>
          <a:xfrm>
            <a:off x="1084475" y="1126956"/>
            <a:ext cx="9906000" cy="942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Arial"/>
              <a:buNone/>
            </a:pPr>
            <a:r>
              <a:rPr i="0" lang="en-US" sz="3500">
                <a:latin typeface="Barlow Condensed"/>
                <a:ea typeface="Barlow Condensed"/>
                <a:cs typeface="Barlow Condensed"/>
                <a:sym typeface="Barlow Condensed"/>
              </a:rPr>
              <a:t>EXPERIMENTAL PROCEDURE II</a:t>
            </a:r>
            <a:endParaRPr sz="3500">
              <a:latin typeface="Barlow Condensed"/>
              <a:ea typeface="Barlow Condensed"/>
              <a:cs typeface="Barlow Condensed"/>
              <a:sym typeface="Barlow Condensed"/>
            </a:endParaRPr>
          </a:p>
        </p:txBody>
      </p:sp>
      <p:sp>
        <p:nvSpPr>
          <p:cNvPr id="468" name="Google Shape;468;p14"/>
          <p:cNvSpPr txBox="1"/>
          <p:nvPr>
            <p:ph idx="1" type="body"/>
          </p:nvPr>
        </p:nvSpPr>
        <p:spPr>
          <a:xfrm>
            <a:off x="1131292" y="2395338"/>
            <a:ext cx="9204900" cy="2067300"/>
          </a:xfrm>
          <a:prstGeom prst="rect">
            <a:avLst/>
          </a:prstGeom>
          <a:noFill/>
          <a:ln>
            <a:noFill/>
          </a:ln>
        </p:spPr>
        <p:txBody>
          <a:bodyPr anchorCtr="0" anchor="t" bIns="45700" lIns="91425" spcFirstLastPara="1" rIns="91425" wrap="square" tIns="45700">
            <a:normAutofit/>
          </a:bodyPr>
          <a:lstStyle/>
          <a:p>
            <a:pPr indent="0" lvl="0" marL="0" rtl="0" algn="just">
              <a:lnSpc>
                <a:spcPct val="120000"/>
              </a:lnSpc>
              <a:spcBef>
                <a:spcPts val="0"/>
              </a:spcBef>
              <a:spcAft>
                <a:spcPts val="0"/>
              </a:spcAft>
              <a:buClr>
                <a:schemeClr val="lt1"/>
              </a:buClr>
              <a:buSzPts val="3000"/>
              <a:buNone/>
            </a:pPr>
            <a:r>
              <a:rPr lang="en-US" sz="2500">
                <a:latin typeface="Barlow Condensed"/>
                <a:ea typeface="Barlow Condensed"/>
                <a:cs typeface="Barlow Condensed"/>
                <a:sym typeface="Barlow Condensed"/>
              </a:rPr>
              <a:t>In this experiment we tested whether higher temperature in the water, can make the clip sink faster.</a:t>
            </a:r>
            <a:endParaRPr sz="2500">
              <a:latin typeface="Barlow Condensed"/>
              <a:ea typeface="Barlow Condensed"/>
              <a:cs typeface="Barlow Condensed"/>
              <a:sym typeface="Barlow Condensed"/>
            </a:endParaRPr>
          </a:p>
          <a:p>
            <a:pPr indent="0" lvl="0" marL="0" rtl="0" algn="just">
              <a:lnSpc>
                <a:spcPct val="120000"/>
              </a:lnSpc>
              <a:spcBef>
                <a:spcPts val="0"/>
              </a:spcBef>
              <a:spcAft>
                <a:spcPts val="0"/>
              </a:spcAft>
              <a:buClr>
                <a:schemeClr val="lt1"/>
              </a:buClr>
              <a:buSzPts val="3000"/>
              <a:buNone/>
            </a:pPr>
            <a:r>
              <a:rPr lang="en-US" sz="2500">
                <a:latin typeface="Barlow Condensed"/>
                <a:ea typeface="Barlow Condensed"/>
                <a:cs typeface="Barlow Condensed"/>
                <a:sym typeface="Barlow Condensed"/>
              </a:rPr>
              <a:t>We used two types of water: </a:t>
            </a:r>
            <a:r>
              <a:rPr lang="en-US" sz="2500">
                <a:solidFill>
                  <a:srgbClr val="00FFFF"/>
                </a:solidFill>
                <a:latin typeface="Barlow Condensed"/>
                <a:ea typeface="Barlow Condensed"/>
                <a:cs typeface="Barlow Condensed"/>
                <a:sym typeface="Barlow Condensed"/>
              </a:rPr>
              <a:t>Cold</a:t>
            </a:r>
            <a:endParaRPr sz="2500">
              <a:solidFill>
                <a:srgbClr val="00FFFF"/>
              </a:solidFill>
              <a:latin typeface="Barlow Condensed"/>
              <a:ea typeface="Barlow Condensed"/>
              <a:cs typeface="Barlow Condensed"/>
              <a:sym typeface="Barlow Condensed"/>
            </a:endParaRPr>
          </a:p>
          <a:p>
            <a:pPr indent="0" lvl="0" marL="0" rtl="0" algn="just">
              <a:lnSpc>
                <a:spcPct val="120000"/>
              </a:lnSpc>
              <a:spcBef>
                <a:spcPts val="0"/>
              </a:spcBef>
              <a:spcAft>
                <a:spcPts val="0"/>
              </a:spcAft>
              <a:buClr>
                <a:schemeClr val="lt1"/>
              </a:buClr>
              <a:buSzPts val="3000"/>
              <a:buNone/>
            </a:pPr>
            <a:r>
              <a:rPr lang="en-US" sz="2500">
                <a:latin typeface="Barlow Condensed"/>
                <a:ea typeface="Barlow Condensed"/>
                <a:cs typeface="Barlow Condensed"/>
                <a:sym typeface="Barlow Condensed"/>
              </a:rPr>
              <a:t>                                                 </a:t>
            </a:r>
            <a:r>
              <a:rPr lang="en-US" sz="2500">
                <a:solidFill>
                  <a:srgbClr val="FF0000"/>
                </a:solidFill>
                <a:latin typeface="Barlow Condensed"/>
                <a:ea typeface="Barlow Condensed"/>
                <a:cs typeface="Barlow Condensed"/>
                <a:sym typeface="Barlow Condensed"/>
              </a:rPr>
              <a:t>Hot</a:t>
            </a:r>
            <a:endParaRPr sz="2500">
              <a:solidFill>
                <a:srgbClr val="FF0000"/>
              </a:solidFill>
              <a:latin typeface="Barlow Condensed"/>
              <a:ea typeface="Barlow Condensed"/>
              <a:cs typeface="Barlow Condensed"/>
              <a:sym typeface="Barlow Condensed"/>
            </a:endParaRPr>
          </a:p>
        </p:txBody>
      </p:sp>
      <p:sp>
        <p:nvSpPr>
          <p:cNvPr id="469" name="Google Shape;469;p14"/>
          <p:cNvSpPr txBox="1"/>
          <p:nvPr>
            <p:ph idx="12" type="sldNum"/>
          </p:nvPr>
        </p:nvSpPr>
        <p:spPr>
          <a:xfrm>
            <a:off x="10276321" y="5883274"/>
            <a:ext cx="7710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550"/>
              <a:buNone/>
            </a:pPr>
            <a:fld id="{00000000-1234-1234-1234-123412341234}" type="slidenum">
              <a:rPr b="1" lang="en-US" sz="1550"/>
              <a:t>‹#›</a:t>
            </a:fld>
            <a:endParaRPr b="1" sz="1550"/>
          </a:p>
        </p:txBody>
      </p:sp>
      <p:pic>
        <p:nvPicPr>
          <p:cNvPr descr="Greece flag icon - Country flags" id="470" name="Google Shape;470;p14"/>
          <p:cNvPicPr preferRelativeResize="0"/>
          <p:nvPr/>
        </p:nvPicPr>
        <p:blipFill rotWithShape="1">
          <a:blip r:embed="rId3">
            <a:alphaModFix amt="90000"/>
          </a:blip>
          <a:srcRect b="0" l="0" r="0" t="0"/>
          <a:stretch/>
        </p:blipFill>
        <p:spPr>
          <a:xfrm>
            <a:off x="11370728" y="4260926"/>
            <a:ext cx="724972" cy="764390"/>
          </a:xfrm>
          <a:prstGeom prst="rect">
            <a:avLst/>
          </a:prstGeom>
          <a:noFill/>
          <a:ln>
            <a:noFill/>
          </a:ln>
        </p:spPr>
      </p:pic>
      <p:sp>
        <p:nvSpPr>
          <p:cNvPr id="471" name="Google Shape;471;p14"/>
          <p:cNvSpPr/>
          <p:nvPr/>
        </p:nvSpPr>
        <p:spPr>
          <a:xfrm>
            <a:off x="11345298" y="4240988"/>
            <a:ext cx="775800" cy="804300"/>
          </a:xfrm>
          <a:prstGeom prst="ellipse">
            <a:avLst/>
          </a:prstGeom>
          <a:noFill/>
          <a:ln cap="flat" cmpd="sng" w="19050">
            <a:solidFill>
              <a:srgbClr val="FFFFFF"/>
            </a:solidFill>
            <a:prstDash val="solid"/>
            <a:round/>
            <a:headEnd len="sm" w="sm" type="none"/>
            <a:tailEnd len="sm" w="sm" type="none"/>
          </a:ln>
          <a:effectLst>
            <a:outerShdw blurRad="342900" rotWithShape="0" algn="bl" dir="5400000" dist="19050">
              <a:srgbClr val="000000"/>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14"/>
          <p:cNvSpPr/>
          <p:nvPr/>
        </p:nvSpPr>
        <p:spPr>
          <a:xfrm>
            <a:off x="1617313" y="261825"/>
            <a:ext cx="1386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7F7F7"/>
                </a:solidFill>
                <a:latin typeface="Barlow Condensed"/>
                <a:ea typeface="Barlow Condensed"/>
                <a:cs typeface="Barlow Condensed"/>
                <a:sym typeface="Barlow Condensed"/>
              </a:rPr>
              <a:t>        Introduction</a:t>
            </a:r>
            <a:endParaRPr b="1" i="0" sz="1000" u="none" cap="none" strike="noStrike">
              <a:solidFill>
                <a:srgbClr val="F7F7F7"/>
              </a:solidFill>
              <a:latin typeface="Barlow Condensed"/>
              <a:ea typeface="Barlow Condensed"/>
              <a:cs typeface="Barlow Condensed"/>
              <a:sym typeface="Barlow Condensed"/>
            </a:endParaRPr>
          </a:p>
        </p:txBody>
      </p:sp>
      <p:sp>
        <p:nvSpPr>
          <p:cNvPr id="473" name="Google Shape;473;p14"/>
          <p:cNvSpPr/>
          <p:nvPr/>
        </p:nvSpPr>
        <p:spPr>
          <a:xfrm>
            <a:off x="4106300" y="261825"/>
            <a:ext cx="15660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chemeClr val="lt1"/>
                </a:solidFill>
                <a:latin typeface="Barlow Condensed"/>
                <a:ea typeface="Barlow Condensed"/>
                <a:cs typeface="Barlow Condensed"/>
                <a:sym typeface="Barlow Condensed"/>
              </a:rPr>
              <a:t>     Hypotheses/setup</a:t>
            </a:r>
            <a:endParaRPr b="1" i="0" sz="1000" u="none" cap="none" strike="noStrike">
              <a:solidFill>
                <a:schemeClr val="lt1"/>
              </a:solidFill>
              <a:latin typeface="Barlow Condensed"/>
              <a:ea typeface="Barlow Condensed"/>
              <a:cs typeface="Barlow Condensed"/>
              <a:sym typeface="Barlow Condensed"/>
            </a:endParaRPr>
          </a:p>
        </p:txBody>
      </p:sp>
      <p:sp>
        <p:nvSpPr>
          <p:cNvPr id="474" name="Google Shape;474;p14"/>
          <p:cNvSpPr/>
          <p:nvPr/>
        </p:nvSpPr>
        <p:spPr>
          <a:xfrm>
            <a:off x="5556772"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Experiment 1</a:t>
            </a:r>
            <a:endParaRPr b="1" i="0" sz="1000" u="none" cap="none" strike="noStrike">
              <a:solidFill>
                <a:srgbClr val="F5F5F5"/>
              </a:solidFill>
              <a:latin typeface="Barlow Condensed"/>
              <a:ea typeface="Barlow Condensed"/>
              <a:cs typeface="Barlow Condensed"/>
              <a:sym typeface="Barlow Condensed"/>
            </a:endParaRPr>
          </a:p>
        </p:txBody>
      </p:sp>
      <p:sp>
        <p:nvSpPr>
          <p:cNvPr id="475" name="Google Shape;475;p14"/>
          <p:cNvSpPr/>
          <p:nvPr/>
        </p:nvSpPr>
        <p:spPr>
          <a:xfrm>
            <a:off x="6774994" y="261825"/>
            <a:ext cx="1314300" cy="338700"/>
          </a:xfrm>
          <a:prstGeom prst="chevron">
            <a:avLst>
              <a:gd fmla="val 50000" name="adj"/>
            </a:avLst>
          </a:prstGeom>
          <a:solidFill>
            <a:srgbClr val="F5F5F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chemeClr val="dk1"/>
                </a:solidFill>
                <a:latin typeface="Barlow Condensed"/>
                <a:ea typeface="Barlow Condensed"/>
                <a:cs typeface="Barlow Condensed"/>
                <a:sym typeface="Barlow Condensed"/>
              </a:rPr>
              <a:t>     Experiment 2</a:t>
            </a:r>
            <a:endParaRPr b="1" i="0" sz="1000" u="none" cap="none" strike="noStrike">
              <a:solidFill>
                <a:schemeClr val="dk1"/>
              </a:solidFill>
              <a:latin typeface="Barlow Condensed"/>
              <a:ea typeface="Barlow Condensed"/>
              <a:cs typeface="Barlow Condensed"/>
              <a:sym typeface="Barlow Condensed"/>
            </a:endParaRPr>
          </a:p>
        </p:txBody>
      </p:sp>
      <p:sp>
        <p:nvSpPr>
          <p:cNvPr id="476" name="Google Shape;476;p14"/>
          <p:cNvSpPr/>
          <p:nvPr/>
        </p:nvSpPr>
        <p:spPr>
          <a:xfrm>
            <a:off x="8010053"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Experiment 3</a:t>
            </a:r>
            <a:endParaRPr b="1" i="0" sz="1000" u="none" cap="none" strike="noStrike">
              <a:solidFill>
                <a:srgbClr val="F5F5F5"/>
              </a:solidFill>
              <a:latin typeface="Barlow Condensed"/>
              <a:ea typeface="Barlow Condensed"/>
              <a:cs typeface="Barlow Condensed"/>
              <a:sym typeface="Barlow Condensed"/>
            </a:endParaRPr>
          </a:p>
        </p:txBody>
      </p:sp>
      <p:sp>
        <p:nvSpPr>
          <p:cNvPr id="477" name="Google Shape;477;p14"/>
          <p:cNvSpPr/>
          <p:nvPr/>
        </p:nvSpPr>
        <p:spPr>
          <a:xfrm>
            <a:off x="9260397"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Results</a:t>
            </a:r>
            <a:endParaRPr b="1" i="0" sz="1000" u="none" cap="none" strike="noStrike">
              <a:solidFill>
                <a:srgbClr val="F5F5F5"/>
              </a:solidFill>
              <a:latin typeface="Barlow Condensed"/>
              <a:ea typeface="Barlow Condensed"/>
              <a:cs typeface="Barlow Condensed"/>
              <a:sym typeface="Barlow Condensed"/>
            </a:endParaRPr>
          </a:p>
        </p:txBody>
      </p:sp>
      <p:sp>
        <p:nvSpPr>
          <p:cNvPr id="478" name="Google Shape;478;p14"/>
          <p:cNvSpPr/>
          <p:nvPr/>
        </p:nvSpPr>
        <p:spPr>
          <a:xfrm>
            <a:off x="2882167"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7F7F7"/>
                </a:solidFill>
                <a:latin typeface="Barlow Condensed"/>
                <a:ea typeface="Barlow Condensed"/>
                <a:cs typeface="Barlow Condensed"/>
                <a:sym typeface="Barlow Condensed"/>
              </a:rPr>
              <a:t>     Theory</a:t>
            </a:r>
            <a:endParaRPr b="1" i="0" sz="1000" u="none" cap="none" strike="noStrike">
              <a:solidFill>
                <a:srgbClr val="F7F7F7"/>
              </a:solidFill>
              <a:latin typeface="Barlow Condensed"/>
              <a:ea typeface="Barlow Condensed"/>
              <a:cs typeface="Barlow Condensed"/>
              <a:sym typeface="Barlow Condensed"/>
            </a:endParaRPr>
          </a:p>
        </p:txBody>
      </p:sp>
      <p:pic>
        <p:nvPicPr>
          <p:cNvPr id="479" name="Google Shape;479;p14"/>
          <p:cNvPicPr preferRelativeResize="0"/>
          <p:nvPr/>
        </p:nvPicPr>
        <p:blipFill rotWithShape="1">
          <a:blip r:embed="rId4">
            <a:alphaModFix/>
          </a:blip>
          <a:srcRect b="0" l="0" r="0" t="0"/>
          <a:stretch/>
        </p:blipFill>
        <p:spPr>
          <a:xfrm>
            <a:off x="5132850" y="5795250"/>
            <a:ext cx="1926300" cy="932125"/>
          </a:xfrm>
          <a:prstGeom prst="rect">
            <a:avLst/>
          </a:prstGeom>
          <a:noFill/>
          <a:ln>
            <a:noFill/>
          </a:ln>
        </p:spPr>
      </p:pic>
      <p:pic>
        <p:nvPicPr>
          <p:cNvPr id="480" name="Google Shape;480;p14"/>
          <p:cNvPicPr preferRelativeResize="0"/>
          <p:nvPr/>
        </p:nvPicPr>
        <p:blipFill>
          <a:blip r:embed="rId5">
            <a:alphaModFix/>
          </a:blip>
          <a:stretch>
            <a:fillRect/>
          </a:stretch>
        </p:blipFill>
        <p:spPr>
          <a:xfrm>
            <a:off x="6524300" y="3524613"/>
            <a:ext cx="3406841" cy="209056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84" name="Shape 484"/>
        <p:cNvGrpSpPr/>
        <p:nvPr/>
      </p:nvGrpSpPr>
      <p:grpSpPr>
        <a:xfrm>
          <a:off x="0" y="0"/>
          <a:ext cx="0" cy="0"/>
          <a:chOff x="0" y="0"/>
          <a:chExt cx="0" cy="0"/>
        </a:xfrm>
      </p:grpSpPr>
      <p:sp>
        <p:nvSpPr>
          <p:cNvPr id="485" name="Google Shape;485;p15"/>
          <p:cNvSpPr txBox="1"/>
          <p:nvPr>
            <p:ph type="title"/>
          </p:nvPr>
        </p:nvSpPr>
        <p:spPr>
          <a:xfrm>
            <a:off x="1061075" y="962368"/>
            <a:ext cx="9906000" cy="108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Arial"/>
              <a:buNone/>
            </a:pPr>
            <a:r>
              <a:rPr lang="en-US" sz="3500">
                <a:solidFill>
                  <a:srgbClr val="FFFFFF"/>
                </a:solidFill>
                <a:latin typeface="Barlow Condensed"/>
                <a:ea typeface="Barlow Condensed"/>
                <a:cs typeface="Barlow Condensed"/>
                <a:sym typeface="Barlow Condensed"/>
              </a:rPr>
              <a:t>CONTROL OF </a:t>
            </a:r>
            <a:r>
              <a:rPr i="0" lang="en-US" sz="3500">
                <a:solidFill>
                  <a:srgbClr val="FFFFFF"/>
                </a:solidFill>
                <a:latin typeface="Barlow Condensed"/>
                <a:ea typeface="Barlow Condensed"/>
                <a:cs typeface="Barlow Condensed"/>
                <a:sym typeface="Barlow Condensed"/>
              </a:rPr>
              <a:t>VARIABLES II</a:t>
            </a:r>
            <a:endParaRPr sz="3500">
              <a:latin typeface="Barlow Condensed"/>
              <a:ea typeface="Barlow Condensed"/>
              <a:cs typeface="Barlow Condensed"/>
              <a:sym typeface="Barlow Condensed"/>
            </a:endParaRPr>
          </a:p>
        </p:txBody>
      </p:sp>
      <p:sp>
        <p:nvSpPr>
          <p:cNvPr id="486" name="Google Shape;486;p15"/>
          <p:cNvSpPr txBox="1"/>
          <p:nvPr>
            <p:ph idx="12" type="sldNum"/>
          </p:nvPr>
        </p:nvSpPr>
        <p:spPr>
          <a:xfrm>
            <a:off x="10276321" y="5883274"/>
            <a:ext cx="7710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550"/>
              <a:buNone/>
            </a:pPr>
            <a:fld id="{00000000-1234-1234-1234-123412341234}" type="slidenum">
              <a:rPr b="1" lang="en-US" sz="1550"/>
              <a:t>‹#›</a:t>
            </a:fld>
            <a:endParaRPr b="1" sz="1550"/>
          </a:p>
        </p:txBody>
      </p:sp>
      <p:pic>
        <p:nvPicPr>
          <p:cNvPr descr="Greece flag icon - Country flags" id="487" name="Google Shape;487;p15"/>
          <p:cNvPicPr preferRelativeResize="0"/>
          <p:nvPr/>
        </p:nvPicPr>
        <p:blipFill rotWithShape="1">
          <a:blip r:embed="rId3">
            <a:alphaModFix amt="90000"/>
          </a:blip>
          <a:srcRect b="0" l="0" r="0" t="0"/>
          <a:stretch/>
        </p:blipFill>
        <p:spPr>
          <a:xfrm>
            <a:off x="11370728" y="4260926"/>
            <a:ext cx="724972" cy="764390"/>
          </a:xfrm>
          <a:prstGeom prst="rect">
            <a:avLst/>
          </a:prstGeom>
          <a:noFill/>
          <a:ln>
            <a:noFill/>
          </a:ln>
        </p:spPr>
      </p:pic>
      <p:sp>
        <p:nvSpPr>
          <p:cNvPr id="488" name="Google Shape;488;p15"/>
          <p:cNvSpPr/>
          <p:nvPr/>
        </p:nvSpPr>
        <p:spPr>
          <a:xfrm>
            <a:off x="11345298" y="4240988"/>
            <a:ext cx="775800" cy="804300"/>
          </a:xfrm>
          <a:prstGeom prst="ellipse">
            <a:avLst/>
          </a:prstGeom>
          <a:noFill/>
          <a:ln cap="flat" cmpd="sng" w="19050">
            <a:solidFill>
              <a:srgbClr val="FFFFFF"/>
            </a:solidFill>
            <a:prstDash val="solid"/>
            <a:round/>
            <a:headEnd len="sm" w="sm" type="none"/>
            <a:tailEnd len="sm" w="sm" type="none"/>
          </a:ln>
          <a:effectLst>
            <a:outerShdw blurRad="342900" rotWithShape="0" algn="bl" dir="5400000" dist="19050">
              <a:srgbClr val="000000"/>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15"/>
          <p:cNvSpPr/>
          <p:nvPr/>
        </p:nvSpPr>
        <p:spPr>
          <a:xfrm>
            <a:off x="1617313" y="261825"/>
            <a:ext cx="1386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7F7F7"/>
                </a:solidFill>
                <a:latin typeface="Barlow Condensed"/>
                <a:ea typeface="Barlow Condensed"/>
                <a:cs typeface="Barlow Condensed"/>
                <a:sym typeface="Barlow Condensed"/>
              </a:rPr>
              <a:t>        Introduction</a:t>
            </a:r>
            <a:endParaRPr b="1" i="0" sz="1000" u="none" cap="none" strike="noStrike">
              <a:solidFill>
                <a:srgbClr val="F7F7F7"/>
              </a:solidFill>
              <a:latin typeface="Barlow Condensed"/>
              <a:ea typeface="Barlow Condensed"/>
              <a:cs typeface="Barlow Condensed"/>
              <a:sym typeface="Barlow Condensed"/>
            </a:endParaRPr>
          </a:p>
        </p:txBody>
      </p:sp>
      <p:sp>
        <p:nvSpPr>
          <p:cNvPr id="490" name="Google Shape;490;p15"/>
          <p:cNvSpPr/>
          <p:nvPr/>
        </p:nvSpPr>
        <p:spPr>
          <a:xfrm>
            <a:off x="4106300" y="261825"/>
            <a:ext cx="15660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chemeClr val="lt1"/>
                </a:solidFill>
                <a:latin typeface="Barlow Condensed"/>
                <a:ea typeface="Barlow Condensed"/>
                <a:cs typeface="Barlow Condensed"/>
                <a:sym typeface="Barlow Condensed"/>
              </a:rPr>
              <a:t>     Hypotheses/setup</a:t>
            </a:r>
            <a:endParaRPr b="1" i="0" sz="1000" u="none" cap="none" strike="noStrike">
              <a:solidFill>
                <a:schemeClr val="lt1"/>
              </a:solidFill>
              <a:latin typeface="Barlow Condensed"/>
              <a:ea typeface="Barlow Condensed"/>
              <a:cs typeface="Barlow Condensed"/>
              <a:sym typeface="Barlow Condensed"/>
            </a:endParaRPr>
          </a:p>
        </p:txBody>
      </p:sp>
      <p:sp>
        <p:nvSpPr>
          <p:cNvPr id="491" name="Google Shape;491;p15"/>
          <p:cNvSpPr/>
          <p:nvPr/>
        </p:nvSpPr>
        <p:spPr>
          <a:xfrm>
            <a:off x="5556772"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Experiment 1</a:t>
            </a:r>
            <a:endParaRPr b="1" i="0" sz="1000" u="none" cap="none" strike="noStrike">
              <a:solidFill>
                <a:srgbClr val="F5F5F5"/>
              </a:solidFill>
              <a:latin typeface="Barlow Condensed"/>
              <a:ea typeface="Barlow Condensed"/>
              <a:cs typeface="Barlow Condensed"/>
              <a:sym typeface="Barlow Condensed"/>
            </a:endParaRPr>
          </a:p>
        </p:txBody>
      </p:sp>
      <p:sp>
        <p:nvSpPr>
          <p:cNvPr id="492" name="Google Shape;492;p15"/>
          <p:cNvSpPr/>
          <p:nvPr/>
        </p:nvSpPr>
        <p:spPr>
          <a:xfrm>
            <a:off x="6774994" y="261825"/>
            <a:ext cx="1314300" cy="338700"/>
          </a:xfrm>
          <a:prstGeom prst="chevron">
            <a:avLst>
              <a:gd fmla="val 50000" name="adj"/>
            </a:avLst>
          </a:prstGeom>
          <a:solidFill>
            <a:srgbClr val="F5F5F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chemeClr val="dk1"/>
                </a:solidFill>
                <a:latin typeface="Barlow Condensed"/>
                <a:ea typeface="Barlow Condensed"/>
                <a:cs typeface="Barlow Condensed"/>
                <a:sym typeface="Barlow Condensed"/>
              </a:rPr>
              <a:t>     Experiment 2</a:t>
            </a:r>
            <a:endParaRPr b="1" i="0" sz="1000" u="none" cap="none" strike="noStrike">
              <a:solidFill>
                <a:schemeClr val="dk1"/>
              </a:solidFill>
              <a:latin typeface="Barlow Condensed"/>
              <a:ea typeface="Barlow Condensed"/>
              <a:cs typeface="Barlow Condensed"/>
              <a:sym typeface="Barlow Condensed"/>
            </a:endParaRPr>
          </a:p>
        </p:txBody>
      </p:sp>
      <p:sp>
        <p:nvSpPr>
          <p:cNvPr id="493" name="Google Shape;493;p15"/>
          <p:cNvSpPr/>
          <p:nvPr/>
        </p:nvSpPr>
        <p:spPr>
          <a:xfrm>
            <a:off x="8010053"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Experiment 3</a:t>
            </a:r>
            <a:endParaRPr b="1" i="0" sz="1000" u="none" cap="none" strike="noStrike">
              <a:solidFill>
                <a:srgbClr val="F5F5F5"/>
              </a:solidFill>
              <a:latin typeface="Barlow Condensed"/>
              <a:ea typeface="Barlow Condensed"/>
              <a:cs typeface="Barlow Condensed"/>
              <a:sym typeface="Barlow Condensed"/>
            </a:endParaRPr>
          </a:p>
        </p:txBody>
      </p:sp>
      <p:sp>
        <p:nvSpPr>
          <p:cNvPr id="494" name="Google Shape;494;p15"/>
          <p:cNvSpPr/>
          <p:nvPr/>
        </p:nvSpPr>
        <p:spPr>
          <a:xfrm>
            <a:off x="9260397"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Results</a:t>
            </a:r>
            <a:endParaRPr b="1" i="0" sz="1000" u="none" cap="none" strike="noStrike">
              <a:solidFill>
                <a:srgbClr val="F5F5F5"/>
              </a:solidFill>
              <a:latin typeface="Barlow Condensed"/>
              <a:ea typeface="Barlow Condensed"/>
              <a:cs typeface="Barlow Condensed"/>
              <a:sym typeface="Barlow Condensed"/>
            </a:endParaRPr>
          </a:p>
        </p:txBody>
      </p:sp>
      <p:sp>
        <p:nvSpPr>
          <p:cNvPr id="495" name="Google Shape;495;p15"/>
          <p:cNvSpPr/>
          <p:nvPr/>
        </p:nvSpPr>
        <p:spPr>
          <a:xfrm>
            <a:off x="2882167"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7F7F7"/>
                </a:solidFill>
                <a:latin typeface="Barlow Condensed"/>
                <a:ea typeface="Barlow Condensed"/>
                <a:cs typeface="Barlow Condensed"/>
                <a:sym typeface="Barlow Condensed"/>
              </a:rPr>
              <a:t>     Theory</a:t>
            </a:r>
            <a:endParaRPr b="1" i="0" sz="1000" u="none" cap="none" strike="noStrike">
              <a:solidFill>
                <a:srgbClr val="F7F7F7"/>
              </a:solidFill>
              <a:latin typeface="Barlow Condensed"/>
              <a:ea typeface="Barlow Condensed"/>
              <a:cs typeface="Barlow Condensed"/>
              <a:sym typeface="Barlow Condensed"/>
            </a:endParaRPr>
          </a:p>
        </p:txBody>
      </p:sp>
      <p:sp>
        <p:nvSpPr>
          <p:cNvPr id="496" name="Google Shape;496;p15"/>
          <p:cNvSpPr/>
          <p:nvPr/>
        </p:nvSpPr>
        <p:spPr>
          <a:xfrm>
            <a:off x="4317163" y="2299538"/>
            <a:ext cx="3660900" cy="702900"/>
          </a:xfrm>
          <a:prstGeom prst="homePlate">
            <a:avLst>
              <a:gd fmla="val 50000" name="adj"/>
            </a:avLst>
          </a:prstGeom>
          <a:gradFill>
            <a:gsLst>
              <a:gs pos="0">
                <a:srgbClr val="FFFFFF"/>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3100" u="none" cap="none" strike="noStrike">
                <a:solidFill>
                  <a:srgbClr val="000000"/>
                </a:solidFill>
                <a:latin typeface="Staatliches"/>
                <a:ea typeface="Staatliches"/>
                <a:cs typeface="Staatliches"/>
                <a:sym typeface="Staatliches"/>
              </a:rPr>
              <a:t>                    </a:t>
            </a:r>
            <a:r>
              <a:rPr b="0" i="0" lang="en-US" sz="3100" u="none" cap="none" strike="noStrike">
                <a:solidFill>
                  <a:srgbClr val="000000"/>
                </a:solidFill>
                <a:latin typeface="Staatliches"/>
                <a:ea typeface="Staatliches"/>
                <a:cs typeface="Staatliches"/>
                <a:sym typeface="Staatliches"/>
              </a:rPr>
              <a:t>    DEPENDENT</a:t>
            </a:r>
            <a:r>
              <a:rPr b="1" i="0" lang="en-US" sz="3100" u="none" cap="none" strike="noStrike">
                <a:solidFill>
                  <a:srgbClr val="000000"/>
                </a:solidFill>
                <a:latin typeface="Staatliches"/>
                <a:ea typeface="Staatliches"/>
                <a:cs typeface="Staatliches"/>
                <a:sym typeface="Staatliches"/>
              </a:rPr>
              <a:t> </a:t>
            </a:r>
            <a:endParaRPr b="1" i="0" sz="3100" u="none" cap="none" strike="noStrike">
              <a:solidFill>
                <a:srgbClr val="000000"/>
              </a:solidFill>
              <a:latin typeface="Staatliches"/>
              <a:ea typeface="Staatliches"/>
              <a:cs typeface="Staatliches"/>
              <a:sym typeface="Staatliches"/>
            </a:endParaRPr>
          </a:p>
        </p:txBody>
      </p:sp>
      <p:sp>
        <p:nvSpPr>
          <p:cNvPr id="497" name="Google Shape;497;p15"/>
          <p:cNvSpPr/>
          <p:nvPr/>
        </p:nvSpPr>
        <p:spPr>
          <a:xfrm>
            <a:off x="6588748" y="2299524"/>
            <a:ext cx="3660900" cy="702900"/>
          </a:xfrm>
          <a:prstGeom prst="homePlate">
            <a:avLst>
              <a:gd fmla="val 50000" name="adj"/>
            </a:avLst>
          </a:prstGeom>
          <a:gradFill>
            <a:gsLst>
              <a:gs pos="0">
                <a:srgbClr val="FFFFFF"/>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0" i="0" lang="en-US" sz="3100" u="none" cap="none" strike="noStrike">
                <a:solidFill>
                  <a:srgbClr val="000000"/>
                </a:solidFill>
                <a:latin typeface="Staatliches"/>
                <a:ea typeface="Staatliches"/>
                <a:cs typeface="Staatliches"/>
                <a:sym typeface="Staatliches"/>
              </a:rPr>
              <a:t>                     CONSTANTs</a:t>
            </a:r>
            <a:endParaRPr b="0" i="0" sz="3100" u="none" cap="none" strike="noStrike">
              <a:solidFill>
                <a:srgbClr val="000000"/>
              </a:solidFill>
              <a:latin typeface="Staatliches"/>
              <a:ea typeface="Staatliches"/>
              <a:cs typeface="Staatliches"/>
              <a:sym typeface="Staatliches"/>
            </a:endParaRPr>
          </a:p>
        </p:txBody>
      </p:sp>
      <p:sp>
        <p:nvSpPr>
          <p:cNvPr id="498" name="Google Shape;498;p15"/>
          <p:cNvSpPr/>
          <p:nvPr/>
        </p:nvSpPr>
        <p:spPr>
          <a:xfrm>
            <a:off x="1635238" y="2299538"/>
            <a:ext cx="3660900" cy="702900"/>
          </a:xfrm>
          <a:prstGeom prst="homePlate">
            <a:avLst>
              <a:gd fmla="val 50000" name="adj"/>
            </a:avLst>
          </a:prstGeom>
          <a:gradFill>
            <a:gsLst>
              <a:gs pos="0">
                <a:srgbClr val="FFFFFF"/>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3100" u="none" cap="none" strike="noStrike">
                <a:solidFill>
                  <a:srgbClr val="000000"/>
                </a:solidFill>
                <a:latin typeface="Staatliches"/>
                <a:ea typeface="Staatliches"/>
                <a:cs typeface="Staatliches"/>
                <a:sym typeface="Staatliches"/>
              </a:rPr>
              <a:t>                </a:t>
            </a:r>
            <a:r>
              <a:rPr b="0" i="0" lang="en-US" sz="3100" u="none" cap="none" strike="noStrike">
                <a:solidFill>
                  <a:srgbClr val="000000"/>
                </a:solidFill>
                <a:latin typeface="Staatliches"/>
                <a:ea typeface="Staatliches"/>
                <a:cs typeface="Staatliches"/>
                <a:sym typeface="Staatliches"/>
              </a:rPr>
              <a:t>INDEPENDENT</a:t>
            </a:r>
            <a:r>
              <a:rPr b="1" i="0" lang="en-US" sz="3100" u="none" cap="none" strike="noStrike">
                <a:solidFill>
                  <a:srgbClr val="000000"/>
                </a:solidFill>
                <a:latin typeface="Staatliches"/>
                <a:ea typeface="Staatliches"/>
                <a:cs typeface="Staatliches"/>
                <a:sym typeface="Staatliches"/>
              </a:rPr>
              <a:t> </a:t>
            </a:r>
            <a:endParaRPr b="1" i="0" sz="3100" u="none" cap="none" strike="noStrike">
              <a:solidFill>
                <a:srgbClr val="000000"/>
              </a:solidFill>
              <a:latin typeface="Staatliches"/>
              <a:ea typeface="Staatliches"/>
              <a:cs typeface="Staatliches"/>
              <a:sym typeface="Staatliches"/>
            </a:endParaRPr>
          </a:p>
        </p:txBody>
      </p:sp>
      <p:sp>
        <p:nvSpPr>
          <p:cNvPr id="499" name="Google Shape;499;p15"/>
          <p:cNvSpPr txBox="1"/>
          <p:nvPr/>
        </p:nvSpPr>
        <p:spPr>
          <a:xfrm>
            <a:off x="1726637" y="3044383"/>
            <a:ext cx="3287100" cy="538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en-US" sz="2300" u="none" cap="none" strike="noStrike">
                <a:solidFill>
                  <a:srgbClr val="FFFFFF"/>
                </a:solidFill>
                <a:latin typeface="Staatliches"/>
                <a:ea typeface="Staatliches"/>
                <a:cs typeface="Staatliches"/>
                <a:sym typeface="Staatliches"/>
              </a:rPr>
              <a:t> </a:t>
            </a:r>
            <a:r>
              <a:rPr lang="en-US" sz="2300">
                <a:solidFill>
                  <a:srgbClr val="FFFFFF"/>
                </a:solidFill>
                <a:latin typeface="Staatliches"/>
                <a:ea typeface="Staatliches"/>
                <a:cs typeface="Staatliches"/>
                <a:sym typeface="Staatliches"/>
              </a:rPr>
              <a:t>Temperature of water</a:t>
            </a:r>
            <a:endParaRPr b="0" i="0" sz="2300" u="none" cap="none" strike="noStrike">
              <a:solidFill>
                <a:srgbClr val="FFFFFF"/>
              </a:solidFill>
              <a:latin typeface="Arial"/>
              <a:ea typeface="Arial"/>
              <a:cs typeface="Arial"/>
              <a:sym typeface="Arial"/>
            </a:endParaRPr>
          </a:p>
        </p:txBody>
      </p:sp>
      <p:sp>
        <p:nvSpPr>
          <p:cNvPr id="500" name="Google Shape;500;p15"/>
          <p:cNvSpPr txBox="1"/>
          <p:nvPr/>
        </p:nvSpPr>
        <p:spPr>
          <a:xfrm>
            <a:off x="5138129" y="3044383"/>
            <a:ext cx="2502600" cy="892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lang="en-US" sz="2300">
                <a:solidFill>
                  <a:srgbClr val="FFFFFF"/>
                </a:solidFill>
                <a:latin typeface="Staatliches"/>
                <a:ea typeface="Staatliches"/>
                <a:cs typeface="Staatliches"/>
                <a:sym typeface="Staatliches"/>
              </a:rPr>
              <a:t>Time of to get to the bottom of the cup</a:t>
            </a:r>
            <a:endParaRPr b="0" i="0" sz="2300" u="none" cap="none" strike="noStrike">
              <a:solidFill>
                <a:srgbClr val="FFFFFF"/>
              </a:solidFill>
              <a:latin typeface="Staatliches"/>
              <a:ea typeface="Staatliches"/>
              <a:cs typeface="Staatliches"/>
              <a:sym typeface="Staatliches"/>
            </a:endParaRPr>
          </a:p>
        </p:txBody>
      </p:sp>
      <p:sp>
        <p:nvSpPr>
          <p:cNvPr id="501" name="Google Shape;501;p15"/>
          <p:cNvSpPr txBox="1"/>
          <p:nvPr/>
        </p:nvSpPr>
        <p:spPr>
          <a:xfrm>
            <a:off x="7764963" y="3044383"/>
            <a:ext cx="30966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en-US" sz="1600" u="none" cap="none" strike="noStrike">
                <a:solidFill>
                  <a:srgbClr val="FFFFFF"/>
                </a:solidFill>
                <a:latin typeface="Abel"/>
                <a:ea typeface="Abel"/>
                <a:cs typeface="Abel"/>
                <a:sym typeface="Abel"/>
              </a:rPr>
              <a:t>1)Same soap ratio</a:t>
            </a:r>
            <a:r>
              <a:rPr b="0" i="0" lang="en-US" sz="1400" u="none" cap="none" strike="noStrike">
                <a:solidFill>
                  <a:srgbClr val="FFFFFF"/>
                </a:solidFill>
                <a:latin typeface="Abel"/>
                <a:ea typeface="Abel"/>
                <a:cs typeface="Abel"/>
                <a:sym typeface="Abel"/>
              </a:rPr>
              <a:t> </a:t>
            </a:r>
            <a:endParaRPr b="0" i="0" sz="1400" u="none" cap="none" strike="noStrike">
              <a:solidFill>
                <a:srgbClr val="FFFFFF"/>
              </a:solidFill>
              <a:latin typeface="Abel"/>
              <a:ea typeface="Abel"/>
              <a:cs typeface="Abel"/>
              <a:sym typeface="Abel"/>
            </a:endParaRPr>
          </a:p>
          <a:p>
            <a:pPr indent="0" lvl="0" marL="0" marR="0" rtl="0" algn="l">
              <a:lnSpc>
                <a:spcPct val="100000"/>
              </a:lnSpc>
              <a:spcBef>
                <a:spcPts val="0"/>
              </a:spcBef>
              <a:spcAft>
                <a:spcPts val="0"/>
              </a:spcAft>
              <a:buClr>
                <a:srgbClr val="000000"/>
              </a:buClr>
              <a:buSzPts val="1300"/>
              <a:buFont typeface="Arial"/>
              <a:buNone/>
            </a:pPr>
            <a:r>
              <a:rPr b="1" i="0" lang="en-US" sz="1600" u="none" cap="none" strike="noStrike">
                <a:solidFill>
                  <a:srgbClr val="FFFFFF"/>
                </a:solidFill>
                <a:latin typeface="Abel"/>
                <a:ea typeface="Abel"/>
                <a:cs typeface="Abel"/>
                <a:sym typeface="Abel"/>
              </a:rPr>
              <a:t>2)Sa</a:t>
            </a:r>
            <a:r>
              <a:rPr b="1" lang="en-US" sz="1600">
                <a:solidFill>
                  <a:srgbClr val="FFFFFF"/>
                </a:solidFill>
                <a:latin typeface="Abel"/>
                <a:ea typeface="Abel"/>
                <a:cs typeface="Abel"/>
                <a:sym typeface="Abel"/>
              </a:rPr>
              <a:t>me paper clips</a:t>
            </a:r>
            <a:endParaRPr b="0" i="0" sz="1400" u="none" cap="none" strike="noStrike">
              <a:solidFill>
                <a:srgbClr val="FFFFFF"/>
              </a:solidFill>
              <a:latin typeface="Abel"/>
              <a:ea typeface="Abel"/>
              <a:cs typeface="Abel"/>
              <a:sym typeface="Abel"/>
            </a:endParaRPr>
          </a:p>
          <a:p>
            <a:pPr indent="0" lvl="0" marL="0" marR="0" rtl="0" algn="l">
              <a:lnSpc>
                <a:spcPct val="100000"/>
              </a:lnSpc>
              <a:spcBef>
                <a:spcPts val="0"/>
              </a:spcBef>
              <a:spcAft>
                <a:spcPts val="0"/>
              </a:spcAft>
              <a:buClr>
                <a:srgbClr val="000000"/>
              </a:buClr>
              <a:buSzPts val="1300"/>
              <a:buFont typeface="Arial"/>
              <a:buNone/>
            </a:pPr>
            <a:r>
              <a:rPr b="1" i="0" lang="en-US" sz="1600" u="none" cap="none" strike="noStrike">
                <a:solidFill>
                  <a:srgbClr val="FFFFFF"/>
                </a:solidFill>
                <a:latin typeface="Abel"/>
                <a:ea typeface="Abel"/>
                <a:cs typeface="Abel"/>
                <a:sym typeface="Abel"/>
              </a:rPr>
              <a:t>3)</a:t>
            </a:r>
            <a:r>
              <a:rPr b="0" i="0" lang="en-US" sz="1400" u="none" cap="none" strike="noStrike">
                <a:solidFill>
                  <a:srgbClr val="FFFFFF"/>
                </a:solidFill>
                <a:latin typeface="Abel"/>
                <a:ea typeface="Abel"/>
                <a:cs typeface="Abel"/>
                <a:sym typeface="Abel"/>
              </a:rPr>
              <a:t> </a:t>
            </a:r>
            <a:r>
              <a:rPr b="1" i="0" lang="en-US" sz="1600" u="none" cap="none" strike="noStrike">
                <a:solidFill>
                  <a:srgbClr val="FFFFFF"/>
                </a:solidFill>
                <a:latin typeface="Abel"/>
                <a:ea typeface="Abel"/>
                <a:cs typeface="Abel"/>
                <a:sym typeface="Abel"/>
              </a:rPr>
              <a:t>Water </a:t>
            </a:r>
            <a:r>
              <a:rPr b="1" lang="en-US" sz="1600">
                <a:solidFill>
                  <a:srgbClr val="FFFFFF"/>
                </a:solidFill>
                <a:latin typeface="Abel"/>
                <a:ea typeface="Abel"/>
                <a:cs typeface="Abel"/>
                <a:sym typeface="Abel"/>
              </a:rPr>
              <a:t>amount</a:t>
            </a:r>
            <a:endParaRPr b="1" i="0" sz="1600" u="none" cap="none" strike="noStrike">
              <a:solidFill>
                <a:srgbClr val="FFFFFF"/>
              </a:solidFill>
              <a:latin typeface="Abel"/>
              <a:ea typeface="Abel"/>
              <a:cs typeface="Abel"/>
              <a:sym typeface="Abel"/>
            </a:endParaRPr>
          </a:p>
          <a:p>
            <a:pPr indent="0" lvl="0" marL="0" marR="0" rtl="0" algn="l">
              <a:lnSpc>
                <a:spcPct val="100000"/>
              </a:lnSpc>
              <a:spcBef>
                <a:spcPts val="0"/>
              </a:spcBef>
              <a:spcAft>
                <a:spcPts val="0"/>
              </a:spcAft>
              <a:buClr>
                <a:srgbClr val="000000"/>
              </a:buClr>
              <a:buSzPts val="1300"/>
              <a:buFont typeface="Arial"/>
              <a:buNone/>
            </a:pPr>
            <a:r>
              <a:rPr b="1" i="0" lang="en-US" sz="1600" u="none" cap="none" strike="noStrike">
                <a:solidFill>
                  <a:srgbClr val="FFFFFF"/>
                </a:solidFill>
                <a:latin typeface="Abel"/>
                <a:ea typeface="Abel"/>
                <a:cs typeface="Abel"/>
                <a:sym typeface="Abel"/>
              </a:rPr>
              <a:t>4)</a:t>
            </a:r>
            <a:r>
              <a:rPr b="1" i="0" lang="en-US" sz="1600" u="none" cap="none" strike="noStrike">
                <a:solidFill>
                  <a:srgbClr val="FFFFFF"/>
                </a:solidFill>
                <a:latin typeface="Abel"/>
                <a:ea typeface="Abel"/>
                <a:cs typeface="Abel"/>
                <a:sym typeface="Abel"/>
              </a:rPr>
              <a:t> Room temperature</a:t>
            </a:r>
            <a:endParaRPr b="1" sz="1600">
              <a:solidFill>
                <a:srgbClr val="FFFFFF"/>
              </a:solidFill>
              <a:latin typeface="Abel"/>
              <a:ea typeface="Abel"/>
              <a:cs typeface="Abel"/>
              <a:sym typeface="Abel"/>
            </a:endParaRPr>
          </a:p>
          <a:p>
            <a:pPr indent="0" lvl="0" marL="0" marR="0" rtl="0" algn="l">
              <a:lnSpc>
                <a:spcPct val="100000"/>
              </a:lnSpc>
              <a:spcBef>
                <a:spcPts val="0"/>
              </a:spcBef>
              <a:spcAft>
                <a:spcPts val="0"/>
              </a:spcAft>
              <a:buClr>
                <a:srgbClr val="000000"/>
              </a:buClr>
              <a:buSzPts val="1300"/>
              <a:buFont typeface="Arial"/>
              <a:buNone/>
            </a:pPr>
            <a:r>
              <a:rPr b="1" lang="en-US" sz="1600">
                <a:solidFill>
                  <a:srgbClr val="FFFFFF"/>
                </a:solidFill>
                <a:latin typeface="Abel"/>
                <a:ea typeface="Abel"/>
                <a:cs typeface="Abel"/>
                <a:sym typeface="Abel"/>
              </a:rPr>
              <a:t>5) Shape of paper clips</a:t>
            </a:r>
            <a:endParaRPr b="1" sz="1600">
              <a:solidFill>
                <a:srgbClr val="FFFFFF"/>
              </a:solidFill>
              <a:latin typeface="Abel"/>
              <a:ea typeface="Abel"/>
              <a:cs typeface="Abel"/>
              <a:sym typeface="Abel"/>
            </a:endParaRPr>
          </a:p>
          <a:p>
            <a:pPr indent="0" lvl="0" marL="0" marR="0" rtl="0" algn="l">
              <a:lnSpc>
                <a:spcPct val="100000"/>
              </a:lnSpc>
              <a:spcBef>
                <a:spcPts val="0"/>
              </a:spcBef>
              <a:spcAft>
                <a:spcPts val="0"/>
              </a:spcAft>
              <a:buClr>
                <a:srgbClr val="000000"/>
              </a:buClr>
              <a:buSzPts val="1300"/>
              <a:buFont typeface="Arial"/>
              <a:buNone/>
            </a:pPr>
            <a:r>
              <a:rPr b="1" lang="en-US" sz="1600">
                <a:solidFill>
                  <a:srgbClr val="FFFFFF"/>
                </a:solidFill>
                <a:latin typeface="Abel"/>
                <a:ea typeface="Abel"/>
                <a:cs typeface="Abel"/>
                <a:sym typeface="Abel"/>
              </a:rPr>
              <a:t>6)Same cups</a:t>
            </a:r>
            <a:endParaRPr b="1" sz="1600">
              <a:solidFill>
                <a:srgbClr val="FFFFFF"/>
              </a:solidFill>
              <a:latin typeface="Abel"/>
              <a:ea typeface="Abel"/>
              <a:cs typeface="Abel"/>
              <a:sym typeface="Abel"/>
            </a:endParaRPr>
          </a:p>
        </p:txBody>
      </p:sp>
      <p:pic>
        <p:nvPicPr>
          <p:cNvPr id="502" name="Google Shape;502;p15"/>
          <p:cNvPicPr preferRelativeResize="0"/>
          <p:nvPr/>
        </p:nvPicPr>
        <p:blipFill rotWithShape="1">
          <a:blip r:embed="rId4">
            <a:alphaModFix/>
          </a:blip>
          <a:srcRect b="0" l="0" r="0" t="0"/>
          <a:stretch/>
        </p:blipFill>
        <p:spPr>
          <a:xfrm>
            <a:off x="5132850" y="5795250"/>
            <a:ext cx="1926300" cy="932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06" name="Shape 506"/>
        <p:cNvGrpSpPr/>
        <p:nvPr/>
      </p:nvGrpSpPr>
      <p:grpSpPr>
        <a:xfrm>
          <a:off x="0" y="0"/>
          <a:ext cx="0" cy="0"/>
          <a:chOff x="0" y="0"/>
          <a:chExt cx="0" cy="0"/>
        </a:xfrm>
      </p:grpSpPr>
      <p:sp>
        <p:nvSpPr>
          <p:cNvPr id="507" name="Google Shape;507;p16"/>
          <p:cNvSpPr txBox="1"/>
          <p:nvPr>
            <p:ph type="title"/>
          </p:nvPr>
        </p:nvSpPr>
        <p:spPr>
          <a:xfrm>
            <a:off x="1143012" y="1020947"/>
            <a:ext cx="9906000" cy="994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3600"/>
              <a:buFont typeface="Arial"/>
              <a:buNone/>
            </a:pPr>
            <a:r>
              <a:rPr i="0" lang="en-US" sz="3500">
                <a:solidFill>
                  <a:srgbClr val="FFFFFF"/>
                </a:solidFill>
                <a:latin typeface="Barlow Condensed"/>
                <a:ea typeface="Barlow Condensed"/>
                <a:cs typeface="Barlow Condensed"/>
                <a:sym typeface="Barlow Condensed"/>
              </a:rPr>
              <a:t>EXPERIMENTAL RESULTS</a:t>
            </a:r>
            <a:endParaRPr sz="3500">
              <a:latin typeface="Barlow Condensed"/>
              <a:ea typeface="Barlow Condensed"/>
              <a:cs typeface="Barlow Condensed"/>
              <a:sym typeface="Barlow Condensed"/>
            </a:endParaRPr>
          </a:p>
        </p:txBody>
      </p:sp>
      <p:sp>
        <p:nvSpPr>
          <p:cNvPr id="508" name="Google Shape;508;p16"/>
          <p:cNvSpPr txBox="1"/>
          <p:nvPr>
            <p:ph idx="1" type="body"/>
          </p:nvPr>
        </p:nvSpPr>
        <p:spPr>
          <a:xfrm>
            <a:off x="1058900" y="2250447"/>
            <a:ext cx="9906000" cy="30948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1200"/>
              </a:spcBef>
              <a:spcAft>
                <a:spcPts val="0"/>
              </a:spcAft>
              <a:buClr>
                <a:srgbClr val="FFFFFF"/>
              </a:buClr>
              <a:buSzPts val="3000"/>
              <a:buNone/>
            </a:pPr>
            <a:r>
              <a:rPr lang="en-US" sz="2700">
                <a:solidFill>
                  <a:srgbClr val="FFFFFF"/>
                </a:solidFill>
                <a:latin typeface="Barlow Condensed"/>
                <a:ea typeface="Barlow Condensed"/>
                <a:cs typeface="Barlow Condensed"/>
                <a:sym typeface="Barlow Condensed"/>
              </a:rPr>
              <a:t>Cold soap water : 0.9</a:t>
            </a:r>
            <a:endParaRPr sz="2700">
              <a:solidFill>
                <a:srgbClr val="FFFFFF"/>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Clr>
                <a:srgbClr val="FFFFFF"/>
              </a:buClr>
              <a:buSzPts val="3000"/>
              <a:buNone/>
            </a:pPr>
            <a:r>
              <a:rPr lang="en-US" sz="2700">
                <a:solidFill>
                  <a:srgbClr val="FFFFFF"/>
                </a:solidFill>
                <a:latin typeface="Barlow Condensed"/>
                <a:ea typeface="Barlow Condensed"/>
                <a:cs typeface="Barlow Condensed"/>
                <a:sym typeface="Barlow Condensed"/>
              </a:rPr>
              <a:t>Hot  pure water: 0.6</a:t>
            </a:r>
            <a:endParaRPr sz="2700">
              <a:latin typeface="Barlow Condensed"/>
              <a:ea typeface="Barlow Condensed"/>
              <a:cs typeface="Barlow Condensed"/>
              <a:sym typeface="Barlow Condensed"/>
            </a:endParaRPr>
          </a:p>
        </p:txBody>
      </p:sp>
      <p:sp>
        <p:nvSpPr>
          <p:cNvPr id="509" name="Google Shape;509;p16"/>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550"/>
              <a:buNone/>
            </a:pPr>
            <a:fld id="{00000000-1234-1234-1234-123412341234}" type="slidenum">
              <a:rPr b="1" lang="en-US" sz="1550"/>
              <a:t>‹#›</a:t>
            </a:fld>
            <a:endParaRPr b="1" sz="1550"/>
          </a:p>
        </p:txBody>
      </p:sp>
      <p:pic>
        <p:nvPicPr>
          <p:cNvPr descr="Greece flag icon - Country flags" id="510" name="Google Shape;510;p16"/>
          <p:cNvPicPr preferRelativeResize="0"/>
          <p:nvPr/>
        </p:nvPicPr>
        <p:blipFill rotWithShape="1">
          <a:blip r:embed="rId3">
            <a:alphaModFix amt="90000"/>
          </a:blip>
          <a:srcRect b="0" l="0" r="0" t="0"/>
          <a:stretch/>
        </p:blipFill>
        <p:spPr>
          <a:xfrm>
            <a:off x="11370728" y="4260926"/>
            <a:ext cx="724972" cy="764390"/>
          </a:xfrm>
          <a:prstGeom prst="rect">
            <a:avLst/>
          </a:prstGeom>
          <a:noFill/>
          <a:ln>
            <a:noFill/>
          </a:ln>
        </p:spPr>
      </p:pic>
      <p:sp>
        <p:nvSpPr>
          <p:cNvPr id="511" name="Google Shape;511;p16"/>
          <p:cNvSpPr/>
          <p:nvPr/>
        </p:nvSpPr>
        <p:spPr>
          <a:xfrm>
            <a:off x="11345298" y="4240988"/>
            <a:ext cx="775800" cy="804300"/>
          </a:xfrm>
          <a:prstGeom prst="ellipse">
            <a:avLst/>
          </a:prstGeom>
          <a:noFill/>
          <a:ln cap="flat" cmpd="sng" w="19050">
            <a:solidFill>
              <a:srgbClr val="FFFFFF"/>
            </a:solidFill>
            <a:prstDash val="solid"/>
            <a:round/>
            <a:headEnd len="sm" w="sm" type="none"/>
            <a:tailEnd len="sm" w="sm" type="none"/>
          </a:ln>
          <a:effectLst>
            <a:outerShdw blurRad="342900" rotWithShape="0" algn="bl" dir="5400000" dist="19050">
              <a:srgbClr val="000000"/>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16"/>
          <p:cNvSpPr/>
          <p:nvPr/>
        </p:nvSpPr>
        <p:spPr>
          <a:xfrm>
            <a:off x="1617313" y="261825"/>
            <a:ext cx="1386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7F7F7"/>
                </a:solidFill>
                <a:latin typeface="Barlow Condensed"/>
                <a:ea typeface="Barlow Condensed"/>
                <a:cs typeface="Barlow Condensed"/>
                <a:sym typeface="Barlow Condensed"/>
              </a:rPr>
              <a:t>        Introduction</a:t>
            </a:r>
            <a:endParaRPr b="1" i="0" sz="1000" u="none" cap="none" strike="noStrike">
              <a:solidFill>
                <a:srgbClr val="F7F7F7"/>
              </a:solidFill>
              <a:latin typeface="Barlow Condensed"/>
              <a:ea typeface="Barlow Condensed"/>
              <a:cs typeface="Barlow Condensed"/>
              <a:sym typeface="Barlow Condensed"/>
            </a:endParaRPr>
          </a:p>
        </p:txBody>
      </p:sp>
      <p:sp>
        <p:nvSpPr>
          <p:cNvPr id="513" name="Google Shape;513;p16"/>
          <p:cNvSpPr/>
          <p:nvPr/>
        </p:nvSpPr>
        <p:spPr>
          <a:xfrm>
            <a:off x="4106300" y="261825"/>
            <a:ext cx="15660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chemeClr val="lt1"/>
                </a:solidFill>
                <a:latin typeface="Barlow Condensed"/>
                <a:ea typeface="Barlow Condensed"/>
                <a:cs typeface="Barlow Condensed"/>
                <a:sym typeface="Barlow Condensed"/>
              </a:rPr>
              <a:t>     Hypotheses/setup</a:t>
            </a:r>
            <a:endParaRPr b="1" i="0" sz="1000" u="none" cap="none" strike="noStrike">
              <a:solidFill>
                <a:schemeClr val="lt1"/>
              </a:solidFill>
              <a:latin typeface="Barlow Condensed"/>
              <a:ea typeface="Barlow Condensed"/>
              <a:cs typeface="Barlow Condensed"/>
              <a:sym typeface="Barlow Condensed"/>
            </a:endParaRPr>
          </a:p>
        </p:txBody>
      </p:sp>
      <p:sp>
        <p:nvSpPr>
          <p:cNvPr id="514" name="Google Shape;514;p16"/>
          <p:cNvSpPr/>
          <p:nvPr/>
        </p:nvSpPr>
        <p:spPr>
          <a:xfrm>
            <a:off x="5556772"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Experiment 1</a:t>
            </a:r>
            <a:endParaRPr b="1" i="0" sz="1000" u="none" cap="none" strike="noStrike">
              <a:solidFill>
                <a:srgbClr val="F5F5F5"/>
              </a:solidFill>
              <a:latin typeface="Barlow Condensed"/>
              <a:ea typeface="Barlow Condensed"/>
              <a:cs typeface="Barlow Condensed"/>
              <a:sym typeface="Barlow Condensed"/>
            </a:endParaRPr>
          </a:p>
        </p:txBody>
      </p:sp>
      <p:sp>
        <p:nvSpPr>
          <p:cNvPr id="515" name="Google Shape;515;p16"/>
          <p:cNvSpPr/>
          <p:nvPr/>
        </p:nvSpPr>
        <p:spPr>
          <a:xfrm>
            <a:off x="6774994" y="261825"/>
            <a:ext cx="1314300" cy="338700"/>
          </a:xfrm>
          <a:prstGeom prst="chevron">
            <a:avLst>
              <a:gd fmla="val 50000" name="adj"/>
            </a:avLst>
          </a:prstGeom>
          <a:solidFill>
            <a:srgbClr val="F5F5F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chemeClr val="dk1"/>
                </a:solidFill>
                <a:latin typeface="Barlow Condensed"/>
                <a:ea typeface="Barlow Condensed"/>
                <a:cs typeface="Barlow Condensed"/>
                <a:sym typeface="Barlow Condensed"/>
              </a:rPr>
              <a:t>     Experiment 2</a:t>
            </a:r>
            <a:endParaRPr b="1" i="0" sz="1000" u="none" cap="none" strike="noStrike">
              <a:solidFill>
                <a:schemeClr val="dk1"/>
              </a:solidFill>
              <a:latin typeface="Barlow Condensed"/>
              <a:ea typeface="Barlow Condensed"/>
              <a:cs typeface="Barlow Condensed"/>
              <a:sym typeface="Barlow Condensed"/>
            </a:endParaRPr>
          </a:p>
        </p:txBody>
      </p:sp>
      <p:sp>
        <p:nvSpPr>
          <p:cNvPr id="516" name="Google Shape;516;p16"/>
          <p:cNvSpPr/>
          <p:nvPr/>
        </p:nvSpPr>
        <p:spPr>
          <a:xfrm>
            <a:off x="8010053"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Experiment 3</a:t>
            </a:r>
            <a:endParaRPr b="1" i="0" sz="1000" u="none" cap="none" strike="noStrike">
              <a:solidFill>
                <a:srgbClr val="F5F5F5"/>
              </a:solidFill>
              <a:latin typeface="Barlow Condensed"/>
              <a:ea typeface="Barlow Condensed"/>
              <a:cs typeface="Barlow Condensed"/>
              <a:sym typeface="Barlow Condensed"/>
            </a:endParaRPr>
          </a:p>
        </p:txBody>
      </p:sp>
      <p:sp>
        <p:nvSpPr>
          <p:cNvPr id="517" name="Google Shape;517;p16"/>
          <p:cNvSpPr/>
          <p:nvPr/>
        </p:nvSpPr>
        <p:spPr>
          <a:xfrm>
            <a:off x="9260397"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Results</a:t>
            </a:r>
            <a:endParaRPr b="1" i="0" sz="1000" u="none" cap="none" strike="noStrike">
              <a:solidFill>
                <a:srgbClr val="F5F5F5"/>
              </a:solidFill>
              <a:latin typeface="Barlow Condensed"/>
              <a:ea typeface="Barlow Condensed"/>
              <a:cs typeface="Barlow Condensed"/>
              <a:sym typeface="Barlow Condensed"/>
            </a:endParaRPr>
          </a:p>
        </p:txBody>
      </p:sp>
      <p:sp>
        <p:nvSpPr>
          <p:cNvPr id="518" name="Google Shape;518;p16"/>
          <p:cNvSpPr/>
          <p:nvPr/>
        </p:nvSpPr>
        <p:spPr>
          <a:xfrm>
            <a:off x="2882167"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7F7F7"/>
                </a:solidFill>
                <a:latin typeface="Barlow Condensed"/>
                <a:ea typeface="Barlow Condensed"/>
                <a:cs typeface="Barlow Condensed"/>
                <a:sym typeface="Barlow Condensed"/>
              </a:rPr>
              <a:t>     Theory</a:t>
            </a:r>
            <a:endParaRPr b="1" i="0" sz="1000" u="none" cap="none" strike="noStrike">
              <a:solidFill>
                <a:srgbClr val="F7F7F7"/>
              </a:solidFill>
              <a:latin typeface="Barlow Condensed"/>
              <a:ea typeface="Barlow Condensed"/>
              <a:cs typeface="Barlow Condensed"/>
              <a:sym typeface="Barlow Condensed"/>
            </a:endParaRPr>
          </a:p>
        </p:txBody>
      </p:sp>
      <p:sp>
        <p:nvSpPr>
          <p:cNvPr id="519" name="Google Shape;519;p16"/>
          <p:cNvSpPr txBox="1"/>
          <p:nvPr/>
        </p:nvSpPr>
        <p:spPr>
          <a:xfrm>
            <a:off x="5242975" y="1051700"/>
            <a:ext cx="549900" cy="932700"/>
          </a:xfrm>
          <a:prstGeom prst="rect">
            <a:avLst/>
          </a:prstGeom>
          <a:noFill/>
          <a:ln>
            <a:noFill/>
          </a:ln>
        </p:spPr>
        <p:txBody>
          <a:bodyPr anchorCtr="0" anchor="ctr" bIns="91425" lIns="91425" spcFirstLastPara="1" rIns="91425" wrap="square" tIns="91425">
            <a:spAutoFit/>
          </a:bodyPr>
          <a:lstStyle/>
          <a:p>
            <a:pPr indent="0" lvl="0" marL="0" marR="0" rtl="0" algn="l">
              <a:lnSpc>
                <a:spcPct val="90000"/>
              </a:lnSpc>
              <a:spcBef>
                <a:spcPts val="0"/>
              </a:spcBef>
              <a:spcAft>
                <a:spcPts val="0"/>
              </a:spcAft>
              <a:buClr>
                <a:srgbClr val="FFFFFF"/>
              </a:buClr>
              <a:buSzPts val="3600"/>
              <a:buFont typeface="Arial"/>
              <a:buNone/>
            </a:pPr>
            <a:r>
              <a:rPr b="0" i="0" lang="en-US" sz="5400" u="none" cap="none" strike="noStrike">
                <a:solidFill>
                  <a:schemeClr val="lt1"/>
                </a:solidFill>
                <a:latin typeface="Barlow Condensed"/>
                <a:ea typeface="Barlow Condensed"/>
                <a:cs typeface="Barlow Condensed"/>
                <a:sym typeface="Barlow Condensed"/>
              </a:rPr>
              <a:t>II</a:t>
            </a:r>
            <a:endParaRPr b="0" i="0" sz="3000" u="none" cap="none" strike="noStrike">
              <a:solidFill>
                <a:schemeClr val="lt1"/>
              </a:solidFill>
              <a:latin typeface="Barlow Condensed"/>
              <a:ea typeface="Barlow Condensed"/>
              <a:cs typeface="Barlow Condensed"/>
              <a:sym typeface="Barlow Condensed"/>
            </a:endParaRPr>
          </a:p>
        </p:txBody>
      </p:sp>
      <p:pic>
        <p:nvPicPr>
          <p:cNvPr id="520" name="Google Shape;520;p16"/>
          <p:cNvPicPr preferRelativeResize="0"/>
          <p:nvPr/>
        </p:nvPicPr>
        <p:blipFill rotWithShape="1">
          <a:blip r:embed="rId4">
            <a:alphaModFix/>
          </a:blip>
          <a:srcRect b="0" l="0" r="0" t="0"/>
          <a:stretch/>
        </p:blipFill>
        <p:spPr>
          <a:xfrm>
            <a:off x="5132850" y="5795250"/>
            <a:ext cx="1926300" cy="932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24" name="Shape 524"/>
        <p:cNvGrpSpPr/>
        <p:nvPr/>
      </p:nvGrpSpPr>
      <p:grpSpPr>
        <a:xfrm>
          <a:off x="0" y="0"/>
          <a:ext cx="0" cy="0"/>
          <a:chOff x="0" y="0"/>
          <a:chExt cx="0" cy="0"/>
        </a:xfrm>
      </p:grpSpPr>
      <p:sp>
        <p:nvSpPr>
          <p:cNvPr id="525" name="Google Shape;525;g1470ed2ac25_3_27"/>
          <p:cNvSpPr txBox="1"/>
          <p:nvPr>
            <p:ph idx="12" type="sldNum"/>
          </p:nvPr>
        </p:nvSpPr>
        <p:spPr>
          <a:xfrm>
            <a:off x="10276321" y="5883274"/>
            <a:ext cx="7710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550"/>
              <a:buNone/>
            </a:pPr>
            <a:fld id="{00000000-1234-1234-1234-123412341234}" type="slidenum">
              <a:rPr b="1" lang="en-US" sz="1550"/>
              <a:t>‹#›</a:t>
            </a:fld>
            <a:endParaRPr b="1" sz="1550"/>
          </a:p>
        </p:txBody>
      </p:sp>
      <p:pic>
        <p:nvPicPr>
          <p:cNvPr descr="Greece flag icon - Country flags" id="526" name="Google Shape;526;g1470ed2ac25_3_27"/>
          <p:cNvPicPr preferRelativeResize="0"/>
          <p:nvPr/>
        </p:nvPicPr>
        <p:blipFill rotWithShape="1">
          <a:blip r:embed="rId3">
            <a:alphaModFix amt="90000"/>
          </a:blip>
          <a:srcRect b="0" l="0" r="0" t="0"/>
          <a:stretch/>
        </p:blipFill>
        <p:spPr>
          <a:xfrm>
            <a:off x="11370728" y="4260926"/>
            <a:ext cx="724972" cy="764390"/>
          </a:xfrm>
          <a:prstGeom prst="rect">
            <a:avLst/>
          </a:prstGeom>
          <a:noFill/>
          <a:ln>
            <a:noFill/>
          </a:ln>
        </p:spPr>
      </p:pic>
      <p:sp>
        <p:nvSpPr>
          <p:cNvPr id="527" name="Google Shape;527;g1470ed2ac25_3_27"/>
          <p:cNvSpPr/>
          <p:nvPr/>
        </p:nvSpPr>
        <p:spPr>
          <a:xfrm>
            <a:off x="11345298" y="4240988"/>
            <a:ext cx="775800" cy="804300"/>
          </a:xfrm>
          <a:prstGeom prst="ellipse">
            <a:avLst/>
          </a:prstGeom>
          <a:noFill/>
          <a:ln cap="flat" cmpd="sng" w="19050">
            <a:solidFill>
              <a:srgbClr val="FFFFFF"/>
            </a:solidFill>
            <a:prstDash val="solid"/>
            <a:round/>
            <a:headEnd len="sm" w="sm" type="none"/>
            <a:tailEnd len="sm" w="sm" type="none"/>
          </a:ln>
          <a:effectLst>
            <a:outerShdw blurRad="342900" rotWithShape="0" algn="bl" dir="5400000" dist="19050">
              <a:srgbClr val="000000"/>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g1470ed2ac25_3_27"/>
          <p:cNvSpPr/>
          <p:nvPr/>
        </p:nvSpPr>
        <p:spPr>
          <a:xfrm>
            <a:off x="1617313" y="261825"/>
            <a:ext cx="1386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7F7F7"/>
                </a:solidFill>
                <a:latin typeface="Barlow Condensed"/>
                <a:ea typeface="Barlow Condensed"/>
                <a:cs typeface="Barlow Condensed"/>
                <a:sym typeface="Barlow Condensed"/>
              </a:rPr>
              <a:t>        Introduction</a:t>
            </a:r>
            <a:endParaRPr b="1" i="0" sz="1000" u="none" cap="none" strike="noStrike">
              <a:solidFill>
                <a:srgbClr val="F7F7F7"/>
              </a:solidFill>
              <a:latin typeface="Barlow Condensed"/>
              <a:ea typeface="Barlow Condensed"/>
              <a:cs typeface="Barlow Condensed"/>
              <a:sym typeface="Barlow Condensed"/>
            </a:endParaRPr>
          </a:p>
        </p:txBody>
      </p:sp>
      <p:sp>
        <p:nvSpPr>
          <p:cNvPr id="529" name="Google Shape;529;g1470ed2ac25_3_27"/>
          <p:cNvSpPr/>
          <p:nvPr/>
        </p:nvSpPr>
        <p:spPr>
          <a:xfrm>
            <a:off x="4106300" y="261825"/>
            <a:ext cx="15660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chemeClr val="lt1"/>
                </a:solidFill>
                <a:latin typeface="Barlow Condensed"/>
                <a:ea typeface="Barlow Condensed"/>
                <a:cs typeface="Barlow Condensed"/>
                <a:sym typeface="Barlow Condensed"/>
              </a:rPr>
              <a:t>     Hypotheses/setup</a:t>
            </a:r>
            <a:endParaRPr b="1" i="0" sz="1000" u="none" cap="none" strike="noStrike">
              <a:solidFill>
                <a:schemeClr val="lt1"/>
              </a:solidFill>
              <a:latin typeface="Barlow Condensed"/>
              <a:ea typeface="Barlow Condensed"/>
              <a:cs typeface="Barlow Condensed"/>
              <a:sym typeface="Barlow Condensed"/>
            </a:endParaRPr>
          </a:p>
        </p:txBody>
      </p:sp>
      <p:sp>
        <p:nvSpPr>
          <p:cNvPr id="530" name="Google Shape;530;g1470ed2ac25_3_27"/>
          <p:cNvSpPr/>
          <p:nvPr/>
        </p:nvSpPr>
        <p:spPr>
          <a:xfrm>
            <a:off x="5556772"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Experiment 1</a:t>
            </a:r>
            <a:endParaRPr b="1" i="0" sz="1000" u="none" cap="none" strike="noStrike">
              <a:solidFill>
                <a:srgbClr val="F5F5F5"/>
              </a:solidFill>
              <a:latin typeface="Barlow Condensed"/>
              <a:ea typeface="Barlow Condensed"/>
              <a:cs typeface="Barlow Condensed"/>
              <a:sym typeface="Barlow Condensed"/>
            </a:endParaRPr>
          </a:p>
        </p:txBody>
      </p:sp>
      <p:sp>
        <p:nvSpPr>
          <p:cNvPr id="531" name="Google Shape;531;g1470ed2ac25_3_27"/>
          <p:cNvSpPr/>
          <p:nvPr/>
        </p:nvSpPr>
        <p:spPr>
          <a:xfrm>
            <a:off x="6774994" y="261825"/>
            <a:ext cx="1314300" cy="338700"/>
          </a:xfrm>
          <a:prstGeom prst="chevron">
            <a:avLst>
              <a:gd fmla="val 50000" name="adj"/>
            </a:avLst>
          </a:prstGeom>
          <a:solidFill>
            <a:srgbClr val="F5F5F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chemeClr val="dk1"/>
                </a:solidFill>
                <a:latin typeface="Barlow Condensed"/>
                <a:ea typeface="Barlow Condensed"/>
                <a:cs typeface="Barlow Condensed"/>
                <a:sym typeface="Barlow Condensed"/>
              </a:rPr>
              <a:t>     Experiment 2</a:t>
            </a:r>
            <a:endParaRPr b="1" i="0" sz="1000" u="none" cap="none" strike="noStrike">
              <a:solidFill>
                <a:schemeClr val="dk1"/>
              </a:solidFill>
              <a:latin typeface="Barlow Condensed"/>
              <a:ea typeface="Barlow Condensed"/>
              <a:cs typeface="Barlow Condensed"/>
              <a:sym typeface="Barlow Condensed"/>
            </a:endParaRPr>
          </a:p>
        </p:txBody>
      </p:sp>
      <p:sp>
        <p:nvSpPr>
          <p:cNvPr id="532" name="Google Shape;532;g1470ed2ac25_3_27"/>
          <p:cNvSpPr/>
          <p:nvPr/>
        </p:nvSpPr>
        <p:spPr>
          <a:xfrm>
            <a:off x="8010053"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Experiment 3</a:t>
            </a:r>
            <a:endParaRPr b="1" i="0" sz="1000" u="none" cap="none" strike="noStrike">
              <a:solidFill>
                <a:srgbClr val="F5F5F5"/>
              </a:solidFill>
              <a:latin typeface="Barlow Condensed"/>
              <a:ea typeface="Barlow Condensed"/>
              <a:cs typeface="Barlow Condensed"/>
              <a:sym typeface="Barlow Condensed"/>
            </a:endParaRPr>
          </a:p>
        </p:txBody>
      </p:sp>
      <p:sp>
        <p:nvSpPr>
          <p:cNvPr id="533" name="Google Shape;533;g1470ed2ac25_3_27"/>
          <p:cNvSpPr/>
          <p:nvPr/>
        </p:nvSpPr>
        <p:spPr>
          <a:xfrm>
            <a:off x="9260397"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Results</a:t>
            </a:r>
            <a:endParaRPr b="1" i="0" sz="1000" u="none" cap="none" strike="noStrike">
              <a:solidFill>
                <a:srgbClr val="F5F5F5"/>
              </a:solidFill>
              <a:latin typeface="Barlow Condensed"/>
              <a:ea typeface="Barlow Condensed"/>
              <a:cs typeface="Barlow Condensed"/>
              <a:sym typeface="Barlow Condensed"/>
            </a:endParaRPr>
          </a:p>
        </p:txBody>
      </p:sp>
      <p:sp>
        <p:nvSpPr>
          <p:cNvPr id="534" name="Google Shape;534;g1470ed2ac25_3_27"/>
          <p:cNvSpPr/>
          <p:nvPr/>
        </p:nvSpPr>
        <p:spPr>
          <a:xfrm>
            <a:off x="2882167"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7F7F7"/>
                </a:solidFill>
                <a:latin typeface="Barlow Condensed"/>
                <a:ea typeface="Barlow Condensed"/>
                <a:cs typeface="Barlow Condensed"/>
                <a:sym typeface="Barlow Condensed"/>
              </a:rPr>
              <a:t>     Theory</a:t>
            </a:r>
            <a:endParaRPr b="1" i="0" sz="1000" u="none" cap="none" strike="noStrike">
              <a:solidFill>
                <a:srgbClr val="F7F7F7"/>
              </a:solidFill>
              <a:latin typeface="Barlow Condensed"/>
              <a:ea typeface="Barlow Condensed"/>
              <a:cs typeface="Barlow Condensed"/>
              <a:sym typeface="Barlow Condensed"/>
            </a:endParaRPr>
          </a:p>
        </p:txBody>
      </p:sp>
      <p:pic>
        <p:nvPicPr>
          <p:cNvPr id="535" name="Google Shape;535;g1470ed2ac25_3_27" title="Points scored"/>
          <p:cNvPicPr preferRelativeResize="0"/>
          <p:nvPr/>
        </p:nvPicPr>
        <p:blipFill>
          <a:blip r:embed="rId4">
            <a:alphaModFix/>
          </a:blip>
          <a:stretch>
            <a:fillRect/>
          </a:stretch>
        </p:blipFill>
        <p:spPr>
          <a:xfrm>
            <a:off x="1570875" y="819900"/>
            <a:ext cx="9050250" cy="55960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39" name="Shape 539"/>
        <p:cNvGrpSpPr/>
        <p:nvPr/>
      </p:nvGrpSpPr>
      <p:grpSpPr>
        <a:xfrm>
          <a:off x="0" y="0"/>
          <a:ext cx="0" cy="0"/>
          <a:chOff x="0" y="0"/>
          <a:chExt cx="0" cy="0"/>
        </a:xfrm>
      </p:grpSpPr>
      <p:sp>
        <p:nvSpPr>
          <p:cNvPr id="540" name="Google Shape;540;p22"/>
          <p:cNvSpPr txBox="1"/>
          <p:nvPr>
            <p:ph type="title"/>
          </p:nvPr>
        </p:nvSpPr>
        <p:spPr>
          <a:xfrm>
            <a:off x="1141425" y="672506"/>
            <a:ext cx="9906000" cy="1478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sz="3500">
                <a:latin typeface="Barlow Condensed"/>
                <a:ea typeface="Barlow Condensed"/>
                <a:cs typeface="Barlow Condensed"/>
                <a:sym typeface="Barlow Condensed"/>
              </a:rPr>
              <a:t>CONCLUSIONS</a:t>
            </a:r>
            <a:endParaRPr sz="3500">
              <a:latin typeface="Barlow Condensed"/>
              <a:ea typeface="Barlow Condensed"/>
              <a:cs typeface="Barlow Condensed"/>
              <a:sym typeface="Barlow Condensed"/>
            </a:endParaRPr>
          </a:p>
        </p:txBody>
      </p:sp>
      <p:sp>
        <p:nvSpPr>
          <p:cNvPr id="541" name="Google Shape;541;p22"/>
          <p:cNvSpPr txBox="1"/>
          <p:nvPr>
            <p:ph idx="1" type="body"/>
          </p:nvPr>
        </p:nvSpPr>
        <p:spPr>
          <a:xfrm>
            <a:off x="1141425" y="2159062"/>
            <a:ext cx="9906000" cy="3541800"/>
          </a:xfrm>
          <a:prstGeom prst="rect">
            <a:avLst/>
          </a:prstGeom>
          <a:noFill/>
          <a:ln cap="flat" cmpd="sng" w="9525">
            <a:solidFill>
              <a:srgbClr val="00FF00"/>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1000"/>
              </a:spcBef>
              <a:spcAft>
                <a:spcPts val="0"/>
              </a:spcAft>
              <a:buClr>
                <a:schemeClr val="lt1"/>
              </a:buClr>
              <a:buSzPts val="3000"/>
              <a:buNone/>
            </a:pPr>
            <a:r>
              <a:rPr lang="en-US" sz="2500">
                <a:latin typeface="Barlow Condensed"/>
                <a:ea typeface="Barlow Condensed"/>
                <a:cs typeface="Barlow Condensed"/>
                <a:sym typeface="Barlow Condensed"/>
              </a:rPr>
              <a:t>When the quantity of the soap increases, the time to get to the bottom also increases</a:t>
            </a:r>
            <a:endParaRPr sz="2500">
              <a:latin typeface="Barlow Condensed"/>
              <a:ea typeface="Barlow Condensed"/>
              <a:cs typeface="Barlow Condensed"/>
              <a:sym typeface="Barlow Condensed"/>
            </a:endParaRPr>
          </a:p>
          <a:p>
            <a:pPr indent="0" lvl="0" marL="0" rtl="0" algn="l">
              <a:lnSpc>
                <a:spcPct val="100000"/>
              </a:lnSpc>
              <a:spcBef>
                <a:spcPts val="1000"/>
              </a:spcBef>
              <a:spcAft>
                <a:spcPts val="0"/>
              </a:spcAft>
              <a:buClr>
                <a:schemeClr val="lt1"/>
              </a:buClr>
              <a:buSzPts val="3000"/>
              <a:buNone/>
            </a:pPr>
            <a:r>
              <a:rPr lang="en-US" sz="2500">
                <a:latin typeface="Barlow Condensed"/>
                <a:ea typeface="Barlow Condensed"/>
                <a:cs typeface="Barlow Condensed"/>
                <a:sym typeface="Barlow Condensed"/>
              </a:rPr>
              <a:t>The 1st hypothesis is </a:t>
            </a:r>
            <a:r>
              <a:rPr lang="en-US" sz="2500">
                <a:solidFill>
                  <a:srgbClr val="00FF00"/>
                </a:solidFill>
                <a:latin typeface="Barlow Condensed"/>
                <a:ea typeface="Barlow Condensed"/>
                <a:cs typeface="Barlow Condensed"/>
                <a:sym typeface="Barlow Condensed"/>
              </a:rPr>
              <a:t>Confirmed</a:t>
            </a:r>
            <a:endParaRPr sz="2500">
              <a:solidFill>
                <a:srgbClr val="00FF00"/>
              </a:solidFill>
              <a:latin typeface="Barlow Condensed"/>
              <a:ea typeface="Barlow Condensed"/>
              <a:cs typeface="Barlow Condensed"/>
              <a:sym typeface="Barlow Condensed"/>
            </a:endParaRPr>
          </a:p>
          <a:p>
            <a:pPr indent="0" lvl="0" marL="0" rtl="0" algn="l">
              <a:lnSpc>
                <a:spcPct val="100000"/>
              </a:lnSpc>
              <a:spcBef>
                <a:spcPts val="1000"/>
              </a:spcBef>
              <a:spcAft>
                <a:spcPts val="0"/>
              </a:spcAft>
              <a:buClr>
                <a:schemeClr val="lt1"/>
              </a:buClr>
              <a:buSzPts val="3000"/>
              <a:buNone/>
            </a:pPr>
            <a:r>
              <a:t/>
            </a:r>
            <a:endParaRPr sz="2500">
              <a:latin typeface="Barlow Condensed"/>
              <a:ea typeface="Barlow Condensed"/>
              <a:cs typeface="Barlow Condensed"/>
              <a:sym typeface="Barlow Condensed"/>
            </a:endParaRPr>
          </a:p>
          <a:p>
            <a:pPr indent="0" lvl="0" marL="0" rtl="0" algn="l">
              <a:lnSpc>
                <a:spcPct val="100000"/>
              </a:lnSpc>
              <a:spcBef>
                <a:spcPts val="1000"/>
              </a:spcBef>
              <a:spcAft>
                <a:spcPts val="0"/>
              </a:spcAft>
              <a:buClr>
                <a:schemeClr val="lt1"/>
              </a:buClr>
              <a:buSzPts val="3000"/>
              <a:buNone/>
            </a:pPr>
            <a:r>
              <a:rPr lang="en-US" sz="2500">
                <a:latin typeface="Barlow Condensed"/>
                <a:ea typeface="Barlow Condensed"/>
                <a:cs typeface="Barlow Condensed"/>
                <a:sym typeface="Barlow Condensed"/>
              </a:rPr>
              <a:t>The 2nd hypothesis is </a:t>
            </a:r>
            <a:r>
              <a:rPr lang="en-US" sz="2500">
                <a:solidFill>
                  <a:srgbClr val="00FF00"/>
                </a:solidFill>
                <a:latin typeface="Barlow Condensed"/>
                <a:ea typeface="Barlow Condensed"/>
                <a:cs typeface="Barlow Condensed"/>
                <a:sym typeface="Barlow Condensed"/>
              </a:rPr>
              <a:t>Confirmed</a:t>
            </a:r>
            <a:endParaRPr sz="2500">
              <a:solidFill>
                <a:srgbClr val="00FF00"/>
              </a:solidFill>
              <a:latin typeface="Barlow Condensed"/>
              <a:ea typeface="Barlow Condensed"/>
              <a:cs typeface="Barlow Condensed"/>
              <a:sym typeface="Barlow Condensed"/>
            </a:endParaRPr>
          </a:p>
          <a:p>
            <a:pPr indent="0" lvl="0" marL="0" rtl="0" algn="l">
              <a:lnSpc>
                <a:spcPct val="100000"/>
              </a:lnSpc>
              <a:spcBef>
                <a:spcPts val="1000"/>
              </a:spcBef>
              <a:spcAft>
                <a:spcPts val="0"/>
              </a:spcAft>
              <a:buClr>
                <a:schemeClr val="lt1"/>
              </a:buClr>
              <a:buSzPts val="3000"/>
              <a:buNone/>
            </a:pPr>
            <a:r>
              <a:t/>
            </a:r>
            <a:endParaRPr sz="2500">
              <a:latin typeface="Barlow Condensed"/>
              <a:ea typeface="Barlow Condensed"/>
              <a:cs typeface="Barlow Condensed"/>
              <a:sym typeface="Barlow Condensed"/>
            </a:endParaRPr>
          </a:p>
        </p:txBody>
      </p:sp>
      <p:sp>
        <p:nvSpPr>
          <p:cNvPr id="542" name="Google Shape;542;p22"/>
          <p:cNvSpPr txBox="1"/>
          <p:nvPr>
            <p:ph idx="12" type="sldNum"/>
          </p:nvPr>
        </p:nvSpPr>
        <p:spPr>
          <a:xfrm>
            <a:off x="10276321" y="5883274"/>
            <a:ext cx="7710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550"/>
              <a:buNone/>
            </a:pPr>
            <a:fld id="{00000000-1234-1234-1234-123412341234}" type="slidenum">
              <a:rPr b="1" lang="en-US" sz="1550"/>
              <a:t>‹#›</a:t>
            </a:fld>
            <a:endParaRPr b="1" sz="1550"/>
          </a:p>
        </p:txBody>
      </p:sp>
      <p:pic>
        <p:nvPicPr>
          <p:cNvPr descr="Greece flag icon - Country flags" id="543" name="Google Shape;543;p22"/>
          <p:cNvPicPr preferRelativeResize="0"/>
          <p:nvPr/>
        </p:nvPicPr>
        <p:blipFill rotWithShape="1">
          <a:blip r:embed="rId3">
            <a:alphaModFix amt="90000"/>
          </a:blip>
          <a:srcRect b="0" l="0" r="0" t="0"/>
          <a:stretch/>
        </p:blipFill>
        <p:spPr>
          <a:xfrm>
            <a:off x="11370728" y="4260926"/>
            <a:ext cx="724972" cy="764390"/>
          </a:xfrm>
          <a:prstGeom prst="rect">
            <a:avLst/>
          </a:prstGeom>
          <a:noFill/>
          <a:ln>
            <a:noFill/>
          </a:ln>
        </p:spPr>
      </p:pic>
      <p:sp>
        <p:nvSpPr>
          <p:cNvPr id="544" name="Google Shape;544;p22"/>
          <p:cNvSpPr/>
          <p:nvPr/>
        </p:nvSpPr>
        <p:spPr>
          <a:xfrm>
            <a:off x="11345298" y="4240988"/>
            <a:ext cx="775800" cy="804300"/>
          </a:xfrm>
          <a:prstGeom prst="ellipse">
            <a:avLst/>
          </a:prstGeom>
          <a:noFill/>
          <a:ln cap="flat" cmpd="sng" w="19050">
            <a:solidFill>
              <a:srgbClr val="FFFFFF"/>
            </a:solidFill>
            <a:prstDash val="solid"/>
            <a:round/>
            <a:headEnd len="sm" w="sm" type="none"/>
            <a:tailEnd len="sm" w="sm" type="none"/>
          </a:ln>
          <a:effectLst>
            <a:outerShdw blurRad="342900" rotWithShape="0" algn="bl" dir="5400000" dist="19050">
              <a:srgbClr val="000000"/>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22"/>
          <p:cNvSpPr/>
          <p:nvPr/>
        </p:nvSpPr>
        <p:spPr>
          <a:xfrm>
            <a:off x="1617313" y="261825"/>
            <a:ext cx="1386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7F7F7"/>
                </a:solidFill>
                <a:latin typeface="Barlow Condensed"/>
                <a:ea typeface="Barlow Condensed"/>
                <a:cs typeface="Barlow Condensed"/>
                <a:sym typeface="Barlow Condensed"/>
              </a:rPr>
              <a:t>        Introduction</a:t>
            </a:r>
            <a:endParaRPr b="1" i="0" sz="1000" u="none" cap="none" strike="noStrike">
              <a:solidFill>
                <a:srgbClr val="F7F7F7"/>
              </a:solidFill>
              <a:latin typeface="Barlow Condensed"/>
              <a:ea typeface="Barlow Condensed"/>
              <a:cs typeface="Barlow Condensed"/>
              <a:sym typeface="Barlow Condensed"/>
            </a:endParaRPr>
          </a:p>
        </p:txBody>
      </p:sp>
      <p:sp>
        <p:nvSpPr>
          <p:cNvPr id="546" name="Google Shape;546;p22"/>
          <p:cNvSpPr/>
          <p:nvPr/>
        </p:nvSpPr>
        <p:spPr>
          <a:xfrm>
            <a:off x="4106300" y="261825"/>
            <a:ext cx="15660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chemeClr val="lt1"/>
                </a:solidFill>
                <a:latin typeface="Barlow Condensed"/>
                <a:ea typeface="Barlow Condensed"/>
                <a:cs typeface="Barlow Condensed"/>
                <a:sym typeface="Barlow Condensed"/>
              </a:rPr>
              <a:t>     Hypotheses/setup</a:t>
            </a:r>
            <a:endParaRPr b="1" i="0" sz="1000" u="none" cap="none" strike="noStrike">
              <a:solidFill>
                <a:schemeClr val="lt1"/>
              </a:solidFill>
              <a:latin typeface="Barlow Condensed"/>
              <a:ea typeface="Barlow Condensed"/>
              <a:cs typeface="Barlow Condensed"/>
              <a:sym typeface="Barlow Condensed"/>
            </a:endParaRPr>
          </a:p>
        </p:txBody>
      </p:sp>
      <p:sp>
        <p:nvSpPr>
          <p:cNvPr id="547" name="Google Shape;547;p22"/>
          <p:cNvSpPr/>
          <p:nvPr/>
        </p:nvSpPr>
        <p:spPr>
          <a:xfrm>
            <a:off x="5556772"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Experiment 1</a:t>
            </a:r>
            <a:endParaRPr b="1" i="0" sz="1000" u="none" cap="none" strike="noStrike">
              <a:solidFill>
                <a:srgbClr val="F5F5F5"/>
              </a:solidFill>
              <a:latin typeface="Barlow Condensed"/>
              <a:ea typeface="Barlow Condensed"/>
              <a:cs typeface="Barlow Condensed"/>
              <a:sym typeface="Barlow Condensed"/>
            </a:endParaRPr>
          </a:p>
        </p:txBody>
      </p:sp>
      <p:sp>
        <p:nvSpPr>
          <p:cNvPr id="548" name="Google Shape;548;p22"/>
          <p:cNvSpPr/>
          <p:nvPr/>
        </p:nvSpPr>
        <p:spPr>
          <a:xfrm>
            <a:off x="6774994"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7F7F7"/>
                </a:solidFill>
                <a:latin typeface="Barlow Condensed"/>
                <a:ea typeface="Barlow Condensed"/>
                <a:cs typeface="Barlow Condensed"/>
                <a:sym typeface="Barlow Condensed"/>
              </a:rPr>
              <a:t>     Experiment 2</a:t>
            </a:r>
            <a:endParaRPr b="1" i="0" sz="1000" u="none" cap="none" strike="noStrike">
              <a:solidFill>
                <a:srgbClr val="F7F7F7"/>
              </a:solidFill>
              <a:latin typeface="Barlow Condensed"/>
              <a:ea typeface="Barlow Condensed"/>
              <a:cs typeface="Barlow Condensed"/>
              <a:sym typeface="Barlow Condensed"/>
            </a:endParaRPr>
          </a:p>
        </p:txBody>
      </p:sp>
      <p:sp>
        <p:nvSpPr>
          <p:cNvPr id="549" name="Google Shape;549;p22"/>
          <p:cNvSpPr/>
          <p:nvPr/>
        </p:nvSpPr>
        <p:spPr>
          <a:xfrm>
            <a:off x="8010053"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7F7F7"/>
                </a:solidFill>
                <a:latin typeface="Barlow Condensed"/>
                <a:ea typeface="Barlow Condensed"/>
                <a:cs typeface="Barlow Condensed"/>
                <a:sym typeface="Barlow Condensed"/>
              </a:rPr>
              <a:t>     Experiment 3</a:t>
            </a:r>
            <a:endParaRPr b="1" i="0" sz="1000" u="none" cap="none" strike="noStrike">
              <a:solidFill>
                <a:srgbClr val="F7F7F7"/>
              </a:solidFill>
              <a:latin typeface="Barlow Condensed"/>
              <a:ea typeface="Barlow Condensed"/>
              <a:cs typeface="Barlow Condensed"/>
              <a:sym typeface="Barlow Condensed"/>
            </a:endParaRPr>
          </a:p>
        </p:txBody>
      </p:sp>
      <p:sp>
        <p:nvSpPr>
          <p:cNvPr id="550" name="Google Shape;550;p22"/>
          <p:cNvSpPr/>
          <p:nvPr/>
        </p:nvSpPr>
        <p:spPr>
          <a:xfrm>
            <a:off x="9260397" y="261825"/>
            <a:ext cx="1314300" cy="338700"/>
          </a:xfrm>
          <a:prstGeom prst="chevron">
            <a:avLst>
              <a:gd fmla="val 50000" name="adj"/>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chemeClr val="dk2"/>
                </a:solidFill>
                <a:latin typeface="Barlow Condensed"/>
                <a:ea typeface="Barlow Condensed"/>
                <a:cs typeface="Barlow Condensed"/>
                <a:sym typeface="Barlow Condensed"/>
              </a:rPr>
              <a:t>      Results</a:t>
            </a:r>
            <a:endParaRPr b="1" i="0" sz="1000" u="none" cap="none" strike="noStrike">
              <a:solidFill>
                <a:schemeClr val="dk2"/>
              </a:solidFill>
              <a:latin typeface="Barlow Condensed"/>
              <a:ea typeface="Barlow Condensed"/>
              <a:cs typeface="Barlow Condensed"/>
              <a:sym typeface="Barlow Condensed"/>
            </a:endParaRPr>
          </a:p>
        </p:txBody>
      </p:sp>
      <p:sp>
        <p:nvSpPr>
          <p:cNvPr id="551" name="Google Shape;551;p22"/>
          <p:cNvSpPr/>
          <p:nvPr/>
        </p:nvSpPr>
        <p:spPr>
          <a:xfrm>
            <a:off x="2882167"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7F7F7"/>
                </a:solidFill>
                <a:latin typeface="Barlow Condensed"/>
                <a:ea typeface="Barlow Condensed"/>
                <a:cs typeface="Barlow Condensed"/>
                <a:sym typeface="Barlow Condensed"/>
              </a:rPr>
              <a:t>     Theory</a:t>
            </a:r>
            <a:endParaRPr b="1" i="0" sz="1000" u="none" cap="none" strike="noStrike">
              <a:solidFill>
                <a:srgbClr val="F7F7F7"/>
              </a:solidFill>
              <a:latin typeface="Barlow Condensed"/>
              <a:ea typeface="Barlow Condensed"/>
              <a:cs typeface="Barlow Condensed"/>
              <a:sym typeface="Barlow Condensed"/>
            </a:endParaRPr>
          </a:p>
        </p:txBody>
      </p:sp>
      <p:pic>
        <p:nvPicPr>
          <p:cNvPr id="552" name="Google Shape;552;p22"/>
          <p:cNvPicPr preferRelativeResize="0"/>
          <p:nvPr/>
        </p:nvPicPr>
        <p:blipFill rotWithShape="1">
          <a:blip r:embed="rId4">
            <a:alphaModFix/>
          </a:blip>
          <a:srcRect b="0" l="0" r="0" t="0"/>
          <a:stretch/>
        </p:blipFill>
        <p:spPr>
          <a:xfrm>
            <a:off x="5132850" y="5795250"/>
            <a:ext cx="1926300" cy="9321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56" name="Shape 556"/>
        <p:cNvGrpSpPr/>
        <p:nvPr/>
      </p:nvGrpSpPr>
      <p:grpSpPr>
        <a:xfrm>
          <a:off x="0" y="0"/>
          <a:ext cx="0" cy="0"/>
          <a:chOff x="0" y="0"/>
          <a:chExt cx="0" cy="0"/>
        </a:xfrm>
      </p:grpSpPr>
      <p:sp>
        <p:nvSpPr>
          <p:cNvPr id="557" name="Google Shape;557;p23"/>
          <p:cNvSpPr txBox="1"/>
          <p:nvPr>
            <p:ph type="title"/>
          </p:nvPr>
        </p:nvSpPr>
        <p:spPr>
          <a:xfrm>
            <a:off x="966975" y="700443"/>
            <a:ext cx="9906000" cy="1478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sz="3500">
                <a:latin typeface="Barlow Condensed"/>
                <a:ea typeface="Barlow Condensed"/>
                <a:cs typeface="Barlow Condensed"/>
                <a:sym typeface="Barlow Condensed"/>
              </a:rPr>
              <a:t>POSSIBLE ERRORS</a:t>
            </a:r>
            <a:endParaRPr sz="3500">
              <a:latin typeface="Barlow Condensed"/>
              <a:ea typeface="Barlow Condensed"/>
              <a:cs typeface="Barlow Condensed"/>
              <a:sym typeface="Barlow Condensed"/>
            </a:endParaRPr>
          </a:p>
        </p:txBody>
      </p:sp>
      <p:sp>
        <p:nvSpPr>
          <p:cNvPr id="558" name="Google Shape;558;p23"/>
          <p:cNvSpPr txBox="1"/>
          <p:nvPr>
            <p:ph idx="12" type="sldNum"/>
          </p:nvPr>
        </p:nvSpPr>
        <p:spPr>
          <a:xfrm>
            <a:off x="10276321" y="5883274"/>
            <a:ext cx="7710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550"/>
              <a:buNone/>
            </a:pPr>
            <a:fld id="{00000000-1234-1234-1234-123412341234}" type="slidenum">
              <a:rPr b="1" lang="en-US" sz="1550"/>
              <a:t>‹#›</a:t>
            </a:fld>
            <a:endParaRPr b="1" sz="1550"/>
          </a:p>
        </p:txBody>
      </p:sp>
      <p:sp>
        <p:nvSpPr>
          <p:cNvPr id="559" name="Google Shape;559;p23"/>
          <p:cNvSpPr txBox="1"/>
          <p:nvPr/>
        </p:nvSpPr>
        <p:spPr>
          <a:xfrm>
            <a:off x="1098675" y="1967775"/>
            <a:ext cx="9642600" cy="1569900"/>
          </a:xfrm>
          <a:prstGeom prst="rect">
            <a:avLst/>
          </a:prstGeom>
          <a:noFill/>
          <a:ln>
            <a:noFill/>
          </a:ln>
        </p:spPr>
        <p:txBody>
          <a:bodyPr anchorCtr="0" anchor="t" bIns="45700" lIns="91425" spcFirstLastPara="1" rIns="91425" wrap="square" tIns="45700">
            <a:spAutoFit/>
          </a:bodyPr>
          <a:lstStyle/>
          <a:p>
            <a:pPr indent="-381000" lvl="0" marL="457200" marR="0" rtl="0" algn="l">
              <a:lnSpc>
                <a:spcPct val="100000"/>
              </a:lnSpc>
              <a:spcBef>
                <a:spcPts val="0"/>
              </a:spcBef>
              <a:spcAft>
                <a:spcPts val="0"/>
              </a:spcAft>
              <a:buClr>
                <a:schemeClr val="lt1"/>
              </a:buClr>
              <a:buSzPts val="2400"/>
              <a:buFont typeface="Barlow Condensed"/>
              <a:buChar char="●"/>
            </a:pPr>
            <a:r>
              <a:rPr lang="en-US" sz="2400">
                <a:solidFill>
                  <a:schemeClr val="lt1"/>
                </a:solidFill>
                <a:latin typeface="Barlow Condensed"/>
                <a:ea typeface="Barlow Condensed"/>
                <a:cs typeface="Barlow Condensed"/>
                <a:sym typeface="Barlow Condensed"/>
              </a:rPr>
              <a:t>The </a:t>
            </a:r>
            <a:r>
              <a:rPr lang="en-US" sz="2400">
                <a:solidFill>
                  <a:schemeClr val="lt1"/>
                </a:solidFill>
                <a:latin typeface="Barlow Condensed"/>
                <a:ea typeface="Barlow Condensed"/>
                <a:cs typeface="Barlow Condensed"/>
                <a:sym typeface="Barlow Condensed"/>
              </a:rPr>
              <a:t>measurements</a:t>
            </a:r>
            <a:r>
              <a:rPr lang="en-US" sz="2400">
                <a:solidFill>
                  <a:schemeClr val="lt1"/>
                </a:solidFill>
                <a:latin typeface="Barlow Condensed"/>
                <a:ea typeface="Barlow Condensed"/>
                <a:cs typeface="Barlow Condensed"/>
                <a:sym typeface="Barlow Condensed"/>
              </a:rPr>
              <a:t> of water and soap were measured with the lines of the plastic cup, and therefore might not have been so accurate.</a:t>
            </a:r>
            <a:endParaRPr sz="2400">
              <a:solidFill>
                <a:schemeClr val="lt1"/>
              </a:solidFill>
              <a:latin typeface="Barlow Condensed"/>
              <a:ea typeface="Barlow Condensed"/>
              <a:cs typeface="Barlow Condensed"/>
              <a:sym typeface="Barlow Condensed"/>
            </a:endParaRPr>
          </a:p>
          <a:p>
            <a:pPr indent="0" lvl="0" marL="0" marR="0" rtl="0" algn="l">
              <a:lnSpc>
                <a:spcPct val="100000"/>
              </a:lnSpc>
              <a:spcBef>
                <a:spcPts val="0"/>
              </a:spcBef>
              <a:spcAft>
                <a:spcPts val="0"/>
              </a:spcAft>
              <a:buNone/>
            </a:pPr>
            <a:r>
              <a:t/>
            </a:r>
            <a:endParaRPr sz="2400">
              <a:solidFill>
                <a:schemeClr val="lt1"/>
              </a:solidFill>
              <a:latin typeface="Barlow Condensed"/>
              <a:ea typeface="Barlow Condensed"/>
              <a:cs typeface="Barlow Condensed"/>
              <a:sym typeface="Barlow Condensed"/>
            </a:endParaRPr>
          </a:p>
          <a:p>
            <a:pPr indent="-381000" lvl="0" marL="457200" marR="0" rtl="0" algn="l">
              <a:lnSpc>
                <a:spcPct val="100000"/>
              </a:lnSpc>
              <a:spcBef>
                <a:spcPts val="0"/>
              </a:spcBef>
              <a:spcAft>
                <a:spcPts val="0"/>
              </a:spcAft>
              <a:buClr>
                <a:schemeClr val="lt1"/>
              </a:buClr>
              <a:buSzPts val="2400"/>
              <a:buFont typeface="Barlow Condensed"/>
              <a:buChar char="●"/>
            </a:pPr>
            <a:r>
              <a:rPr lang="en-US" sz="2400">
                <a:solidFill>
                  <a:schemeClr val="lt1"/>
                </a:solidFill>
                <a:latin typeface="Barlow Condensed"/>
                <a:ea typeface="Barlow Condensed"/>
                <a:cs typeface="Barlow Condensed"/>
                <a:sym typeface="Barlow Condensed"/>
              </a:rPr>
              <a:t>The use of the timer was by hand.</a:t>
            </a:r>
            <a:endParaRPr sz="2400">
              <a:solidFill>
                <a:schemeClr val="lt1"/>
              </a:solidFill>
              <a:latin typeface="Barlow Condensed"/>
              <a:ea typeface="Barlow Condensed"/>
              <a:cs typeface="Barlow Condensed"/>
              <a:sym typeface="Barlow Condensed"/>
            </a:endParaRPr>
          </a:p>
        </p:txBody>
      </p:sp>
      <p:pic>
        <p:nvPicPr>
          <p:cNvPr descr="Greece flag icon - Country flags" id="560" name="Google Shape;560;p23"/>
          <p:cNvPicPr preferRelativeResize="0"/>
          <p:nvPr/>
        </p:nvPicPr>
        <p:blipFill rotWithShape="1">
          <a:blip r:embed="rId3">
            <a:alphaModFix amt="90000"/>
          </a:blip>
          <a:srcRect b="0" l="0" r="0" t="0"/>
          <a:stretch/>
        </p:blipFill>
        <p:spPr>
          <a:xfrm>
            <a:off x="11370728" y="4260926"/>
            <a:ext cx="724972" cy="764390"/>
          </a:xfrm>
          <a:prstGeom prst="rect">
            <a:avLst/>
          </a:prstGeom>
          <a:noFill/>
          <a:ln>
            <a:noFill/>
          </a:ln>
        </p:spPr>
      </p:pic>
      <p:sp>
        <p:nvSpPr>
          <p:cNvPr id="561" name="Google Shape;561;p23"/>
          <p:cNvSpPr/>
          <p:nvPr/>
        </p:nvSpPr>
        <p:spPr>
          <a:xfrm>
            <a:off x="11345298" y="4240988"/>
            <a:ext cx="775800" cy="804300"/>
          </a:xfrm>
          <a:prstGeom prst="ellipse">
            <a:avLst/>
          </a:prstGeom>
          <a:noFill/>
          <a:ln cap="flat" cmpd="sng" w="19050">
            <a:solidFill>
              <a:srgbClr val="FFFFFF"/>
            </a:solidFill>
            <a:prstDash val="solid"/>
            <a:round/>
            <a:headEnd len="sm" w="sm" type="none"/>
            <a:tailEnd len="sm" w="sm" type="none"/>
          </a:ln>
          <a:effectLst>
            <a:outerShdw blurRad="342900" rotWithShape="0" algn="bl" dir="5400000" dist="19050">
              <a:srgbClr val="000000"/>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23"/>
          <p:cNvSpPr/>
          <p:nvPr/>
        </p:nvSpPr>
        <p:spPr>
          <a:xfrm>
            <a:off x="1617313" y="261825"/>
            <a:ext cx="1386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7F7F7"/>
                </a:solidFill>
                <a:latin typeface="Barlow Condensed"/>
                <a:ea typeface="Barlow Condensed"/>
                <a:cs typeface="Barlow Condensed"/>
                <a:sym typeface="Barlow Condensed"/>
              </a:rPr>
              <a:t>        Introduction</a:t>
            </a:r>
            <a:endParaRPr b="1" i="0" sz="1000" u="none" cap="none" strike="noStrike">
              <a:solidFill>
                <a:srgbClr val="F7F7F7"/>
              </a:solidFill>
              <a:latin typeface="Barlow Condensed"/>
              <a:ea typeface="Barlow Condensed"/>
              <a:cs typeface="Barlow Condensed"/>
              <a:sym typeface="Barlow Condensed"/>
            </a:endParaRPr>
          </a:p>
        </p:txBody>
      </p:sp>
      <p:sp>
        <p:nvSpPr>
          <p:cNvPr id="563" name="Google Shape;563;p23"/>
          <p:cNvSpPr/>
          <p:nvPr/>
        </p:nvSpPr>
        <p:spPr>
          <a:xfrm>
            <a:off x="4106300" y="261825"/>
            <a:ext cx="15660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chemeClr val="lt1"/>
                </a:solidFill>
                <a:latin typeface="Barlow Condensed"/>
                <a:ea typeface="Barlow Condensed"/>
                <a:cs typeface="Barlow Condensed"/>
                <a:sym typeface="Barlow Condensed"/>
              </a:rPr>
              <a:t>     Hypotheses/setup</a:t>
            </a:r>
            <a:endParaRPr b="1" i="0" sz="1000" u="none" cap="none" strike="noStrike">
              <a:solidFill>
                <a:schemeClr val="lt1"/>
              </a:solidFill>
              <a:latin typeface="Barlow Condensed"/>
              <a:ea typeface="Barlow Condensed"/>
              <a:cs typeface="Barlow Condensed"/>
              <a:sym typeface="Barlow Condensed"/>
            </a:endParaRPr>
          </a:p>
        </p:txBody>
      </p:sp>
      <p:sp>
        <p:nvSpPr>
          <p:cNvPr id="564" name="Google Shape;564;p23"/>
          <p:cNvSpPr/>
          <p:nvPr/>
        </p:nvSpPr>
        <p:spPr>
          <a:xfrm>
            <a:off x="5556772"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Experiment 1</a:t>
            </a:r>
            <a:endParaRPr b="1" i="0" sz="1000" u="none" cap="none" strike="noStrike">
              <a:solidFill>
                <a:srgbClr val="F5F5F5"/>
              </a:solidFill>
              <a:latin typeface="Barlow Condensed"/>
              <a:ea typeface="Barlow Condensed"/>
              <a:cs typeface="Barlow Condensed"/>
              <a:sym typeface="Barlow Condensed"/>
            </a:endParaRPr>
          </a:p>
        </p:txBody>
      </p:sp>
      <p:sp>
        <p:nvSpPr>
          <p:cNvPr id="565" name="Google Shape;565;p23"/>
          <p:cNvSpPr/>
          <p:nvPr/>
        </p:nvSpPr>
        <p:spPr>
          <a:xfrm>
            <a:off x="6774994"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7F7F7"/>
                </a:solidFill>
                <a:latin typeface="Barlow Condensed"/>
                <a:ea typeface="Barlow Condensed"/>
                <a:cs typeface="Barlow Condensed"/>
                <a:sym typeface="Barlow Condensed"/>
              </a:rPr>
              <a:t>     Experiment 2</a:t>
            </a:r>
            <a:endParaRPr b="1" i="0" sz="1000" u="none" cap="none" strike="noStrike">
              <a:solidFill>
                <a:srgbClr val="F7F7F7"/>
              </a:solidFill>
              <a:latin typeface="Barlow Condensed"/>
              <a:ea typeface="Barlow Condensed"/>
              <a:cs typeface="Barlow Condensed"/>
              <a:sym typeface="Barlow Condensed"/>
            </a:endParaRPr>
          </a:p>
        </p:txBody>
      </p:sp>
      <p:sp>
        <p:nvSpPr>
          <p:cNvPr id="566" name="Google Shape;566;p23"/>
          <p:cNvSpPr/>
          <p:nvPr/>
        </p:nvSpPr>
        <p:spPr>
          <a:xfrm>
            <a:off x="8010053"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7F7F7"/>
                </a:solidFill>
                <a:latin typeface="Barlow Condensed"/>
                <a:ea typeface="Barlow Condensed"/>
                <a:cs typeface="Barlow Condensed"/>
                <a:sym typeface="Barlow Condensed"/>
              </a:rPr>
              <a:t>     Experiment 3</a:t>
            </a:r>
            <a:endParaRPr b="1" i="0" sz="1000" u="none" cap="none" strike="noStrike">
              <a:solidFill>
                <a:srgbClr val="F7F7F7"/>
              </a:solidFill>
              <a:latin typeface="Barlow Condensed"/>
              <a:ea typeface="Barlow Condensed"/>
              <a:cs typeface="Barlow Condensed"/>
              <a:sym typeface="Barlow Condensed"/>
            </a:endParaRPr>
          </a:p>
        </p:txBody>
      </p:sp>
      <p:sp>
        <p:nvSpPr>
          <p:cNvPr id="567" name="Google Shape;567;p23"/>
          <p:cNvSpPr/>
          <p:nvPr/>
        </p:nvSpPr>
        <p:spPr>
          <a:xfrm>
            <a:off x="9260397" y="261825"/>
            <a:ext cx="1314300" cy="338700"/>
          </a:xfrm>
          <a:prstGeom prst="chevron">
            <a:avLst>
              <a:gd fmla="val 50000" name="adj"/>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chemeClr val="dk2"/>
                </a:solidFill>
                <a:latin typeface="Barlow Condensed"/>
                <a:ea typeface="Barlow Condensed"/>
                <a:cs typeface="Barlow Condensed"/>
                <a:sym typeface="Barlow Condensed"/>
              </a:rPr>
              <a:t>      Results</a:t>
            </a:r>
            <a:endParaRPr b="1" i="0" sz="1000" u="none" cap="none" strike="noStrike">
              <a:solidFill>
                <a:schemeClr val="dk2"/>
              </a:solidFill>
              <a:latin typeface="Barlow Condensed"/>
              <a:ea typeface="Barlow Condensed"/>
              <a:cs typeface="Barlow Condensed"/>
              <a:sym typeface="Barlow Condensed"/>
            </a:endParaRPr>
          </a:p>
        </p:txBody>
      </p:sp>
      <p:sp>
        <p:nvSpPr>
          <p:cNvPr id="568" name="Google Shape;568;p23"/>
          <p:cNvSpPr/>
          <p:nvPr/>
        </p:nvSpPr>
        <p:spPr>
          <a:xfrm>
            <a:off x="2882167"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7F7F7"/>
                </a:solidFill>
                <a:latin typeface="Barlow Condensed"/>
                <a:ea typeface="Barlow Condensed"/>
                <a:cs typeface="Barlow Condensed"/>
                <a:sym typeface="Barlow Condensed"/>
              </a:rPr>
              <a:t>     Theory</a:t>
            </a:r>
            <a:endParaRPr b="1" i="0" sz="1000" u="none" cap="none" strike="noStrike">
              <a:solidFill>
                <a:srgbClr val="F7F7F7"/>
              </a:solidFill>
              <a:latin typeface="Barlow Condensed"/>
              <a:ea typeface="Barlow Condensed"/>
              <a:cs typeface="Barlow Condensed"/>
              <a:sym typeface="Barlow Condensed"/>
            </a:endParaRPr>
          </a:p>
        </p:txBody>
      </p:sp>
      <p:pic>
        <p:nvPicPr>
          <p:cNvPr id="569" name="Google Shape;569;p23"/>
          <p:cNvPicPr preferRelativeResize="0"/>
          <p:nvPr/>
        </p:nvPicPr>
        <p:blipFill rotWithShape="1">
          <a:blip r:embed="rId4">
            <a:alphaModFix/>
          </a:blip>
          <a:srcRect b="0" l="0" r="0" t="0"/>
          <a:stretch/>
        </p:blipFill>
        <p:spPr>
          <a:xfrm>
            <a:off x="5132850" y="5795250"/>
            <a:ext cx="1926300" cy="932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47" name="Shape 247"/>
        <p:cNvGrpSpPr/>
        <p:nvPr/>
      </p:nvGrpSpPr>
      <p:grpSpPr>
        <a:xfrm>
          <a:off x="0" y="0"/>
          <a:ext cx="0" cy="0"/>
          <a:chOff x="0" y="0"/>
          <a:chExt cx="0" cy="0"/>
        </a:xfrm>
      </p:grpSpPr>
      <p:sp>
        <p:nvSpPr>
          <p:cNvPr id="248" name="Google Shape;248;p2"/>
          <p:cNvSpPr txBox="1"/>
          <p:nvPr>
            <p:ph type="title"/>
          </p:nvPr>
        </p:nvSpPr>
        <p:spPr>
          <a:xfrm>
            <a:off x="1143000" y="740750"/>
            <a:ext cx="5163300" cy="1478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Arial"/>
              <a:buNone/>
            </a:pPr>
            <a:r>
              <a:rPr i="0" lang="en-US" sz="3700">
                <a:solidFill>
                  <a:srgbClr val="FFFFFF"/>
                </a:solidFill>
                <a:latin typeface="Barlow Condensed"/>
                <a:ea typeface="Barlow Condensed"/>
                <a:cs typeface="Barlow Condensed"/>
                <a:sym typeface="Barlow Condensed"/>
              </a:rPr>
              <a:t>PROBLEM TO BE INVESTIGATED</a:t>
            </a:r>
            <a:r>
              <a:rPr i="0" lang="en-US" sz="3700" u="none" strike="noStrike">
                <a:solidFill>
                  <a:srgbClr val="FFFFFF"/>
                </a:solidFill>
                <a:latin typeface="Barlow Condensed"/>
                <a:ea typeface="Barlow Condensed"/>
                <a:cs typeface="Barlow Condensed"/>
                <a:sym typeface="Barlow Condensed"/>
              </a:rPr>
              <a:t>:</a:t>
            </a:r>
            <a:endParaRPr sz="3700">
              <a:solidFill>
                <a:schemeClr val="lt2"/>
              </a:solidFill>
              <a:latin typeface="Barlow Condensed"/>
              <a:ea typeface="Barlow Condensed"/>
              <a:cs typeface="Barlow Condensed"/>
              <a:sym typeface="Barlow Condensed"/>
            </a:endParaRPr>
          </a:p>
        </p:txBody>
      </p:sp>
      <p:sp>
        <p:nvSpPr>
          <p:cNvPr id="249" name="Google Shape;249;p2"/>
          <p:cNvSpPr txBox="1"/>
          <p:nvPr>
            <p:ph idx="1" type="body"/>
          </p:nvPr>
        </p:nvSpPr>
        <p:spPr>
          <a:xfrm>
            <a:off x="1143000" y="2219328"/>
            <a:ext cx="9906000" cy="2618400"/>
          </a:xfrm>
          <a:prstGeom prst="rect">
            <a:avLst/>
          </a:prstGeom>
          <a:noFill/>
          <a:ln>
            <a:noFill/>
          </a:ln>
        </p:spPr>
        <p:txBody>
          <a:bodyPr anchorCtr="0" anchor="t" bIns="45700" lIns="91425" spcFirstLastPara="1" rIns="91425" wrap="square" tIns="45700">
            <a:normAutofit/>
          </a:bodyPr>
          <a:lstStyle/>
          <a:p>
            <a:pPr indent="0" lvl="0" marL="50800" marR="50800" rtl="0" algn="l">
              <a:lnSpc>
                <a:spcPct val="120000"/>
              </a:lnSpc>
              <a:spcBef>
                <a:spcPts val="2400"/>
              </a:spcBef>
              <a:spcAft>
                <a:spcPts val="0"/>
              </a:spcAft>
              <a:buClr>
                <a:srgbClr val="FFFFFF"/>
              </a:buClr>
              <a:buSzPts val="3000"/>
              <a:buNone/>
            </a:pPr>
            <a:r>
              <a:rPr lang="en-US" sz="2700">
                <a:latin typeface="Barlow Condensed"/>
                <a:ea typeface="Barlow Condensed"/>
                <a:cs typeface="Barlow Condensed"/>
                <a:sym typeface="Barlow Condensed"/>
              </a:rPr>
              <a:t>In a well-known physics demonstration, small metal objects (eg paper clips, pins or needles) </a:t>
            </a:r>
            <a:r>
              <a:rPr b="1" lang="en-US" sz="2700">
                <a:solidFill>
                  <a:srgbClr val="6FA8DC"/>
                </a:solidFill>
                <a:latin typeface="Barlow Condensed"/>
                <a:ea typeface="Barlow Condensed"/>
                <a:cs typeface="Barlow Condensed"/>
                <a:sym typeface="Barlow Condensed"/>
              </a:rPr>
              <a:t>stay afloat on water</a:t>
            </a:r>
            <a:r>
              <a:rPr lang="en-US" sz="2700">
                <a:latin typeface="Barlow Condensed"/>
                <a:ea typeface="Barlow Condensed"/>
                <a:cs typeface="Barlow Condensed"/>
                <a:sym typeface="Barlow Condensed"/>
              </a:rPr>
              <a:t>. If a small amount of soap is then added to water, some of the floating objects </a:t>
            </a:r>
            <a:r>
              <a:rPr b="1" lang="en-US" sz="2700">
                <a:solidFill>
                  <a:srgbClr val="6FA8DC"/>
                </a:solidFill>
                <a:latin typeface="Barlow Condensed"/>
                <a:ea typeface="Barlow Condensed"/>
                <a:cs typeface="Barlow Condensed"/>
                <a:sym typeface="Barlow Condensed"/>
              </a:rPr>
              <a:t>instantaneously sink</a:t>
            </a:r>
            <a:r>
              <a:rPr lang="en-US" sz="2700">
                <a:latin typeface="Barlow Condensed"/>
                <a:ea typeface="Barlow Condensed"/>
                <a:cs typeface="Barlow Condensed"/>
                <a:sym typeface="Barlow Condensed"/>
              </a:rPr>
              <a:t>. Investigate the critical </a:t>
            </a:r>
            <a:r>
              <a:rPr lang="en-US" sz="2700">
                <a:latin typeface="Barlow Condensed"/>
                <a:ea typeface="Barlow Condensed"/>
                <a:cs typeface="Barlow Condensed"/>
                <a:sym typeface="Barlow Condensed"/>
              </a:rPr>
              <a:t>conditions</a:t>
            </a:r>
            <a:r>
              <a:rPr lang="en-US" sz="2700">
                <a:latin typeface="Barlow Condensed"/>
                <a:ea typeface="Barlow Condensed"/>
                <a:cs typeface="Barlow Condensed"/>
                <a:sym typeface="Barlow Condensed"/>
              </a:rPr>
              <a:t> for sinking.</a:t>
            </a:r>
            <a:endParaRPr sz="2700">
              <a:latin typeface="Barlow Condensed"/>
              <a:ea typeface="Barlow Condensed"/>
              <a:cs typeface="Barlow Condensed"/>
              <a:sym typeface="Barlow Condensed"/>
            </a:endParaRPr>
          </a:p>
        </p:txBody>
      </p:sp>
      <p:sp>
        <p:nvSpPr>
          <p:cNvPr id="250" name="Google Shape;250;p2"/>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550"/>
              <a:buNone/>
            </a:pPr>
            <a:fld id="{00000000-1234-1234-1234-123412341234}" type="slidenum">
              <a:rPr b="1" lang="en-US" sz="1550"/>
              <a:t>‹#›</a:t>
            </a:fld>
            <a:endParaRPr b="1" sz="1550"/>
          </a:p>
        </p:txBody>
      </p:sp>
      <p:pic>
        <p:nvPicPr>
          <p:cNvPr descr="Greece flag icon - Country flags" id="251" name="Google Shape;251;p2"/>
          <p:cNvPicPr preferRelativeResize="0"/>
          <p:nvPr/>
        </p:nvPicPr>
        <p:blipFill rotWithShape="1">
          <a:blip r:embed="rId3">
            <a:alphaModFix amt="90000"/>
          </a:blip>
          <a:srcRect b="0" l="0" r="0" t="0"/>
          <a:stretch/>
        </p:blipFill>
        <p:spPr>
          <a:xfrm>
            <a:off x="11370728" y="4260926"/>
            <a:ext cx="724972" cy="764390"/>
          </a:xfrm>
          <a:prstGeom prst="rect">
            <a:avLst/>
          </a:prstGeom>
          <a:noFill/>
          <a:ln>
            <a:noFill/>
          </a:ln>
        </p:spPr>
      </p:pic>
      <p:sp>
        <p:nvSpPr>
          <p:cNvPr id="252" name="Google Shape;252;p2"/>
          <p:cNvSpPr/>
          <p:nvPr/>
        </p:nvSpPr>
        <p:spPr>
          <a:xfrm>
            <a:off x="11345298" y="4240988"/>
            <a:ext cx="775800" cy="804300"/>
          </a:xfrm>
          <a:prstGeom prst="ellipse">
            <a:avLst/>
          </a:prstGeom>
          <a:noFill/>
          <a:ln cap="flat" cmpd="sng" w="19050">
            <a:solidFill>
              <a:srgbClr val="FFFFFF"/>
            </a:solidFill>
            <a:prstDash val="solid"/>
            <a:round/>
            <a:headEnd len="sm" w="sm" type="none"/>
            <a:tailEnd len="sm" w="sm" type="none"/>
          </a:ln>
          <a:effectLst>
            <a:outerShdw blurRad="342900" rotWithShape="0" algn="bl" dir="5400000" dist="19050">
              <a:srgbClr val="000000"/>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2"/>
          <p:cNvSpPr/>
          <p:nvPr/>
        </p:nvSpPr>
        <p:spPr>
          <a:xfrm>
            <a:off x="1617313" y="261825"/>
            <a:ext cx="1386300" cy="338700"/>
          </a:xfrm>
          <a:prstGeom prst="chevron">
            <a:avLst>
              <a:gd fmla="val 50000"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000000"/>
                </a:solidFill>
                <a:latin typeface="Barlow Condensed"/>
                <a:ea typeface="Barlow Condensed"/>
                <a:cs typeface="Barlow Condensed"/>
                <a:sym typeface="Barlow Condensed"/>
              </a:rPr>
              <a:t>        Introduction</a:t>
            </a:r>
            <a:endParaRPr b="1" i="0" sz="1000" u="none" cap="none" strike="noStrike">
              <a:solidFill>
                <a:srgbClr val="000000"/>
              </a:solidFill>
              <a:latin typeface="Barlow Condensed"/>
              <a:ea typeface="Barlow Condensed"/>
              <a:cs typeface="Barlow Condensed"/>
              <a:sym typeface="Barlow Condensed"/>
            </a:endParaRPr>
          </a:p>
        </p:txBody>
      </p:sp>
      <p:sp>
        <p:nvSpPr>
          <p:cNvPr id="254" name="Google Shape;254;p2"/>
          <p:cNvSpPr/>
          <p:nvPr/>
        </p:nvSpPr>
        <p:spPr>
          <a:xfrm>
            <a:off x="4106300" y="261825"/>
            <a:ext cx="15660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Hypotheses/setup</a:t>
            </a:r>
            <a:endParaRPr b="1" i="0" sz="1000" u="none" cap="none" strike="noStrike">
              <a:solidFill>
                <a:srgbClr val="F5F5F5"/>
              </a:solidFill>
              <a:latin typeface="Barlow Condensed"/>
              <a:ea typeface="Barlow Condensed"/>
              <a:cs typeface="Barlow Condensed"/>
              <a:sym typeface="Barlow Condensed"/>
            </a:endParaRPr>
          </a:p>
        </p:txBody>
      </p:sp>
      <p:sp>
        <p:nvSpPr>
          <p:cNvPr id="255" name="Google Shape;255;p2"/>
          <p:cNvSpPr/>
          <p:nvPr/>
        </p:nvSpPr>
        <p:spPr>
          <a:xfrm>
            <a:off x="5556772"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Experiment 1</a:t>
            </a:r>
            <a:endParaRPr b="1" i="0" sz="1000" u="none" cap="none" strike="noStrike">
              <a:solidFill>
                <a:srgbClr val="F5F5F5"/>
              </a:solidFill>
              <a:latin typeface="Barlow Condensed"/>
              <a:ea typeface="Barlow Condensed"/>
              <a:cs typeface="Barlow Condensed"/>
              <a:sym typeface="Barlow Condensed"/>
            </a:endParaRPr>
          </a:p>
        </p:txBody>
      </p:sp>
      <p:sp>
        <p:nvSpPr>
          <p:cNvPr id="256" name="Google Shape;256;p2"/>
          <p:cNvSpPr/>
          <p:nvPr/>
        </p:nvSpPr>
        <p:spPr>
          <a:xfrm>
            <a:off x="6774994"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Experiment 2</a:t>
            </a:r>
            <a:endParaRPr b="1" i="0" sz="1000" u="none" cap="none" strike="noStrike">
              <a:solidFill>
                <a:srgbClr val="F5F5F5"/>
              </a:solidFill>
              <a:latin typeface="Barlow Condensed"/>
              <a:ea typeface="Barlow Condensed"/>
              <a:cs typeface="Barlow Condensed"/>
              <a:sym typeface="Barlow Condensed"/>
            </a:endParaRPr>
          </a:p>
        </p:txBody>
      </p:sp>
      <p:sp>
        <p:nvSpPr>
          <p:cNvPr id="257" name="Google Shape;257;p2"/>
          <p:cNvSpPr/>
          <p:nvPr/>
        </p:nvSpPr>
        <p:spPr>
          <a:xfrm>
            <a:off x="8010053"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Experiment 3</a:t>
            </a:r>
            <a:endParaRPr b="1" i="0" sz="1000" u="none" cap="none" strike="noStrike">
              <a:solidFill>
                <a:srgbClr val="F5F5F5"/>
              </a:solidFill>
              <a:latin typeface="Barlow Condensed"/>
              <a:ea typeface="Barlow Condensed"/>
              <a:cs typeface="Barlow Condensed"/>
              <a:sym typeface="Barlow Condensed"/>
            </a:endParaRPr>
          </a:p>
        </p:txBody>
      </p:sp>
      <p:sp>
        <p:nvSpPr>
          <p:cNvPr id="258" name="Google Shape;258;p2"/>
          <p:cNvSpPr/>
          <p:nvPr/>
        </p:nvSpPr>
        <p:spPr>
          <a:xfrm>
            <a:off x="9260397"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Results</a:t>
            </a:r>
            <a:endParaRPr b="1" i="0" sz="1000" u="none" cap="none" strike="noStrike">
              <a:solidFill>
                <a:srgbClr val="F5F5F5"/>
              </a:solidFill>
              <a:latin typeface="Barlow Condensed"/>
              <a:ea typeface="Barlow Condensed"/>
              <a:cs typeface="Barlow Condensed"/>
              <a:sym typeface="Barlow Condensed"/>
            </a:endParaRPr>
          </a:p>
        </p:txBody>
      </p:sp>
      <p:sp>
        <p:nvSpPr>
          <p:cNvPr id="259" name="Google Shape;259;p2"/>
          <p:cNvSpPr/>
          <p:nvPr/>
        </p:nvSpPr>
        <p:spPr>
          <a:xfrm>
            <a:off x="2882167"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Theory</a:t>
            </a:r>
            <a:endParaRPr b="1" i="0" sz="1000" u="none" cap="none" strike="noStrike">
              <a:solidFill>
                <a:srgbClr val="F5F5F5"/>
              </a:solidFill>
              <a:latin typeface="Barlow Condensed"/>
              <a:ea typeface="Barlow Condensed"/>
              <a:cs typeface="Barlow Condensed"/>
              <a:sym typeface="Barlow Condensed"/>
            </a:endParaRPr>
          </a:p>
        </p:txBody>
      </p:sp>
      <p:pic>
        <p:nvPicPr>
          <p:cNvPr descr="Make a Paperclip Float - ScienceBob.com" id="260" name="Google Shape;260;p2"/>
          <p:cNvPicPr preferRelativeResize="0"/>
          <p:nvPr/>
        </p:nvPicPr>
        <p:blipFill>
          <a:blip r:embed="rId4">
            <a:alphaModFix/>
          </a:blip>
          <a:stretch>
            <a:fillRect/>
          </a:stretch>
        </p:blipFill>
        <p:spPr>
          <a:xfrm>
            <a:off x="7291525" y="3817925"/>
            <a:ext cx="2984800" cy="2984800"/>
          </a:xfrm>
          <a:prstGeom prst="rect">
            <a:avLst/>
          </a:prstGeom>
          <a:noFill/>
          <a:ln>
            <a:noFill/>
          </a:ln>
        </p:spPr>
      </p:pic>
      <p:pic>
        <p:nvPicPr>
          <p:cNvPr descr="Make a Paperclip Float - ScienceBob.com" id="261" name="Google Shape;261;p2"/>
          <p:cNvPicPr preferRelativeResize="0"/>
          <p:nvPr/>
        </p:nvPicPr>
        <p:blipFill>
          <a:blip r:embed="rId5">
            <a:alphaModFix/>
          </a:blip>
          <a:stretch>
            <a:fillRect/>
          </a:stretch>
        </p:blipFill>
        <p:spPr>
          <a:xfrm>
            <a:off x="3969975" y="3762650"/>
            <a:ext cx="3095350" cy="30953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73" name="Shape 573"/>
        <p:cNvGrpSpPr/>
        <p:nvPr/>
      </p:nvGrpSpPr>
      <p:grpSpPr>
        <a:xfrm>
          <a:off x="0" y="0"/>
          <a:ext cx="0" cy="0"/>
          <a:chOff x="0" y="0"/>
          <a:chExt cx="0" cy="0"/>
        </a:xfrm>
      </p:grpSpPr>
      <p:sp>
        <p:nvSpPr>
          <p:cNvPr id="574" name="Google Shape;574;p24"/>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sz="3800">
                <a:latin typeface="Barlow Condensed"/>
                <a:ea typeface="Barlow Condensed"/>
                <a:cs typeface="Barlow Condensed"/>
                <a:sym typeface="Barlow Condensed"/>
              </a:rPr>
              <a:t>BIBLIOGRAPHY</a:t>
            </a:r>
            <a:endParaRPr sz="3800">
              <a:latin typeface="Barlow Condensed"/>
              <a:ea typeface="Barlow Condensed"/>
              <a:cs typeface="Barlow Condensed"/>
              <a:sym typeface="Barlow Condensed"/>
            </a:endParaRPr>
          </a:p>
        </p:txBody>
      </p:sp>
      <p:sp>
        <p:nvSpPr>
          <p:cNvPr id="575" name="Google Shape;575;p24"/>
          <p:cNvSpPr txBox="1"/>
          <p:nvPr>
            <p:ph idx="1" type="body"/>
          </p:nvPr>
        </p:nvSpPr>
        <p:spPr>
          <a:xfrm>
            <a:off x="1141425" y="1926612"/>
            <a:ext cx="9906000" cy="2646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B0F0"/>
              </a:buClr>
              <a:buSzPts val="2100"/>
              <a:buNone/>
            </a:pPr>
            <a:r>
              <a:rPr lang="en-US" sz="1879" u="sng">
                <a:solidFill>
                  <a:srgbClr val="1155CC"/>
                </a:solidFill>
                <a:latin typeface="Barlow Condensed"/>
                <a:ea typeface="Barlow Condensed"/>
                <a:cs typeface="Barlow Condensed"/>
                <a:sym typeface="Barlow Condensed"/>
                <a:hlinkClick r:id="rId3">
                  <a:extLst>
                    <a:ext uri="{A12FA001-AC4F-418D-AE19-62706E023703}">
                      <ahyp:hlinkClr val="tx"/>
                    </a:ext>
                  </a:extLst>
                </a:hlinkClick>
              </a:rPr>
              <a:t>https://en.wikipedia.org/wiki/Optical_phenomena</a:t>
            </a:r>
            <a:endParaRPr sz="1879">
              <a:solidFill>
                <a:srgbClr val="1155CC"/>
              </a:solidFill>
              <a:latin typeface="Barlow Condensed"/>
              <a:ea typeface="Barlow Condensed"/>
              <a:cs typeface="Barlow Condensed"/>
              <a:sym typeface="Barlow Condensed"/>
            </a:endParaRPr>
          </a:p>
          <a:p>
            <a:pPr indent="0" lvl="0" marL="0" rtl="0" algn="l">
              <a:lnSpc>
                <a:spcPct val="100000"/>
              </a:lnSpc>
              <a:spcBef>
                <a:spcPts val="1000"/>
              </a:spcBef>
              <a:spcAft>
                <a:spcPts val="0"/>
              </a:spcAft>
              <a:buClr>
                <a:srgbClr val="00B0F0"/>
              </a:buClr>
              <a:buSzPts val="2100"/>
              <a:buNone/>
            </a:pPr>
            <a:r>
              <a:rPr lang="en-US" sz="1879" u="sng">
                <a:solidFill>
                  <a:srgbClr val="1155CC"/>
                </a:solidFill>
                <a:latin typeface="Barlow Condensed"/>
                <a:ea typeface="Barlow Condensed"/>
                <a:cs typeface="Barlow Condensed"/>
                <a:sym typeface="Barlow Condensed"/>
                <a:hlinkClick r:id="rId4">
                  <a:extLst>
                    <a:ext uri="{A12FA001-AC4F-418D-AE19-62706E023703}">
                      <ahyp:hlinkClr val="tx"/>
                    </a:ext>
                  </a:extLst>
                </a:hlinkClick>
              </a:rPr>
              <a:t>https://www.youtube.com/watch?time_continue=77&amp;v=GH5W6xEeY5U&amp;feature=emb_logo%0D</a:t>
            </a:r>
            <a:endParaRPr sz="1879" u="sng">
              <a:solidFill>
                <a:srgbClr val="1155CC"/>
              </a:solidFill>
              <a:latin typeface="Barlow Condensed"/>
              <a:ea typeface="Barlow Condensed"/>
              <a:cs typeface="Barlow Condensed"/>
              <a:sym typeface="Barlow Condensed"/>
            </a:endParaRPr>
          </a:p>
          <a:p>
            <a:pPr indent="0" lvl="0" marL="0" rtl="0" algn="l">
              <a:lnSpc>
                <a:spcPct val="100000"/>
              </a:lnSpc>
              <a:spcBef>
                <a:spcPts val="1000"/>
              </a:spcBef>
              <a:spcAft>
                <a:spcPts val="0"/>
              </a:spcAft>
              <a:buClr>
                <a:srgbClr val="00B0F0"/>
              </a:buClr>
              <a:buSzPts val="2100"/>
              <a:buNone/>
            </a:pPr>
            <a:r>
              <a:rPr lang="en-US" sz="1879" u="sng">
                <a:solidFill>
                  <a:srgbClr val="1155CC"/>
                </a:solidFill>
                <a:latin typeface="Barlow Condensed"/>
                <a:ea typeface="Barlow Condensed"/>
                <a:cs typeface="Barlow Condensed"/>
                <a:sym typeface="Barlow Condensed"/>
                <a:hlinkClick r:id="rId5">
                  <a:extLst>
                    <a:ext uri="{A12FA001-AC4F-418D-AE19-62706E023703}">
                      <ahyp:hlinkClr val="tx"/>
                    </a:ext>
                  </a:extLst>
                </a:hlinkClick>
              </a:rPr>
              <a:t>https://www.youtube.com/watch?v=GH5W6xEeY5U&amp;t=77s</a:t>
            </a:r>
            <a:endParaRPr sz="1879" u="sng">
              <a:solidFill>
                <a:srgbClr val="1155CC"/>
              </a:solidFill>
              <a:latin typeface="Barlow Condensed"/>
              <a:ea typeface="Barlow Condensed"/>
              <a:cs typeface="Barlow Condensed"/>
              <a:sym typeface="Barlow Condensed"/>
            </a:endParaRPr>
          </a:p>
          <a:p>
            <a:pPr indent="0" lvl="0" marL="0" rtl="0" algn="l">
              <a:lnSpc>
                <a:spcPct val="100000"/>
              </a:lnSpc>
              <a:spcBef>
                <a:spcPts val="1000"/>
              </a:spcBef>
              <a:spcAft>
                <a:spcPts val="0"/>
              </a:spcAft>
              <a:buClr>
                <a:srgbClr val="00B0F0"/>
              </a:buClr>
              <a:buSzPts val="2100"/>
              <a:buNone/>
            </a:pPr>
            <a:r>
              <a:rPr lang="en-US" sz="1879" u="sng">
                <a:solidFill>
                  <a:srgbClr val="1155CC"/>
                </a:solidFill>
                <a:latin typeface="Barlow Condensed"/>
                <a:ea typeface="Barlow Condensed"/>
                <a:cs typeface="Barlow Condensed"/>
                <a:sym typeface="Barlow Condensed"/>
                <a:hlinkClick r:id="rId6">
                  <a:extLst>
                    <a:ext uri="{A12FA001-AC4F-418D-AE19-62706E023703}">
                      <ahyp:hlinkClr val="tx"/>
                    </a:ext>
                  </a:extLst>
                </a:hlinkClick>
              </a:rPr>
              <a:t>https://en.wikipedia.org/wiki/Electric_dipole_moment</a:t>
            </a:r>
            <a:endParaRPr sz="1879" u="sng">
              <a:solidFill>
                <a:srgbClr val="1155CC"/>
              </a:solidFill>
              <a:latin typeface="Barlow Condensed"/>
              <a:ea typeface="Barlow Condensed"/>
              <a:cs typeface="Barlow Condensed"/>
              <a:sym typeface="Barlow Condensed"/>
            </a:endParaRPr>
          </a:p>
          <a:p>
            <a:pPr indent="0" lvl="0" marL="0" rtl="0" algn="l">
              <a:lnSpc>
                <a:spcPct val="100000"/>
              </a:lnSpc>
              <a:spcBef>
                <a:spcPts val="1000"/>
              </a:spcBef>
              <a:spcAft>
                <a:spcPts val="0"/>
              </a:spcAft>
              <a:buClr>
                <a:srgbClr val="00B0F0"/>
              </a:buClr>
              <a:buSzPts val="2100"/>
              <a:buNone/>
            </a:pPr>
            <a:r>
              <a:rPr lang="en-US" sz="1879" u="sng">
                <a:solidFill>
                  <a:srgbClr val="1155CC"/>
                </a:solidFill>
                <a:latin typeface="Barlow Condensed"/>
                <a:ea typeface="Barlow Condensed"/>
                <a:cs typeface="Barlow Condensed"/>
                <a:sym typeface="Barlow Condensed"/>
                <a:hlinkClick r:id="rId7">
                  <a:extLst>
                    <a:ext uri="{A12FA001-AC4F-418D-AE19-62706E023703}">
                      <ahyp:hlinkClr val="tx"/>
                    </a:ext>
                  </a:extLst>
                </a:hlinkClick>
              </a:rPr>
              <a:t>https://wonders.physics.wisc.edu/measure-the-speed-of-light/</a:t>
            </a:r>
            <a:endParaRPr sz="1879" u="sng">
              <a:solidFill>
                <a:srgbClr val="1155CC"/>
              </a:solidFill>
              <a:latin typeface="Barlow Condensed"/>
              <a:ea typeface="Barlow Condensed"/>
              <a:cs typeface="Barlow Condensed"/>
              <a:sym typeface="Barlow Condensed"/>
            </a:endParaRPr>
          </a:p>
          <a:p>
            <a:pPr indent="0" lvl="0" marL="0" rtl="0" algn="l">
              <a:lnSpc>
                <a:spcPct val="100000"/>
              </a:lnSpc>
              <a:spcBef>
                <a:spcPts val="1000"/>
              </a:spcBef>
              <a:spcAft>
                <a:spcPts val="0"/>
              </a:spcAft>
              <a:buClr>
                <a:srgbClr val="00B0F0"/>
              </a:buClr>
              <a:buSzPts val="2100"/>
              <a:buNone/>
            </a:pPr>
            <a:r>
              <a:rPr lang="en-US" sz="1879" u="sng">
                <a:solidFill>
                  <a:srgbClr val="1155CC"/>
                </a:solidFill>
                <a:latin typeface="Barlow Condensed"/>
                <a:ea typeface="Barlow Condensed"/>
                <a:cs typeface="Barlow Condensed"/>
                <a:sym typeface="Barlow Condensed"/>
                <a:hlinkClick r:id="rId8">
                  <a:extLst>
                    <a:ext uri="{A12FA001-AC4F-418D-AE19-62706E023703}">
                      <ahyp:hlinkClr val="tx"/>
                    </a:ext>
                  </a:extLst>
                </a:hlinkClick>
              </a:rPr>
              <a:t>https://www.bbc.co.uk/bitesize/guides/zg7jng8/revision/3</a:t>
            </a:r>
            <a:endParaRPr sz="1879" u="sng">
              <a:solidFill>
                <a:srgbClr val="1155CC"/>
              </a:solidFill>
              <a:latin typeface="Barlow Condensed"/>
              <a:ea typeface="Barlow Condensed"/>
              <a:cs typeface="Barlow Condensed"/>
              <a:sym typeface="Barlow Condensed"/>
            </a:endParaRPr>
          </a:p>
          <a:p>
            <a:pPr indent="0" lvl="0" marL="0" rtl="0" algn="l">
              <a:lnSpc>
                <a:spcPct val="100000"/>
              </a:lnSpc>
              <a:spcBef>
                <a:spcPts val="1000"/>
              </a:spcBef>
              <a:spcAft>
                <a:spcPts val="0"/>
              </a:spcAft>
              <a:buClr>
                <a:srgbClr val="00B0F0"/>
              </a:buClr>
              <a:buSzPts val="2100"/>
              <a:buNone/>
            </a:pPr>
            <a:r>
              <a:t/>
            </a:r>
            <a:endParaRPr sz="1879" u="sng">
              <a:solidFill>
                <a:srgbClr val="1155CC"/>
              </a:solidFill>
              <a:latin typeface="Barlow Condensed"/>
              <a:ea typeface="Barlow Condensed"/>
              <a:cs typeface="Barlow Condensed"/>
              <a:sym typeface="Barlow Condensed"/>
            </a:endParaRPr>
          </a:p>
          <a:p>
            <a:pPr indent="0" lvl="0" marL="0" rtl="0" algn="l">
              <a:lnSpc>
                <a:spcPct val="100000"/>
              </a:lnSpc>
              <a:spcBef>
                <a:spcPts val="1000"/>
              </a:spcBef>
              <a:spcAft>
                <a:spcPts val="0"/>
              </a:spcAft>
              <a:buClr>
                <a:srgbClr val="00B0F0"/>
              </a:buClr>
              <a:buSzPts val="2100"/>
              <a:buNone/>
            </a:pPr>
            <a:r>
              <a:t/>
            </a:r>
            <a:endParaRPr sz="1879" u="sng">
              <a:solidFill>
                <a:srgbClr val="1155CC"/>
              </a:solidFill>
              <a:latin typeface="Barlow Condensed"/>
              <a:ea typeface="Barlow Condensed"/>
              <a:cs typeface="Barlow Condensed"/>
              <a:sym typeface="Barlow Condensed"/>
            </a:endParaRPr>
          </a:p>
          <a:p>
            <a:pPr indent="0" lvl="0" marL="0" rtl="0" algn="l">
              <a:lnSpc>
                <a:spcPct val="100000"/>
              </a:lnSpc>
              <a:spcBef>
                <a:spcPts val="1000"/>
              </a:spcBef>
              <a:spcAft>
                <a:spcPts val="0"/>
              </a:spcAft>
              <a:buClr>
                <a:schemeClr val="lt1"/>
              </a:buClr>
              <a:buSzPts val="2100"/>
              <a:buNone/>
            </a:pPr>
            <a:r>
              <a:t/>
            </a:r>
            <a:endParaRPr sz="1879" u="sng">
              <a:solidFill>
                <a:srgbClr val="1155CC"/>
              </a:solidFill>
              <a:latin typeface="Barlow Condensed"/>
              <a:ea typeface="Barlow Condensed"/>
              <a:cs typeface="Barlow Condensed"/>
              <a:sym typeface="Barlow Condensed"/>
            </a:endParaRPr>
          </a:p>
        </p:txBody>
      </p:sp>
      <p:sp>
        <p:nvSpPr>
          <p:cNvPr id="576" name="Google Shape;576;p24"/>
          <p:cNvSpPr txBox="1"/>
          <p:nvPr>
            <p:ph idx="12" type="sldNum"/>
          </p:nvPr>
        </p:nvSpPr>
        <p:spPr>
          <a:xfrm>
            <a:off x="10276321" y="5883274"/>
            <a:ext cx="7710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550"/>
              <a:buNone/>
            </a:pPr>
            <a:fld id="{00000000-1234-1234-1234-123412341234}" type="slidenum">
              <a:rPr b="1" lang="en-US" sz="1550"/>
              <a:t>‹#›</a:t>
            </a:fld>
            <a:endParaRPr b="1" sz="1550"/>
          </a:p>
        </p:txBody>
      </p:sp>
      <p:pic>
        <p:nvPicPr>
          <p:cNvPr descr="Greece flag icon - Country flags" id="577" name="Google Shape;577;p24"/>
          <p:cNvPicPr preferRelativeResize="0"/>
          <p:nvPr/>
        </p:nvPicPr>
        <p:blipFill rotWithShape="1">
          <a:blip r:embed="rId9">
            <a:alphaModFix amt="90000"/>
          </a:blip>
          <a:srcRect b="0" l="0" r="0" t="0"/>
          <a:stretch/>
        </p:blipFill>
        <p:spPr>
          <a:xfrm>
            <a:off x="11370728" y="4260926"/>
            <a:ext cx="724972" cy="764390"/>
          </a:xfrm>
          <a:prstGeom prst="rect">
            <a:avLst/>
          </a:prstGeom>
          <a:noFill/>
          <a:ln>
            <a:noFill/>
          </a:ln>
        </p:spPr>
      </p:pic>
      <p:sp>
        <p:nvSpPr>
          <p:cNvPr id="578" name="Google Shape;578;p24"/>
          <p:cNvSpPr/>
          <p:nvPr/>
        </p:nvSpPr>
        <p:spPr>
          <a:xfrm>
            <a:off x="11345298" y="4240988"/>
            <a:ext cx="775800" cy="804300"/>
          </a:xfrm>
          <a:prstGeom prst="ellipse">
            <a:avLst/>
          </a:prstGeom>
          <a:noFill/>
          <a:ln cap="flat" cmpd="sng" w="19050">
            <a:solidFill>
              <a:srgbClr val="FFFFFF"/>
            </a:solidFill>
            <a:prstDash val="solid"/>
            <a:round/>
            <a:headEnd len="sm" w="sm" type="none"/>
            <a:tailEnd len="sm" w="sm" type="none"/>
          </a:ln>
          <a:effectLst>
            <a:outerShdw blurRad="342900" rotWithShape="0" algn="bl" dir="5400000" dist="19050">
              <a:srgbClr val="000000"/>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79" name="Google Shape;579;p24"/>
          <p:cNvPicPr preferRelativeResize="0"/>
          <p:nvPr/>
        </p:nvPicPr>
        <p:blipFill rotWithShape="1">
          <a:blip r:embed="rId10">
            <a:alphaModFix/>
          </a:blip>
          <a:srcRect b="0" l="0" r="0" t="0"/>
          <a:stretch/>
        </p:blipFill>
        <p:spPr>
          <a:xfrm>
            <a:off x="5132850" y="5795250"/>
            <a:ext cx="1926300" cy="9321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83" name="Shape 583"/>
        <p:cNvGrpSpPr/>
        <p:nvPr/>
      </p:nvGrpSpPr>
      <p:grpSpPr>
        <a:xfrm>
          <a:off x="0" y="0"/>
          <a:ext cx="0" cy="0"/>
          <a:chOff x="0" y="0"/>
          <a:chExt cx="0" cy="0"/>
        </a:xfrm>
      </p:grpSpPr>
      <p:pic>
        <p:nvPicPr>
          <p:cNvPr id="584" name="Google Shape;584;p25"/>
          <p:cNvPicPr preferRelativeResize="0"/>
          <p:nvPr/>
        </p:nvPicPr>
        <p:blipFill rotWithShape="1">
          <a:blip r:embed="rId3">
            <a:alphaModFix/>
          </a:blip>
          <a:srcRect b="-4559" l="-4850" r="4850" t="4560"/>
          <a:stretch/>
        </p:blipFill>
        <p:spPr>
          <a:xfrm>
            <a:off x="-1438025" y="-367250"/>
            <a:ext cx="13036800" cy="9499001"/>
          </a:xfrm>
          <a:prstGeom prst="rect">
            <a:avLst/>
          </a:prstGeom>
          <a:noFill/>
          <a:ln>
            <a:noFill/>
          </a:ln>
        </p:spPr>
      </p:pic>
      <p:sp>
        <p:nvSpPr>
          <p:cNvPr id="585" name="Google Shape;585;p25"/>
          <p:cNvSpPr txBox="1"/>
          <p:nvPr>
            <p:ph idx="1" type="body"/>
          </p:nvPr>
        </p:nvSpPr>
        <p:spPr>
          <a:xfrm>
            <a:off x="6854450" y="2264250"/>
            <a:ext cx="3061500" cy="6771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lt1"/>
              </a:buClr>
              <a:buSzPts val="4000"/>
              <a:buNone/>
            </a:pPr>
            <a:r>
              <a:rPr lang="en-US" sz="3900">
                <a:latin typeface="Barlow Condensed"/>
                <a:ea typeface="Barlow Condensed"/>
                <a:cs typeface="Barlow Condensed"/>
                <a:sym typeface="Barlow Condensed"/>
              </a:rPr>
              <a:t>Thank you for your attention!</a:t>
            </a:r>
            <a:endParaRPr sz="3900">
              <a:latin typeface="Barlow Condensed"/>
              <a:ea typeface="Barlow Condensed"/>
              <a:cs typeface="Barlow Condensed"/>
              <a:sym typeface="Barlow Condensed"/>
            </a:endParaRPr>
          </a:p>
        </p:txBody>
      </p:sp>
      <p:sp>
        <p:nvSpPr>
          <p:cNvPr id="586" name="Google Shape;586;p25"/>
          <p:cNvSpPr txBox="1"/>
          <p:nvPr>
            <p:ph idx="12" type="sldNum"/>
          </p:nvPr>
        </p:nvSpPr>
        <p:spPr>
          <a:xfrm>
            <a:off x="10276321" y="5883274"/>
            <a:ext cx="7710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550"/>
              <a:buNone/>
            </a:pPr>
            <a:fld id="{00000000-1234-1234-1234-123412341234}" type="slidenum">
              <a:rPr b="1" lang="en-US" sz="1550"/>
              <a:t>‹#›</a:t>
            </a:fld>
            <a:endParaRPr b="1" sz="1550"/>
          </a:p>
        </p:txBody>
      </p:sp>
      <p:pic>
        <p:nvPicPr>
          <p:cNvPr descr="Greece flag icon - Country flags" id="587" name="Google Shape;587;p25"/>
          <p:cNvPicPr preferRelativeResize="0"/>
          <p:nvPr/>
        </p:nvPicPr>
        <p:blipFill rotWithShape="1">
          <a:blip r:embed="rId4">
            <a:alphaModFix amt="90000"/>
          </a:blip>
          <a:srcRect b="0" l="0" r="0" t="0"/>
          <a:stretch/>
        </p:blipFill>
        <p:spPr>
          <a:xfrm>
            <a:off x="11370728" y="4260926"/>
            <a:ext cx="724972" cy="764390"/>
          </a:xfrm>
          <a:prstGeom prst="rect">
            <a:avLst/>
          </a:prstGeom>
          <a:noFill/>
          <a:ln>
            <a:noFill/>
          </a:ln>
        </p:spPr>
      </p:pic>
      <p:sp>
        <p:nvSpPr>
          <p:cNvPr id="588" name="Google Shape;588;p25"/>
          <p:cNvSpPr/>
          <p:nvPr/>
        </p:nvSpPr>
        <p:spPr>
          <a:xfrm>
            <a:off x="11345298" y="4240988"/>
            <a:ext cx="775800" cy="804300"/>
          </a:xfrm>
          <a:prstGeom prst="ellipse">
            <a:avLst/>
          </a:prstGeom>
          <a:noFill/>
          <a:ln cap="flat" cmpd="sng" w="19050">
            <a:solidFill>
              <a:srgbClr val="FFFFFF"/>
            </a:solidFill>
            <a:prstDash val="solid"/>
            <a:round/>
            <a:headEnd len="sm" w="sm" type="none"/>
            <a:tailEnd len="sm" w="sm" type="none"/>
          </a:ln>
          <a:effectLst>
            <a:outerShdw blurRad="342900" rotWithShape="0" algn="bl" dir="5400000" dist="19050">
              <a:srgbClr val="000000"/>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89" name="Google Shape;589;p25"/>
          <p:cNvPicPr preferRelativeResize="0"/>
          <p:nvPr/>
        </p:nvPicPr>
        <p:blipFill rotWithShape="1">
          <a:blip r:embed="rId5">
            <a:alphaModFix/>
          </a:blip>
          <a:srcRect b="0" l="0" r="0" t="0"/>
          <a:stretch/>
        </p:blipFill>
        <p:spPr>
          <a:xfrm>
            <a:off x="5132850" y="5795250"/>
            <a:ext cx="1926300" cy="9321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93" name="Shape 593"/>
        <p:cNvGrpSpPr/>
        <p:nvPr/>
      </p:nvGrpSpPr>
      <p:grpSpPr>
        <a:xfrm>
          <a:off x="0" y="0"/>
          <a:ext cx="0" cy="0"/>
          <a:chOff x="0" y="0"/>
          <a:chExt cx="0" cy="0"/>
        </a:xfrm>
      </p:grpSpPr>
      <p:sp>
        <p:nvSpPr>
          <p:cNvPr id="594" name="Google Shape;594;g1436303e54b_0_30"/>
          <p:cNvSpPr/>
          <p:nvPr/>
        </p:nvSpPr>
        <p:spPr>
          <a:xfrm>
            <a:off x="1590625" y="2678282"/>
            <a:ext cx="2707500" cy="1305000"/>
          </a:xfrm>
          <a:prstGeom prst="rect">
            <a:avLst/>
          </a:prstGeom>
          <a:gradFill>
            <a:gsLst>
              <a:gs pos="0">
                <a:srgbClr val="6FA8DC"/>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g1436303e54b_0_30"/>
          <p:cNvSpPr/>
          <p:nvPr/>
        </p:nvSpPr>
        <p:spPr>
          <a:xfrm>
            <a:off x="8188604" y="2678282"/>
            <a:ext cx="2707500" cy="1305000"/>
          </a:xfrm>
          <a:prstGeom prst="rect">
            <a:avLst/>
          </a:prstGeom>
          <a:gradFill>
            <a:gsLst>
              <a:gs pos="0">
                <a:srgbClr val="FFFFFF">
                  <a:alpha val="0"/>
                </a:srgbClr>
              </a:gs>
              <a:gs pos="100000">
                <a:srgbClr val="6FA8DC"/>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g1436303e54b_0_30"/>
          <p:cNvSpPr/>
          <p:nvPr/>
        </p:nvSpPr>
        <p:spPr>
          <a:xfrm>
            <a:off x="4310363" y="2293675"/>
            <a:ext cx="3878100" cy="2074500"/>
          </a:xfrm>
          <a:prstGeom prst="rect">
            <a:avLst/>
          </a:prstGeom>
          <a:noFill/>
          <a:ln cap="flat" cmpd="sng" w="2857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g1436303e54b_0_30"/>
          <p:cNvSpPr txBox="1"/>
          <p:nvPr/>
        </p:nvSpPr>
        <p:spPr>
          <a:xfrm>
            <a:off x="3263910" y="2859093"/>
            <a:ext cx="59712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FFFFFF"/>
                </a:solidFill>
                <a:latin typeface="Staatliches"/>
                <a:ea typeface="Staatliches"/>
                <a:cs typeface="Staatliches"/>
                <a:sym typeface="Staatliches"/>
              </a:rPr>
              <a:t>APPENDIX</a:t>
            </a:r>
            <a:endParaRPr b="0" i="0" sz="1400" u="none" cap="none" strike="noStrike">
              <a:solidFill>
                <a:srgbClr val="FFFFFF"/>
              </a:solidFill>
              <a:latin typeface="Arial"/>
              <a:ea typeface="Arial"/>
              <a:cs typeface="Arial"/>
              <a:sym typeface="Arial"/>
            </a:endParaRPr>
          </a:p>
        </p:txBody>
      </p:sp>
      <p:sp>
        <p:nvSpPr>
          <p:cNvPr id="598" name="Google Shape;598;g1436303e54b_0_30"/>
          <p:cNvSpPr/>
          <p:nvPr/>
        </p:nvSpPr>
        <p:spPr>
          <a:xfrm>
            <a:off x="11292813" y="4244163"/>
            <a:ext cx="824100" cy="804300"/>
          </a:xfrm>
          <a:prstGeom prst="ellipse">
            <a:avLst/>
          </a:prstGeom>
          <a:noFill/>
          <a:ln cap="flat" cmpd="sng" w="19050">
            <a:solidFill>
              <a:srgbClr val="FFFFFF"/>
            </a:solidFill>
            <a:prstDash val="solid"/>
            <a:round/>
            <a:headEnd len="sm" w="sm" type="none"/>
            <a:tailEnd len="sm" w="sm" type="none"/>
          </a:ln>
          <a:effectLst>
            <a:outerShdw blurRad="342900" rotWithShape="0" algn="bl" dir="5400000" dist="19050">
              <a:srgbClr val="000000"/>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reece flag icon - Country flags" id="599" name="Google Shape;599;g1436303e54b_0_30"/>
          <p:cNvPicPr preferRelativeResize="0"/>
          <p:nvPr/>
        </p:nvPicPr>
        <p:blipFill rotWithShape="1">
          <a:blip r:embed="rId3">
            <a:alphaModFix amt="90000"/>
          </a:blip>
          <a:srcRect b="0" l="0" r="0" t="0"/>
          <a:stretch/>
        </p:blipFill>
        <p:spPr>
          <a:xfrm>
            <a:off x="11319836" y="4264114"/>
            <a:ext cx="770077" cy="764411"/>
          </a:xfrm>
          <a:prstGeom prst="rect">
            <a:avLst/>
          </a:prstGeom>
          <a:noFill/>
          <a:ln>
            <a:noFill/>
          </a:ln>
          <a:effectLst>
            <a:reflection blurRad="0" dir="5400000" dist="38100" endA="0" endPos="30000" fadeDir="5400012" kx="0" rotWithShape="0" algn="bl" stA="0" stPos="0" sy="-100000" ky="0"/>
          </a:effectLst>
        </p:spPr>
      </p:pic>
      <p:sp>
        <p:nvSpPr>
          <p:cNvPr id="600" name="Google Shape;600;g1436303e54b_0_30"/>
          <p:cNvSpPr txBox="1"/>
          <p:nvPr>
            <p:ph idx="12" type="sldNum"/>
          </p:nvPr>
        </p:nvSpPr>
        <p:spPr>
          <a:xfrm>
            <a:off x="10276321" y="5883274"/>
            <a:ext cx="7710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US"/>
              <a:t>‹#›</a:t>
            </a:fld>
            <a:endParaRPr/>
          </a:p>
        </p:txBody>
      </p:sp>
      <p:pic>
        <p:nvPicPr>
          <p:cNvPr id="601" name="Google Shape;601;g1436303e54b_0_30"/>
          <p:cNvPicPr preferRelativeResize="0"/>
          <p:nvPr/>
        </p:nvPicPr>
        <p:blipFill rotWithShape="1">
          <a:blip r:embed="rId4">
            <a:alphaModFix/>
          </a:blip>
          <a:srcRect b="0" l="0" r="0" t="0"/>
          <a:stretch/>
        </p:blipFill>
        <p:spPr>
          <a:xfrm>
            <a:off x="5132850" y="5795250"/>
            <a:ext cx="1926300" cy="9321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05" name="Shape 605"/>
        <p:cNvGrpSpPr/>
        <p:nvPr/>
      </p:nvGrpSpPr>
      <p:grpSpPr>
        <a:xfrm>
          <a:off x="0" y="0"/>
          <a:ext cx="0" cy="0"/>
          <a:chOff x="0" y="0"/>
          <a:chExt cx="0" cy="0"/>
        </a:xfrm>
      </p:grpSpPr>
      <p:sp>
        <p:nvSpPr>
          <p:cNvPr id="606" name="Google Shape;606;p5"/>
          <p:cNvSpPr txBox="1"/>
          <p:nvPr>
            <p:ph type="title"/>
          </p:nvPr>
        </p:nvSpPr>
        <p:spPr>
          <a:xfrm>
            <a:off x="1141421" y="878223"/>
            <a:ext cx="6695400" cy="1218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Arial"/>
              <a:buNone/>
            </a:pPr>
            <a:r>
              <a:rPr i="0" lang="en-US">
                <a:solidFill>
                  <a:srgbClr val="FFFFFF"/>
                </a:solidFill>
                <a:latin typeface="Barlow Condensed"/>
                <a:ea typeface="Barlow Condensed"/>
                <a:cs typeface="Barlow Condensed"/>
                <a:sym typeface="Barlow Condensed"/>
              </a:rPr>
              <a:t>Theory</a:t>
            </a:r>
            <a:r>
              <a:rPr lang="en-US" sz="2500">
                <a:solidFill>
                  <a:srgbClr val="1155CC"/>
                </a:solidFill>
                <a:latin typeface="Barlow Condensed"/>
                <a:ea typeface="Barlow Condensed"/>
                <a:cs typeface="Barlow Condensed"/>
                <a:sym typeface="Barlow Condensed"/>
              </a:rPr>
              <a:t> </a:t>
            </a:r>
            <a:endParaRPr sz="2500">
              <a:solidFill>
                <a:srgbClr val="1155CC"/>
              </a:solidFill>
              <a:latin typeface="Barlow Condensed"/>
              <a:ea typeface="Barlow Condensed"/>
              <a:cs typeface="Barlow Condensed"/>
              <a:sym typeface="Barlow Condensed"/>
            </a:endParaRPr>
          </a:p>
        </p:txBody>
      </p:sp>
      <p:sp>
        <p:nvSpPr>
          <p:cNvPr id="607" name="Google Shape;607;p5"/>
          <p:cNvSpPr txBox="1"/>
          <p:nvPr>
            <p:ph idx="1" type="body"/>
          </p:nvPr>
        </p:nvSpPr>
        <p:spPr>
          <a:xfrm>
            <a:off x="1143000" y="2379288"/>
            <a:ext cx="9906000" cy="31338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1000"/>
              </a:spcBef>
              <a:spcAft>
                <a:spcPts val="0"/>
              </a:spcAft>
              <a:buClr>
                <a:srgbClr val="FFFFFF"/>
              </a:buClr>
              <a:buSzPts val="3000"/>
              <a:buFont typeface="Barlow Condensed"/>
              <a:buChar char="•"/>
            </a:pPr>
            <a:r>
              <a:rPr lang="en-US">
                <a:solidFill>
                  <a:schemeClr val="lt2"/>
                </a:solidFill>
                <a:latin typeface="Barlow Condensed"/>
                <a:ea typeface="Barlow Condensed"/>
                <a:cs typeface="Barlow Condensed"/>
                <a:sym typeface="Barlow Condensed"/>
              </a:rPr>
              <a:t>In </a:t>
            </a:r>
            <a:r>
              <a:rPr lang="en-US">
                <a:solidFill>
                  <a:schemeClr val="lt2"/>
                </a:solidFill>
                <a:latin typeface="Barlow Condensed"/>
                <a:ea typeface="Barlow Condensed"/>
                <a:cs typeface="Barlow Condensed"/>
                <a:sym typeface="Barlow Condensed"/>
              </a:rPr>
              <a:t>order for the paper click to sink in distilled water (without soap) it is mass has to be 0,072 grams (the mass of the paper clip).</a:t>
            </a:r>
            <a:endParaRPr>
              <a:solidFill>
                <a:schemeClr val="lt2"/>
              </a:solidFill>
              <a:latin typeface="Barlow Condensed"/>
              <a:ea typeface="Barlow Condensed"/>
              <a:cs typeface="Barlow Condensed"/>
              <a:sym typeface="Barlow Condensed"/>
            </a:endParaRPr>
          </a:p>
        </p:txBody>
      </p:sp>
      <p:sp>
        <p:nvSpPr>
          <p:cNvPr id="608" name="Google Shape;608;p5"/>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550"/>
              <a:buNone/>
            </a:pPr>
            <a:fld id="{00000000-1234-1234-1234-123412341234}" type="slidenum">
              <a:rPr b="1" lang="en-US" sz="1550"/>
              <a:t>‹#›</a:t>
            </a:fld>
            <a:endParaRPr b="1" sz="1550"/>
          </a:p>
        </p:txBody>
      </p:sp>
      <p:pic>
        <p:nvPicPr>
          <p:cNvPr descr="Greece flag icon - Country flags" id="609" name="Google Shape;609;p5"/>
          <p:cNvPicPr preferRelativeResize="0"/>
          <p:nvPr/>
        </p:nvPicPr>
        <p:blipFill rotWithShape="1">
          <a:blip r:embed="rId3">
            <a:alphaModFix amt="90000"/>
          </a:blip>
          <a:srcRect b="0" l="0" r="0" t="0"/>
          <a:stretch/>
        </p:blipFill>
        <p:spPr>
          <a:xfrm>
            <a:off x="11370728" y="4260926"/>
            <a:ext cx="724972" cy="764390"/>
          </a:xfrm>
          <a:prstGeom prst="rect">
            <a:avLst/>
          </a:prstGeom>
          <a:noFill/>
          <a:ln>
            <a:noFill/>
          </a:ln>
        </p:spPr>
      </p:pic>
      <p:sp>
        <p:nvSpPr>
          <p:cNvPr id="610" name="Google Shape;610;p5"/>
          <p:cNvSpPr/>
          <p:nvPr/>
        </p:nvSpPr>
        <p:spPr>
          <a:xfrm>
            <a:off x="11345298" y="4240988"/>
            <a:ext cx="775800" cy="804300"/>
          </a:xfrm>
          <a:prstGeom prst="ellipse">
            <a:avLst/>
          </a:prstGeom>
          <a:noFill/>
          <a:ln cap="flat" cmpd="sng" w="19050">
            <a:solidFill>
              <a:srgbClr val="FFFFFF"/>
            </a:solidFill>
            <a:prstDash val="solid"/>
            <a:round/>
            <a:headEnd len="sm" w="sm" type="none"/>
            <a:tailEnd len="sm" w="sm" type="none"/>
          </a:ln>
          <a:effectLst>
            <a:outerShdw blurRad="342900" rotWithShape="0" algn="bl" dir="5400000" dist="19050">
              <a:srgbClr val="000000"/>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5"/>
          <p:cNvSpPr/>
          <p:nvPr/>
        </p:nvSpPr>
        <p:spPr>
          <a:xfrm>
            <a:off x="1617313" y="261825"/>
            <a:ext cx="1386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7F7F7"/>
                </a:solidFill>
                <a:latin typeface="Barlow Condensed"/>
                <a:ea typeface="Barlow Condensed"/>
                <a:cs typeface="Barlow Condensed"/>
                <a:sym typeface="Barlow Condensed"/>
              </a:rPr>
              <a:t>        Introduction</a:t>
            </a:r>
            <a:endParaRPr b="1" i="0" sz="1000" u="none" cap="none" strike="noStrike">
              <a:solidFill>
                <a:srgbClr val="F7F7F7"/>
              </a:solidFill>
              <a:latin typeface="Barlow Condensed"/>
              <a:ea typeface="Barlow Condensed"/>
              <a:cs typeface="Barlow Condensed"/>
              <a:sym typeface="Barlow Condensed"/>
            </a:endParaRPr>
          </a:p>
        </p:txBody>
      </p:sp>
      <p:sp>
        <p:nvSpPr>
          <p:cNvPr id="612" name="Google Shape;612;p5"/>
          <p:cNvSpPr/>
          <p:nvPr/>
        </p:nvSpPr>
        <p:spPr>
          <a:xfrm>
            <a:off x="4106300" y="261825"/>
            <a:ext cx="15660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Hypotheses/setup</a:t>
            </a:r>
            <a:endParaRPr b="1" i="0" sz="1000" u="none" cap="none" strike="noStrike">
              <a:solidFill>
                <a:srgbClr val="F5F5F5"/>
              </a:solidFill>
              <a:latin typeface="Barlow Condensed"/>
              <a:ea typeface="Barlow Condensed"/>
              <a:cs typeface="Barlow Condensed"/>
              <a:sym typeface="Barlow Condensed"/>
            </a:endParaRPr>
          </a:p>
        </p:txBody>
      </p:sp>
      <p:sp>
        <p:nvSpPr>
          <p:cNvPr id="613" name="Google Shape;613;p5"/>
          <p:cNvSpPr/>
          <p:nvPr/>
        </p:nvSpPr>
        <p:spPr>
          <a:xfrm>
            <a:off x="5556772"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Experiment 1</a:t>
            </a:r>
            <a:endParaRPr b="1" i="0" sz="1000" u="none" cap="none" strike="noStrike">
              <a:solidFill>
                <a:srgbClr val="F5F5F5"/>
              </a:solidFill>
              <a:latin typeface="Barlow Condensed"/>
              <a:ea typeface="Barlow Condensed"/>
              <a:cs typeface="Barlow Condensed"/>
              <a:sym typeface="Barlow Condensed"/>
            </a:endParaRPr>
          </a:p>
        </p:txBody>
      </p:sp>
      <p:sp>
        <p:nvSpPr>
          <p:cNvPr id="614" name="Google Shape;614;p5"/>
          <p:cNvSpPr/>
          <p:nvPr/>
        </p:nvSpPr>
        <p:spPr>
          <a:xfrm>
            <a:off x="6774994"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Experiment 2</a:t>
            </a:r>
            <a:endParaRPr b="1" i="0" sz="1000" u="none" cap="none" strike="noStrike">
              <a:solidFill>
                <a:srgbClr val="F5F5F5"/>
              </a:solidFill>
              <a:latin typeface="Barlow Condensed"/>
              <a:ea typeface="Barlow Condensed"/>
              <a:cs typeface="Barlow Condensed"/>
              <a:sym typeface="Barlow Condensed"/>
            </a:endParaRPr>
          </a:p>
        </p:txBody>
      </p:sp>
      <p:sp>
        <p:nvSpPr>
          <p:cNvPr id="615" name="Google Shape;615;p5"/>
          <p:cNvSpPr/>
          <p:nvPr/>
        </p:nvSpPr>
        <p:spPr>
          <a:xfrm>
            <a:off x="8010053"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Experiment 3</a:t>
            </a:r>
            <a:endParaRPr b="1" i="0" sz="1000" u="none" cap="none" strike="noStrike">
              <a:solidFill>
                <a:srgbClr val="F5F5F5"/>
              </a:solidFill>
              <a:latin typeface="Barlow Condensed"/>
              <a:ea typeface="Barlow Condensed"/>
              <a:cs typeface="Barlow Condensed"/>
              <a:sym typeface="Barlow Condensed"/>
            </a:endParaRPr>
          </a:p>
        </p:txBody>
      </p:sp>
      <p:sp>
        <p:nvSpPr>
          <p:cNvPr id="616" name="Google Shape;616;p5"/>
          <p:cNvSpPr/>
          <p:nvPr/>
        </p:nvSpPr>
        <p:spPr>
          <a:xfrm>
            <a:off x="9260397"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Results</a:t>
            </a:r>
            <a:endParaRPr b="1" i="0" sz="1000" u="none" cap="none" strike="noStrike">
              <a:solidFill>
                <a:srgbClr val="F5F5F5"/>
              </a:solidFill>
              <a:latin typeface="Barlow Condensed"/>
              <a:ea typeface="Barlow Condensed"/>
              <a:cs typeface="Barlow Condensed"/>
              <a:sym typeface="Barlow Condensed"/>
            </a:endParaRPr>
          </a:p>
        </p:txBody>
      </p:sp>
      <p:sp>
        <p:nvSpPr>
          <p:cNvPr id="617" name="Google Shape;617;p5"/>
          <p:cNvSpPr/>
          <p:nvPr/>
        </p:nvSpPr>
        <p:spPr>
          <a:xfrm>
            <a:off x="2882167" y="261825"/>
            <a:ext cx="1314300" cy="338700"/>
          </a:xfrm>
          <a:prstGeom prst="chevron">
            <a:avLst>
              <a:gd fmla="val 50000" name="adj"/>
            </a:avLst>
          </a:prstGeom>
          <a:solidFill>
            <a:srgbClr val="F5F5F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chemeClr val="dk2"/>
                </a:solidFill>
                <a:latin typeface="Barlow Condensed"/>
                <a:ea typeface="Barlow Condensed"/>
                <a:cs typeface="Barlow Condensed"/>
                <a:sym typeface="Barlow Condensed"/>
              </a:rPr>
              <a:t>     Theory</a:t>
            </a:r>
            <a:endParaRPr b="1" i="0" sz="1000" u="none" cap="none" strike="noStrike">
              <a:solidFill>
                <a:schemeClr val="dk2"/>
              </a:solidFill>
              <a:latin typeface="Barlow Condensed"/>
              <a:ea typeface="Barlow Condensed"/>
              <a:cs typeface="Barlow Condensed"/>
              <a:sym typeface="Barlow Condensed"/>
            </a:endParaRPr>
          </a:p>
        </p:txBody>
      </p:sp>
      <p:pic>
        <p:nvPicPr>
          <p:cNvPr id="618" name="Google Shape;618;p5"/>
          <p:cNvPicPr preferRelativeResize="0"/>
          <p:nvPr/>
        </p:nvPicPr>
        <p:blipFill rotWithShape="1">
          <a:blip r:embed="rId4">
            <a:alphaModFix/>
          </a:blip>
          <a:srcRect b="0" l="0" r="0" t="0"/>
          <a:stretch/>
        </p:blipFill>
        <p:spPr>
          <a:xfrm>
            <a:off x="5132850" y="5795250"/>
            <a:ext cx="1926300" cy="932125"/>
          </a:xfrm>
          <a:prstGeom prst="rect">
            <a:avLst/>
          </a:prstGeom>
          <a:noFill/>
          <a:ln>
            <a:noFill/>
          </a:ln>
        </p:spPr>
      </p:pic>
      <p:pic>
        <p:nvPicPr>
          <p:cNvPr descr="Ficheiro:Surface Tension Diagram.svg – Wikipédia, a enciclopédia livre" id="619" name="Google Shape;619;p5"/>
          <p:cNvPicPr preferRelativeResize="0"/>
          <p:nvPr/>
        </p:nvPicPr>
        <p:blipFill>
          <a:blip r:embed="rId5">
            <a:alphaModFix/>
          </a:blip>
          <a:stretch>
            <a:fillRect/>
          </a:stretch>
        </p:blipFill>
        <p:spPr>
          <a:xfrm>
            <a:off x="6479063" y="3418522"/>
            <a:ext cx="4376275" cy="2195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23" name="Shape 623"/>
        <p:cNvGrpSpPr/>
        <p:nvPr/>
      </p:nvGrpSpPr>
      <p:grpSpPr>
        <a:xfrm>
          <a:off x="0" y="0"/>
          <a:ext cx="0" cy="0"/>
          <a:chOff x="0" y="0"/>
          <a:chExt cx="0" cy="0"/>
        </a:xfrm>
      </p:grpSpPr>
      <p:sp>
        <p:nvSpPr>
          <p:cNvPr id="624" name="Google Shape;624;p27"/>
          <p:cNvSpPr txBox="1"/>
          <p:nvPr>
            <p:ph type="title"/>
          </p:nvPr>
        </p:nvSpPr>
        <p:spPr>
          <a:xfrm>
            <a:off x="1143000" y="1211500"/>
            <a:ext cx="2679900" cy="1478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b="1" lang="en-US" sz="3400">
                <a:solidFill>
                  <a:srgbClr val="1155CC"/>
                </a:solidFill>
                <a:latin typeface="Barlow Condensed"/>
                <a:ea typeface="Barlow Condensed"/>
                <a:cs typeface="Barlow Condensed"/>
                <a:sym typeface="Barlow Condensed"/>
              </a:rPr>
              <a:t>W</a:t>
            </a:r>
            <a:endParaRPr b="1" sz="3400">
              <a:solidFill>
                <a:srgbClr val="1155CC"/>
              </a:solidFill>
              <a:latin typeface="Barlow Condensed"/>
              <a:ea typeface="Barlow Condensed"/>
              <a:cs typeface="Barlow Condensed"/>
              <a:sym typeface="Barlow Condensed"/>
            </a:endParaRPr>
          </a:p>
        </p:txBody>
      </p:sp>
      <p:sp>
        <p:nvSpPr>
          <p:cNvPr id="625" name="Google Shape;625;p27"/>
          <p:cNvSpPr txBox="1"/>
          <p:nvPr/>
        </p:nvSpPr>
        <p:spPr>
          <a:xfrm>
            <a:off x="1339273" y="2327564"/>
            <a:ext cx="47568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Barlow Condensed"/>
                <a:ea typeface="Barlow Condensed"/>
                <a:cs typeface="Barlow Condensed"/>
                <a:sym typeface="Barlow Condensed"/>
              </a:rPr>
              <a:t> </a:t>
            </a:r>
            <a:endParaRPr b="0" i="0" sz="2000" u="none" cap="none" strike="noStrike">
              <a:solidFill>
                <a:schemeClr val="lt1"/>
              </a:solidFill>
              <a:latin typeface="Barlow Condensed"/>
              <a:ea typeface="Barlow Condensed"/>
              <a:cs typeface="Barlow Condensed"/>
              <a:sym typeface="Barlow Condensed"/>
            </a:endParaRPr>
          </a:p>
        </p:txBody>
      </p:sp>
      <p:sp>
        <p:nvSpPr>
          <p:cNvPr id="626" name="Google Shape;626;p27"/>
          <p:cNvSpPr txBox="1"/>
          <p:nvPr>
            <p:ph idx="12" type="sldNum"/>
          </p:nvPr>
        </p:nvSpPr>
        <p:spPr>
          <a:xfrm>
            <a:off x="10276321" y="5883274"/>
            <a:ext cx="7710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550"/>
              <a:buNone/>
            </a:pPr>
            <a:fld id="{00000000-1234-1234-1234-123412341234}" type="slidenum">
              <a:rPr b="1" lang="en-US" sz="1550"/>
              <a:t>‹#›</a:t>
            </a:fld>
            <a:endParaRPr b="1" sz="1550"/>
          </a:p>
        </p:txBody>
      </p:sp>
      <p:pic>
        <p:nvPicPr>
          <p:cNvPr descr="Greece flag icon - Country flags" id="627" name="Google Shape;627;p27"/>
          <p:cNvPicPr preferRelativeResize="0"/>
          <p:nvPr/>
        </p:nvPicPr>
        <p:blipFill rotWithShape="1">
          <a:blip r:embed="rId3">
            <a:alphaModFix amt="90000"/>
          </a:blip>
          <a:srcRect b="0" l="0" r="0" t="0"/>
          <a:stretch/>
        </p:blipFill>
        <p:spPr>
          <a:xfrm>
            <a:off x="11370728" y="4260926"/>
            <a:ext cx="724972" cy="764390"/>
          </a:xfrm>
          <a:prstGeom prst="rect">
            <a:avLst/>
          </a:prstGeom>
          <a:noFill/>
          <a:ln>
            <a:noFill/>
          </a:ln>
        </p:spPr>
      </p:pic>
      <p:sp>
        <p:nvSpPr>
          <p:cNvPr id="628" name="Google Shape;628;p27"/>
          <p:cNvSpPr/>
          <p:nvPr/>
        </p:nvSpPr>
        <p:spPr>
          <a:xfrm>
            <a:off x="11345298" y="4240988"/>
            <a:ext cx="775800" cy="804300"/>
          </a:xfrm>
          <a:prstGeom prst="ellipse">
            <a:avLst/>
          </a:prstGeom>
          <a:noFill/>
          <a:ln cap="flat" cmpd="sng" w="19050">
            <a:solidFill>
              <a:srgbClr val="FFFFFF"/>
            </a:solidFill>
            <a:prstDash val="solid"/>
            <a:round/>
            <a:headEnd len="sm" w="sm" type="none"/>
            <a:tailEnd len="sm" w="sm" type="none"/>
          </a:ln>
          <a:effectLst>
            <a:outerShdw blurRad="342900" rotWithShape="0" algn="bl" dir="5400000" dist="19050">
              <a:srgbClr val="000000"/>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29" name="Google Shape;629;p27"/>
          <p:cNvPicPr preferRelativeResize="0"/>
          <p:nvPr/>
        </p:nvPicPr>
        <p:blipFill rotWithShape="1">
          <a:blip r:embed="rId4">
            <a:alphaModFix/>
          </a:blip>
          <a:srcRect b="0" l="0" r="0" t="0"/>
          <a:stretch/>
        </p:blipFill>
        <p:spPr>
          <a:xfrm>
            <a:off x="5132850" y="5795250"/>
            <a:ext cx="1926300" cy="9321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33" name="Shape 633"/>
        <p:cNvGrpSpPr/>
        <p:nvPr/>
      </p:nvGrpSpPr>
      <p:grpSpPr>
        <a:xfrm>
          <a:off x="0" y="0"/>
          <a:ext cx="0" cy="0"/>
          <a:chOff x="0" y="0"/>
          <a:chExt cx="0" cy="0"/>
        </a:xfrm>
      </p:grpSpPr>
      <p:sp>
        <p:nvSpPr>
          <p:cNvPr id="634" name="Google Shape;634;p28"/>
          <p:cNvSpPr txBox="1"/>
          <p:nvPr>
            <p:ph idx="12" type="sldNum"/>
          </p:nvPr>
        </p:nvSpPr>
        <p:spPr>
          <a:xfrm>
            <a:off x="10276321" y="5883274"/>
            <a:ext cx="7710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550"/>
              <a:buNone/>
            </a:pPr>
            <a:fld id="{00000000-1234-1234-1234-123412341234}" type="slidenum">
              <a:rPr b="1" lang="en-US" sz="1550"/>
              <a:t>‹#›</a:t>
            </a:fld>
            <a:endParaRPr b="1" sz="1550"/>
          </a:p>
        </p:txBody>
      </p:sp>
      <p:pic>
        <p:nvPicPr>
          <p:cNvPr descr="Greece flag icon - Country flags" id="635" name="Google Shape;635;p28"/>
          <p:cNvPicPr preferRelativeResize="0"/>
          <p:nvPr/>
        </p:nvPicPr>
        <p:blipFill rotWithShape="1">
          <a:blip r:embed="rId3">
            <a:alphaModFix amt="90000"/>
          </a:blip>
          <a:srcRect b="0" l="0" r="0" t="0"/>
          <a:stretch/>
        </p:blipFill>
        <p:spPr>
          <a:xfrm>
            <a:off x="11370728" y="4260926"/>
            <a:ext cx="724972" cy="764390"/>
          </a:xfrm>
          <a:prstGeom prst="rect">
            <a:avLst/>
          </a:prstGeom>
          <a:noFill/>
          <a:ln>
            <a:noFill/>
          </a:ln>
        </p:spPr>
      </p:pic>
      <p:sp>
        <p:nvSpPr>
          <p:cNvPr id="636" name="Google Shape;636;p28"/>
          <p:cNvSpPr/>
          <p:nvPr/>
        </p:nvSpPr>
        <p:spPr>
          <a:xfrm>
            <a:off x="11345298" y="4240988"/>
            <a:ext cx="775800" cy="804300"/>
          </a:xfrm>
          <a:prstGeom prst="ellipse">
            <a:avLst/>
          </a:prstGeom>
          <a:noFill/>
          <a:ln cap="flat" cmpd="sng" w="19050">
            <a:solidFill>
              <a:srgbClr val="FFFFFF"/>
            </a:solidFill>
            <a:prstDash val="solid"/>
            <a:round/>
            <a:headEnd len="sm" w="sm" type="none"/>
            <a:tailEnd len="sm" w="sm" type="none"/>
          </a:ln>
          <a:effectLst>
            <a:outerShdw blurRad="342900" rotWithShape="0" algn="bl" dir="5400000" dist="19050">
              <a:srgbClr val="000000"/>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37" name="Google Shape;637;p28"/>
          <p:cNvPicPr preferRelativeResize="0"/>
          <p:nvPr/>
        </p:nvPicPr>
        <p:blipFill rotWithShape="1">
          <a:blip r:embed="rId4">
            <a:alphaModFix/>
          </a:blip>
          <a:srcRect b="0" l="0" r="0" t="0"/>
          <a:stretch/>
        </p:blipFill>
        <p:spPr>
          <a:xfrm>
            <a:off x="5132850" y="5795250"/>
            <a:ext cx="1926300" cy="932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5" name="Shape 265"/>
        <p:cNvGrpSpPr/>
        <p:nvPr/>
      </p:nvGrpSpPr>
      <p:grpSpPr>
        <a:xfrm>
          <a:off x="0" y="0"/>
          <a:ext cx="0" cy="0"/>
          <a:chOff x="0" y="0"/>
          <a:chExt cx="0" cy="0"/>
        </a:xfrm>
      </p:grpSpPr>
      <p:sp>
        <p:nvSpPr>
          <p:cNvPr id="266" name="Google Shape;266;g1470ed2ac25_2_34"/>
          <p:cNvSpPr txBox="1"/>
          <p:nvPr>
            <p:ph type="title"/>
          </p:nvPr>
        </p:nvSpPr>
        <p:spPr>
          <a:xfrm>
            <a:off x="1141400" y="770893"/>
            <a:ext cx="9906000" cy="1478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Arial"/>
              <a:buNone/>
            </a:pPr>
            <a:r>
              <a:rPr lang="en-US" sz="3900">
                <a:solidFill>
                  <a:schemeClr val="lt2"/>
                </a:solidFill>
                <a:latin typeface="Barlow Condensed"/>
                <a:ea typeface="Barlow Condensed"/>
                <a:cs typeface="Barlow Condensed"/>
                <a:sym typeface="Barlow Condensed"/>
              </a:rPr>
              <a:t>KEY TERMS</a:t>
            </a:r>
            <a:endParaRPr sz="3900">
              <a:solidFill>
                <a:schemeClr val="lt2"/>
              </a:solidFill>
              <a:latin typeface="Barlow Condensed"/>
              <a:ea typeface="Barlow Condensed"/>
              <a:cs typeface="Barlow Condensed"/>
              <a:sym typeface="Barlow Condensed"/>
            </a:endParaRPr>
          </a:p>
        </p:txBody>
      </p:sp>
      <p:sp>
        <p:nvSpPr>
          <p:cNvPr id="267" name="Google Shape;267;g1470ed2ac25_2_34"/>
          <p:cNvSpPr txBox="1"/>
          <p:nvPr>
            <p:ph idx="12" type="sldNum"/>
          </p:nvPr>
        </p:nvSpPr>
        <p:spPr>
          <a:xfrm>
            <a:off x="10276321" y="5883274"/>
            <a:ext cx="7710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550"/>
              <a:buNone/>
            </a:pPr>
            <a:fld id="{00000000-1234-1234-1234-123412341234}" type="slidenum">
              <a:rPr b="1" lang="en-US" sz="1550"/>
              <a:t>‹#›</a:t>
            </a:fld>
            <a:endParaRPr b="1" sz="1550"/>
          </a:p>
        </p:txBody>
      </p:sp>
      <p:sp>
        <p:nvSpPr>
          <p:cNvPr id="268" name="Google Shape;268;g1470ed2ac25_2_34"/>
          <p:cNvSpPr/>
          <p:nvPr/>
        </p:nvSpPr>
        <p:spPr>
          <a:xfrm>
            <a:off x="1617313" y="261825"/>
            <a:ext cx="1386300" cy="338700"/>
          </a:xfrm>
          <a:prstGeom prst="chevron">
            <a:avLst>
              <a:gd fmla="val 50000"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000000"/>
                </a:solidFill>
                <a:latin typeface="Barlow Condensed"/>
                <a:ea typeface="Barlow Condensed"/>
                <a:cs typeface="Barlow Condensed"/>
                <a:sym typeface="Barlow Condensed"/>
              </a:rPr>
              <a:t>        Introduction</a:t>
            </a:r>
            <a:endParaRPr b="1" i="0" sz="1000" u="none" cap="none" strike="noStrike">
              <a:solidFill>
                <a:srgbClr val="000000"/>
              </a:solidFill>
              <a:latin typeface="Barlow Condensed"/>
              <a:ea typeface="Barlow Condensed"/>
              <a:cs typeface="Barlow Condensed"/>
              <a:sym typeface="Barlow Condensed"/>
            </a:endParaRPr>
          </a:p>
        </p:txBody>
      </p:sp>
      <p:sp>
        <p:nvSpPr>
          <p:cNvPr id="269" name="Google Shape;269;g1470ed2ac25_2_34"/>
          <p:cNvSpPr/>
          <p:nvPr/>
        </p:nvSpPr>
        <p:spPr>
          <a:xfrm>
            <a:off x="4106300" y="261825"/>
            <a:ext cx="15660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Hypotheses/setup</a:t>
            </a:r>
            <a:endParaRPr b="1" i="0" sz="1000" u="none" cap="none" strike="noStrike">
              <a:solidFill>
                <a:srgbClr val="F5F5F5"/>
              </a:solidFill>
              <a:latin typeface="Barlow Condensed"/>
              <a:ea typeface="Barlow Condensed"/>
              <a:cs typeface="Barlow Condensed"/>
              <a:sym typeface="Barlow Condensed"/>
            </a:endParaRPr>
          </a:p>
        </p:txBody>
      </p:sp>
      <p:sp>
        <p:nvSpPr>
          <p:cNvPr id="270" name="Google Shape;270;g1470ed2ac25_2_34"/>
          <p:cNvSpPr/>
          <p:nvPr/>
        </p:nvSpPr>
        <p:spPr>
          <a:xfrm>
            <a:off x="5556772"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Experiment 1</a:t>
            </a:r>
            <a:endParaRPr b="1" i="0" sz="1000" u="none" cap="none" strike="noStrike">
              <a:solidFill>
                <a:srgbClr val="F5F5F5"/>
              </a:solidFill>
              <a:latin typeface="Barlow Condensed"/>
              <a:ea typeface="Barlow Condensed"/>
              <a:cs typeface="Barlow Condensed"/>
              <a:sym typeface="Barlow Condensed"/>
            </a:endParaRPr>
          </a:p>
        </p:txBody>
      </p:sp>
      <p:sp>
        <p:nvSpPr>
          <p:cNvPr id="271" name="Google Shape;271;g1470ed2ac25_2_34"/>
          <p:cNvSpPr/>
          <p:nvPr/>
        </p:nvSpPr>
        <p:spPr>
          <a:xfrm>
            <a:off x="6774994"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Experiment 2</a:t>
            </a:r>
            <a:endParaRPr b="1" i="0" sz="1000" u="none" cap="none" strike="noStrike">
              <a:solidFill>
                <a:srgbClr val="F5F5F5"/>
              </a:solidFill>
              <a:latin typeface="Barlow Condensed"/>
              <a:ea typeface="Barlow Condensed"/>
              <a:cs typeface="Barlow Condensed"/>
              <a:sym typeface="Barlow Condensed"/>
            </a:endParaRPr>
          </a:p>
        </p:txBody>
      </p:sp>
      <p:sp>
        <p:nvSpPr>
          <p:cNvPr id="272" name="Google Shape;272;g1470ed2ac25_2_34"/>
          <p:cNvSpPr/>
          <p:nvPr/>
        </p:nvSpPr>
        <p:spPr>
          <a:xfrm>
            <a:off x="8010053"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Experiment 3</a:t>
            </a:r>
            <a:endParaRPr b="1" i="0" sz="1000" u="none" cap="none" strike="noStrike">
              <a:solidFill>
                <a:srgbClr val="F5F5F5"/>
              </a:solidFill>
              <a:latin typeface="Barlow Condensed"/>
              <a:ea typeface="Barlow Condensed"/>
              <a:cs typeface="Barlow Condensed"/>
              <a:sym typeface="Barlow Condensed"/>
            </a:endParaRPr>
          </a:p>
        </p:txBody>
      </p:sp>
      <p:sp>
        <p:nvSpPr>
          <p:cNvPr id="273" name="Google Shape;273;g1470ed2ac25_2_34"/>
          <p:cNvSpPr/>
          <p:nvPr/>
        </p:nvSpPr>
        <p:spPr>
          <a:xfrm>
            <a:off x="9260397"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Results</a:t>
            </a:r>
            <a:endParaRPr b="1" i="0" sz="1000" u="none" cap="none" strike="noStrike">
              <a:solidFill>
                <a:srgbClr val="F5F5F5"/>
              </a:solidFill>
              <a:latin typeface="Barlow Condensed"/>
              <a:ea typeface="Barlow Condensed"/>
              <a:cs typeface="Barlow Condensed"/>
              <a:sym typeface="Barlow Condensed"/>
            </a:endParaRPr>
          </a:p>
        </p:txBody>
      </p:sp>
      <p:sp>
        <p:nvSpPr>
          <p:cNvPr id="274" name="Google Shape;274;g1470ed2ac25_2_34"/>
          <p:cNvSpPr/>
          <p:nvPr/>
        </p:nvSpPr>
        <p:spPr>
          <a:xfrm>
            <a:off x="2882167"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Theory</a:t>
            </a:r>
            <a:endParaRPr b="1" i="0" sz="1000" u="none" cap="none" strike="noStrike">
              <a:solidFill>
                <a:srgbClr val="F5F5F5"/>
              </a:solidFill>
              <a:latin typeface="Barlow Condensed"/>
              <a:ea typeface="Barlow Condensed"/>
              <a:cs typeface="Barlow Condensed"/>
              <a:sym typeface="Barlow Condensed"/>
            </a:endParaRPr>
          </a:p>
        </p:txBody>
      </p:sp>
      <p:pic>
        <p:nvPicPr>
          <p:cNvPr id="275" name="Google Shape;275;g1470ed2ac25_2_34"/>
          <p:cNvPicPr preferRelativeResize="0"/>
          <p:nvPr/>
        </p:nvPicPr>
        <p:blipFill rotWithShape="1">
          <a:blip r:embed="rId3">
            <a:alphaModFix/>
          </a:blip>
          <a:srcRect b="0" l="0" r="0" t="0"/>
          <a:stretch/>
        </p:blipFill>
        <p:spPr>
          <a:xfrm>
            <a:off x="5132850" y="5795250"/>
            <a:ext cx="1926300" cy="932125"/>
          </a:xfrm>
          <a:prstGeom prst="rect">
            <a:avLst/>
          </a:prstGeom>
          <a:noFill/>
          <a:ln>
            <a:noFill/>
          </a:ln>
        </p:spPr>
      </p:pic>
      <p:sp>
        <p:nvSpPr>
          <p:cNvPr id="276" name="Google Shape;276;g1470ed2ac25_2_34"/>
          <p:cNvSpPr txBox="1"/>
          <p:nvPr>
            <p:ph idx="1" type="body"/>
          </p:nvPr>
        </p:nvSpPr>
        <p:spPr>
          <a:xfrm>
            <a:off x="1143000" y="1863350"/>
            <a:ext cx="5550600" cy="4531500"/>
          </a:xfrm>
          <a:prstGeom prst="rect">
            <a:avLst/>
          </a:prstGeom>
        </p:spPr>
        <p:txBody>
          <a:bodyPr anchorCtr="0" anchor="t" bIns="45700" lIns="91425" spcFirstLastPara="1" rIns="91425" wrap="square" tIns="45700">
            <a:normAutofit/>
          </a:bodyPr>
          <a:lstStyle/>
          <a:p>
            <a:pPr indent="0" lvl="0" marL="0" rtl="0" algn="l">
              <a:lnSpc>
                <a:spcPct val="110000"/>
              </a:lnSpc>
              <a:spcBef>
                <a:spcPts val="1000"/>
              </a:spcBef>
              <a:spcAft>
                <a:spcPts val="0"/>
              </a:spcAft>
              <a:buSzPts val="1018"/>
              <a:buNone/>
            </a:pPr>
            <a:r>
              <a:rPr lang="en-US" sz="2390" u="sng">
                <a:latin typeface="Barlow Condensed"/>
                <a:ea typeface="Barlow Condensed"/>
                <a:cs typeface="Barlow Condensed"/>
                <a:sym typeface="Barlow Condensed"/>
              </a:rPr>
              <a:t>Hydrogen bonds:</a:t>
            </a:r>
            <a:r>
              <a:rPr lang="en-US" sz="2390">
                <a:latin typeface="Barlow Condensed"/>
                <a:ea typeface="Barlow Condensed"/>
                <a:cs typeface="Barlow Condensed"/>
                <a:sym typeface="Barlow Condensed"/>
              </a:rPr>
              <a:t> </a:t>
            </a:r>
            <a:r>
              <a:rPr b="1" lang="en-US" sz="2390">
                <a:solidFill>
                  <a:srgbClr val="6FA8DC"/>
                </a:solidFill>
                <a:latin typeface="Barlow Condensed"/>
                <a:ea typeface="Barlow Condensed"/>
                <a:cs typeface="Barlow Condensed"/>
                <a:sym typeface="Barlow Condensed"/>
              </a:rPr>
              <a:t>Water molecules</a:t>
            </a:r>
            <a:r>
              <a:rPr lang="en-US" sz="2390">
                <a:solidFill>
                  <a:srgbClr val="6FA8DC"/>
                </a:solidFill>
                <a:latin typeface="Barlow Condensed"/>
                <a:ea typeface="Barlow Condensed"/>
                <a:cs typeface="Barlow Condensed"/>
                <a:sym typeface="Barlow Condensed"/>
              </a:rPr>
              <a:t> </a:t>
            </a:r>
            <a:r>
              <a:rPr lang="en-US" sz="2390">
                <a:latin typeface="Barlow Condensed"/>
                <a:ea typeface="Barlow Condensed"/>
                <a:cs typeface="Barlow Condensed"/>
                <a:sym typeface="Barlow Condensed"/>
              </a:rPr>
              <a:t>are </a:t>
            </a:r>
            <a:r>
              <a:rPr b="1" lang="en-US" sz="2390">
                <a:solidFill>
                  <a:srgbClr val="6FA8DC"/>
                </a:solidFill>
                <a:latin typeface="Barlow Condensed"/>
                <a:ea typeface="Barlow Condensed"/>
                <a:cs typeface="Barlow Condensed"/>
                <a:sym typeface="Barlow Condensed"/>
              </a:rPr>
              <a:t>highly attracted</a:t>
            </a:r>
            <a:r>
              <a:rPr lang="en-US" sz="2390">
                <a:latin typeface="Barlow Condensed"/>
                <a:ea typeface="Barlow Condensed"/>
                <a:cs typeface="Barlow Condensed"/>
                <a:sym typeface="Barlow Condensed"/>
              </a:rPr>
              <a:t> to each other because they are polar molecules. It consists of the partially positive hydrogen atoms and the partially negative (because of the difference in electronegativity) oxygen atom. The negative oxygen creates </a:t>
            </a:r>
            <a:r>
              <a:rPr b="1" lang="en-US" sz="2390">
                <a:solidFill>
                  <a:srgbClr val="6FA8DC"/>
                </a:solidFill>
                <a:latin typeface="Barlow Condensed"/>
                <a:ea typeface="Barlow Condensed"/>
                <a:cs typeface="Barlow Condensed"/>
                <a:sym typeface="Barlow Condensed"/>
              </a:rPr>
              <a:t>electrostatic forces </a:t>
            </a:r>
            <a:r>
              <a:rPr lang="en-US" sz="2390">
                <a:latin typeface="Barlow Condensed"/>
                <a:ea typeface="Barlow Condensed"/>
                <a:cs typeface="Barlow Condensed"/>
                <a:sym typeface="Barlow Condensed"/>
              </a:rPr>
              <a:t>with the hydrogen atoms of another water molecule.</a:t>
            </a:r>
            <a:endParaRPr sz="2390">
              <a:latin typeface="Barlow Condensed"/>
              <a:ea typeface="Barlow Condensed"/>
              <a:cs typeface="Barlow Condensed"/>
              <a:sym typeface="Barlow Condensed"/>
            </a:endParaRPr>
          </a:p>
          <a:p>
            <a:pPr indent="0" lvl="0" marL="0" rtl="0" algn="l">
              <a:lnSpc>
                <a:spcPct val="110000"/>
              </a:lnSpc>
              <a:spcBef>
                <a:spcPts val="1000"/>
              </a:spcBef>
              <a:spcAft>
                <a:spcPts val="0"/>
              </a:spcAft>
              <a:buSzPts val="1018"/>
              <a:buNone/>
            </a:pPr>
            <a:r>
              <a:t/>
            </a:r>
            <a:endParaRPr i="1" sz="2320">
              <a:latin typeface="Barlow Condensed"/>
              <a:ea typeface="Barlow Condensed"/>
              <a:cs typeface="Barlow Condensed"/>
              <a:sym typeface="Barlow Condensed"/>
            </a:endParaRPr>
          </a:p>
          <a:p>
            <a:pPr indent="0" lvl="0" marL="0" rtl="0" algn="l">
              <a:lnSpc>
                <a:spcPct val="110000"/>
              </a:lnSpc>
              <a:spcBef>
                <a:spcPts val="1000"/>
              </a:spcBef>
              <a:spcAft>
                <a:spcPts val="0"/>
              </a:spcAft>
              <a:buSzPts val="1018"/>
              <a:buNone/>
            </a:pPr>
            <a:r>
              <a:t/>
            </a:r>
            <a:endParaRPr i="1" sz="1765"/>
          </a:p>
        </p:txBody>
      </p:sp>
      <p:pic>
        <p:nvPicPr>
          <p:cNvPr descr="The strong polar bond between water molecules creates water cohesion. |  U.S. Geological Survey" id="277" name="Google Shape;277;g1470ed2ac25_2_34"/>
          <p:cNvPicPr preferRelativeResize="0"/>
          <p:nvPr/>
        </p:nvPicPr>
        <p:blipFill>
          <a:blip r:embed="rId4">
            <a:alphaModFix/>
          </a:blip>
          <a:stretch>
            <a:fillRect/>
          </a:stretch>
        </p:blipFill>
        <p:spPr>
          <a:xfrm>
            <a:off x="6871075" y="2143509"/>
            <a:ext cx="4499176" cy="2879465"/>
          </a:xfrm>
          <a:prstGeom prst="rect">
            <a:avLst/>
          </a:prstGeom>
          <a:noFill/>
          <a:ln cap="flat" cmpd="sng" w="19050">
            <a:solidFill>
              <a:srgbClr val="6FA8DC"/>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81" name="Shape 281"/>
        <p:cNvGrpSpPr/>
        <p:nvPr/>
      </p:nvGrpSpPr>
      <p:grpSpPr>
        <a:xfrm>
          <a:off x="0" y="0"/>
          <a:ext cx="0" cy="0"/>
          <a:chOff x="0" y="0"/>
          <a:chExt cx="0" cy="0"/>
        </a:xfrm>
      </p:grpSpPr>
      <p:sp>
        <p:nvSpPr>
          <p:cNvPr id="282" name="Google Shape;282;g1470ed2ac25_2_56"/>
          <p:cNvSpPr txBox="1"/>
          <p:nvPr>
            <p:ph type="title"/>
          </p:nvPr>
        </p:nvSpPr>
        <p:spPr>
          <a:xfrm>
            <a:off x="1141400" y="770893"/>
            <a:ext cx="9906000" cy="1478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Arial"/>
              <a:buNone/>
            </a:pPr>
            <a:r>
              <a:rPr lang="en-US" sz="3900">
                <a:solidFill>
                  <a:schemeClr val="lt2"/>
                </a:solidFill>
                <a:latin typeface="Barlow Condensed"/>
                <a:ea typeface="Barlow Condensed"/>
                <a:cs typeface="Barlow Condensed"/>
                <a:sym typeface="Barlow Condensed"/>
              </a:rPr>
              <a:t>KEY TERMS</a:t>
            </a:r>
            <a:endParaRPr sz="3900">
              <a:solidFill>
                <a:schemeClr val="lt2"/>
              </a:solidFill>
              <a:latin typeface="Barlow Condensed"/>
              <a:ea typeface="Barlow Condensed"/>
              <a:cs typeface="Barlow Condensed"/>
              <a:sym typeface="Barlow Condensed"/>
            </a:endParaRPr>
          </a:p>
        </p:txBody>
      </p:sp>
      <p:sp>
        <p:nvSpPr>
          <p:cNvPr id="283" name="Google Shape;283;g1470ed2ac25_2_56"/>
          <p:cNvSpPr txBox="1"/>
          <p:nvPr>
            <p:ph idx="12" type="sldNum"/>
          </p:nvPr>
        </p:nvSpPr>
        <p:spPr>
          <a:xfrm>
            <a:off x="10276321" y="5883274"/>
            <a:ext cx="7710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550"/>
              <a:buNone/>
            </a:pPr>
            <a:fld id="{00000000-1234-1234-1234-123412341234}" type="slidenum">
              <a:rPr b="1" lang="en-US" sz="1550"/>
              <a:t>‹#›</a:t>
            </a:fld>
            <a:endParaRPr b="1" sz="1550"/>
          </a:p>
        </p:txBody>
      </p:sp>
      <p:sp>
        <p:nvSpPr>
          <p:cNvPr id="284" name="Google Shape;284;g1470ed2ac25_2_56"/>
          <p:cNvSpPr/>
          <p:nvPr/>
        </p:nvSpPr>
        <p:spPr>
          <a:xfrm>
            <a:off x="1617313" y="261825"/>
            <a:ext cx="1386300" cy="338700"/>
          </a:xfrm>
          <a:prstGeom prst="chevron">
            <a:avLst>
              <a:gd fmla="val 50000"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000000"/>
                </a:solidFill>
                <a:latin typeface="Barlow Condensed"/>
                <a:ea typeface="Barlow Condensed"/>
                <a:cs typeface="Barlow Condensed"/>
                <a:sym typeface="Barlow Condensed"/>
              </a:rPr>
              <a:t>        Introduction</a:t>
            </a:r>
            <a:endParaRPr b="1" i="0" sz="1000" u="none" cap="none" strike="noStrike">
              <a:solidFill>
                <a:srgbClr val="000000"/>
              </a:solidFill>
              <a:latin typeface="Barlow Condensed"/>
              <a:ea typeface="Barlow Condensed"/>
              <a:cs typeface="Barlow Condensed"/>
              <a:sym typeface="Barlow Condensed"/>
            </a:endParaRPr>
          </a:p>
        </p:txBody>
      </p:sp>
      <p:sp>
        <p:nvSpPr>
          <p:cNvPr id="285" name="Google Shape;285;g1470ed2ac25_2_56"/>
          <p:cNvSpPr/>
          <p:nvPr/>
        </p:nvSpPr>
        <p:spPr>
          <a:xfrm>
            <a:off x="4106300" y="261825"/>
            <a:ext cx="15660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Hypotheses/setup</a:t>
            </a:r>
            <a:endParaRPr b="1" i="0" sz="1000" u="none" cap="none" strike="noStrike">
              <a:solidFill>
                <a:srgbClr val="F5F5F5"/>
              </a:solidFill>
              <a:latin typeface="Barlow Condensed"/>
              <a:ea typeface="Barlow Condensed"/>
              <a:cs typeface="Barlow Condensed"/>
              <a:sym typeface="Barlow Condensed"/>
            </a:endParaRPr>
          </a:p>
        </p:txBody>
      </p:sp>
      <p:sp>
        <p:nvSpPr>
          <p:cNvPr id="286" name="Google Shape;286;g1470ed2ac25_2_56"/>
          <p:cNvSpPr/>
          <p:nvPr/>
        </p:nvSpPr>
        <p:spPr>
          <a:xfrm>
            <a:off x="5556772"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Experiment 1</a:t>
            </a:r>
            <a:endParaRPr b="1" i="0" sz="1000" u="none" cap="none" strike="noStrike">
              <a:solidFill>
                <a:srgbClr val="F5F5F5"/>
              </a:solidFill>
              <a:latin typeface="Barlow Condensed"/>
              <a:ea typeface="Barlow Condensed"/>
              <a:cs typeface="Barlow Condensed"/>
              <a:sym typeface="Barlow Condensed"/>
            </a:endParaRPr>
          </a:p>
        </p:txBody>
      </p:sp>
      <p:sp>
        <p:nvSpPr>
          <p:cNvPr id="287" name="Google Shape;287;g1470ed2ac25_2_56"/>
          <p:cNvSpPr/>
          <p:nvPr/>
        </p:nvSpPr>
        <p:spPr>
          <a:xfrm>
            <a:off x="6774994"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Experiment 2</a:t>
            </a:r>
            <a:endParaRPr b="1" i="0" sz="1000" u="none" cap="none" strike="noStrike">
              <a:solidFill>
                <a:srgbClr val="F5F5F5"/>
              </a:solidFill>
              <a:latin typeface="Barlow Condensed"/>
              <a:ea typeface="Barlow Condensed"/>
              <a:cs typeface="Barlow Condensed"/>
              <a:sym typeface="Barlow Condensed"/>
            </a:endParaRPr>
          </a:p>
        </p:txBody>
      </p:sp>
      <p:sp>
        <p:nvSpPr>
          <p:cNvPr id="288" name="Google Shape;288;g1470ed2ac25_2_56"/>
          <p:cNvSpPr/>
          <p:nvPr/>
        </p:nvSpPr>
        <p:spPr>
          <a:xfrm>
            <a:off x="8010053"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Experiment 3</a:t>
            </a:r>
            <a:endParaRPr b="1" i="0" sz="1000" u="none" cap="none" strike="noStrike">
              <a:solidFill>
                <a:srgbClr val="F5F5F5"/>
              </a:solidFill>
              <a:latin typeface="Barlow Condensed"/>
              <a:ea typeface="Barlow Condensed"/>
              <a:cs typeface="Barlow Condensed"/>
              <a:sym typeface="Barlow Condensed"/>
            </a:endParaRPr>
          </a:p>
        </p:txBody>
      </p:sp>
      <p:sp>
        <p:nvSpPr>
          <p:cNvPr id="289" name="Google Shape;289;g1470ed2ac25_2_56"/>
          <p:cNvSpPr/>
          <p:nvPr/>
        </p:nvSpPr>
        <p:spPr>
          <a:xfrm>
            <a:off x="9260397"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Results</a:t>
            </a:r>
            <a:endParaRPr b="1" i="0" sz="1000" u="none" cap="none" strike="noStrike">
              <a:solidFill>
                <a:srgbClr val="F5F5F5"/>
              </a:solidFill>
              <a:latin typeface="Barlow Condensed"/>
              <a:ea typeface="Barlow Condensed"/>
              <a:cs typeface="Barlow Condensed"/>
              <a:sym typeface="Barlow Condensed"/>
            </a:endParaRPr>
          </a:p>
        </p:txBody>
      </p:sp>
      <p:sp>
        <p:nvSpPr>
          <p:cNvPr id="290" name="Google Shape;290;g1470ed2ac25_2_56"/>
          <p:cNvSpPr/>
          <p:nvPr/>
        </p:nvSpPr>
        <p:spPr>
          <a:xfrm>
            <a:off x="2882167"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Theory</a:t>
            </a:r>
            <a:endParaRPr b="1" i="0" sz="1000" u="none" cap="none" strike="noStrike">
              <a:solidFill>
                <a:srgbClr val="F5F5F5"/>
              </a:solidFill>
              <a:latin typeface="Barlow Condensed"/>
              <a:ea typeface="Barlow Condensed"/>
              <a:cs typeface="Barlow Condensed"/>
              <a:sym typeface="Barlow Condensed"/>
            </a:endParaRPr>
          </a:p>
        </p:txBody>
      </p:sp>
      <p:sp>
        <p:nvSpPr>
          <p:cNvPr id="291" name="Google Shape;291;g1470ed2ac25_2_56"/>
          <p:cNvSpPr txBox="1"/>
          <p:nvPr>
            <p:ph idx="1" type="body"/>
          </p:nvPr>
        </p:nvSpPr>
        <p:spPr>
          <a:xfrm>
            <a:off x="1143000" y="1863350"/>
            <a:ext cx="10167600" cy="4531500"/>
          </a:xfrm>
          <a:prstGeom prst="rect">
            <a:avLst/>
          </a:prstGeom>
        </p:spPr>
        <p:txBody>
          <a:bodyPr anchorCtr="0" anchor="t" bIns="45700" lIns="91425" spcFirstLastPara="1" rIns="91425" wrap="square" tIns="45700">
            <a:normAutofit/>
          </a:bodyPr>
          <a:lstStyle/>
          <a:p>
            <a:pPr indent="0" lvl="0" marL="0" rtl="0" algn="l">
              <a:lnSpc>
                <a:spcPct val="110000"/>
              </a:lnSpc>
              <a:spcBef>
                <a:spcPts val="1000"/>
              </a:spcBef>
              <a:spcAft>
                <a:spcPts val="0"/>
              </a:spcAft>
              <a:buSzPts val="1018"/>
              <a:buNone/>
            </a:pPr>
            <a:r>
              <a:rPr lang="en-US" sz="2875" u="sng">
                <a:latin typeface="Barlow Condensed"/>
                <a:ea typeface="Barlow Condensed"/>
                <a:cs typeface="Barlow Condensed"/>
                <a:sym typeface="Barlow Condensed"/>
              </a:rPr>
              <a:t>Surface tension:</a:t>
            </a:r>
            <a:r>
              <a:rPr lang="en-US" sz="3060">
                <a:latin typeface="Barlow Condensed"/>
                <a:ea typeface="Barlow Condensed"/>
                <a:cs typeface="Barlow Condensed"/>
                <a:sym typeface="Barlow Condensed"/>
              </a:rPr>
              <a:t> </a:t>
            </a:r>
            <a:r>
              <a:rPr lang="en-US" sz="2320">
                <a:latin typeface="Barlow Condensed"/>
                <a:ea typeface="Barlow Condensed"/>
                <a:cs typeface="Barlow Condensed"/>
                <a:sym typeface="Barlow Condensed"/>
              </a:rPr>
              <a:t>Surface tension is the attraction of like particles to one another on a surface—in our case, a water-air surface. Water molecules on a surface experience</a:t>
            </a:r>
            <a:r>
              <a:rPr b="1" lang="en-US" sz="2320">
                <a:latin typeface="Barlow Condensed"/>
                <a:ea typeface="Barlow Condensed"/>
                <a:cs typeface="Barlow Condensed"/>
                <a:sym typeface="Barlow Condensed"/>
              </a:rPr>
              <a:t> </a:t>
            </a:r>
            <a:r>
              <a:rPr b="1" lang="en-US" sz="2320">
                <a:solidFill>
                  <a:srgbClr val="6FA8DC"/>
                </a:solidFill>
                <a:latin typeface="Barlow Condensed"/>
                <a:ea typeface="Barlow Condensed"/>
                <a:cs typeface="Barlow Condensed"/>
                <a:sym typeface="Barlow Condensed"/>
              </a:rPr>
              <a:t>cohesion</a:t>
            </a:r>
            <a:r>
              <a:rPr lang="en-US" sz="2320">
                <a:latin typeface="Barlow Condensed"/>
                <a:ea typeface="Barlow Condensed"/>
                <a:cs typeface="Barlow Condensed"/>
                <a:sym typeface="Barlow Condensed"/>
              </a:rPr>
              <a:t>, which is the sticking together of one molecule to another molecule of the same material.</a:t>
            </a:r>
            <a:endParaRPr sz="2320">
              <a:latin typeface="Barlow Condensed"/>
              <a:ea typeface="Barlow Condensed"/>
              <a:cs typeface="Barlow Condensed"/>
              <a:sym typeface="Barlow Condensed"/>
            </a:endParaRPr>
          </a:p>
          <a:p>
            <a:pPr indent="0" lvl="0" marL="0" rtl="0" algn="l">
              <a:lnSpc>
                <a:spcPct val="110000"/>
              </a:lnSpc>
              <a:spcBef>
                <a:spcPts val="1000"/>
              </a:spcBef>
              <a:spcAft>
                <a:spcPts val="0"/>
              </a:spcAft>
              <a:buSzPts val="1018"/>
              <a:buNone/>
            </a:pPr>
            <a:r>
              <a:t/>
            </a:r>
            <a:endParaRPr sz="1765"/>
          </a:p>
        </p:txBody>
      </p:sp>
      <p:pic>
        <p:nvPicPr>
          <p:cNvPr descr="Ficheiro:Surface Tension Diagram.svg – Wikipédia, a enciclopédia livre" id="292" name="Google Shape;292;g1470ed2ac25_2_56"/>
          <p:cNvPicPr preferRelativeResize="0"/>
          <p:nvPr/>
        </p:nvPicPr>
        <p:blipFill>
          <a:blip r:embed="rId3">
            <a:alphaModFix/>
          </a:blip>
          <a:stretch>
            <a:fillRect/>
          </a:stretch>
        </p:blipFill>
        <p:spPr>
          <a:xfrm>
            <a:off x="3346900" y="3518850"/>
            <a:ext cx="5734051" cy="28759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96" name="Shape 296"/>
        <p:cNvGrpSpPr/>
        <p:nvPr/>
      </p:nvGrpSpPr>
      <p:grpSpPr>
        <a:xfrm>
          <a:off x="0" y="0"/>
          <a:ext cx="0" cy="0"/>
          <a:chOff x="0" y="0"/>
          <a:chExt cx="0" cy="0"/>
        </a:xfrm>
      </p:grpSpPr>
      <p:sp>
        <p:nvSpPr>
          <p:cNvPr id="297" name="Google Shape;297;p3"/>
          <p:cNvSpPr txBox="1"/>
          <p:nvPr>
            <p:ph type="title"/>
          </p:nvPr>
        </p:nvSpPr>
        <p:spPr>
          <a:xfrm>
            <a:off x="1141400" y="770893"/>
            <a:ext cx="9906000" cy="1478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Arial"/>
              <a:buNone/>
            </a:pPr>
            <a:r>
              <a:rPr lang="en-US" sz="3900">
                <a:solidFill>
                  <a:schemeClr val="lt2"/>
                </a:solidFill>
                <a:latin typeface="Barlow Condensed"/>
                <a:ea typeface="Barlow Condensed"/>
                <a:cs typeface="Barlow Condensed"/>
                <a:sym typeface="Barlow Condensed"/>
              </a:rPr>
              <a:t>THEORETICAL BACKGROUND </a:t>
            </a:r>
            <a:endParaRPr sz="3900">
              <a:solidFill>
                <a:schemeClr val="lt2"/>
              </a:solidFill>
              <a:latin typeface="Barlow Condensed"/>
              <a:ea typeface="Barlow Condensed"/>
              <a:cs typeface="Barlow Condensed"/>
              <a:sym typeface="Barlow Condensed"/>
            </a:endParaRPr>
          </a:p>
        </p:txBody>
      </p:sp>
      <p:sp>
        <p:nvSpPr>
          <p:cNvPr id="298" name="Google Shape;298;p3"/>
          <p:cNvSpPr txBox="1"/>
          <p:nvPr>
            <p:ph idx="1" type="body"/>
          </p:nvPr>
        </p:nvSpPr>
        <p:spPr>
          <a:xfrm>
            <a:off x="1141400" y="1945497"/>
            <a:ext cx="9906000" cy="4302900"/>
          </a:xfrm>
          <a:prstGeom prst="rect">
            <a:avLst/>
          </a:prstGeom>
          <a:noFill/>
          <a:ln>
            <a:noFill/>
          </a:ln>
        </p:spPr>
        <p:txBody>
          <a:bodyPr anchorCtr="0" anchor="t" bIns="45700" lIns="91425" spcFirstLastPara="1" rIns="91425" wrap="square" tIns="45700">
            <a:normAutofit lnSpcReduction="20000"/>
          </a:bodyPr>
          <a:lstStyle/>
          <a:p>
            <a:pPr indent="-342900" lvl="0" marL="393700" marR="50800" rtl="0" algn="l">
              <a:lnSpc>
                <a:spcPct val="120000"/>
              </a:lnSpc>
              <a:spcBef>
                <a:spcPts val="2400"/>
              </a:spcBef>
              <a:spcAft>
                <a:spcPts val="0"/>
              </a:spcAft>
              <a:buClr>
                <a:schemeClr val="lt1"/>
              </a:buClr>
              <a:buSzPts val="3000"/>
              <a:buFont typeface="Barlow Condensed"/>
              <a:buChar char="•"/>
            </a:pPr>
            <a:r>
              <a:rPr lang="en-US" u="sng">
                <a:latin typeface="Barlow Condensed"/>
                <a:ea typeface="Barlow Condensed"/>
                <a:cs typeface="Barlow Condensed"/>
                <a:sym typeface="Barlow Condensed"/>
              </a:rPr>
              <a:t>Why do paper clips float in water ?</a:t>
            </a:r>
            <a:endParaRPr u="sng">
              <a:latin typeface="Barlow Condensed"/>
              <a:ea typeface="Barlow Condensed"/>
              <a:cs typeface="Barlow Condensed"/>
              <a:sym typeface="Barlow Condensed"/>
            </a:endParaRPr>
          </a:p>
          <a:p>
            <a:pPr indent="0" lvl="0" marL="457200" marR="50800" rtl="0" algn="l">
              <a:lnSpc>
                <a:spcPct val="120000"/>
              </a:lnSpc>
              <a:spcBef>
                <a:spcPts val="2400"/>
              </a:spcBef>
              <a:spcAft>
                <a:spcPts val="0"/>
              </a:spcAft>
              <a:buNone/>
            </a:pPr>
            <a:r>
              <a:rPr lang="en-US">
                <a:latin typeface="Barlow Condensed"/>
                <a:ea typeface="Barlow Condensed"/>
                <a:cs typeface="Barlow Condensed"/>
                <a:sym typeface="Barlow Condensed"/>
              </a:rPr>
              <a:t>Small metals objects can float in water even though they have higher density. The reason why this happens is </a:t>
            </a:r>
            <a:r>
              <a:rPr b="1" lang="en-US">
                <a:solidFill>
                  <a:srgbClr val="6FA8DC"/>
                </a:solidFill>
                <a:latin typeface="Barlow Condensed"/>
                <a:ea typeface="Barlow Condensed"/>
                <a:cs typeface="Barlow Condensed"/>
                <a:sym typeface="Barlow Condensed"/>
              </a:rPr>
              <a:t>surface tension</a:t>
            </a:r>
            <a:r>
              <a:rPr lang="en-US">
                <a:latin typeface="Barlow Condensed"/>
                <a:ea typeface="Barlow Condensed"/>
                <a:cs typeface="Barlow Condensed"/>
                <a:sym typeface="Barlow Condensed"/>
              </a:rPr>
              <a:t>. Water molecules have high </a:t>
            </a:r>
            <a:r>
              <a:rPr b="1" lang="en-US">
                <a:solidFill>
                  <a:srgbClr val="6FA8DC"/>
                </a:solidFill>
                <a:latin typeface="Barlow Condensed"/>
                <a:ea typeface="Barlow Condensed"/>
                <a:cs typeface="Barlow Condensed"/>
                <a:sym typeface="Barlow Condensed"/>
              </a:rPr>
              <a:t>cohesive forces</a:t>
            </a:r>
            <a:r>
              <a:rPr lang="en-US">
                <a:latin typeface="Barlow Condensed"/>
                <a:ea typeface="Barlow Condensed"/>
                <a:cs typeface="Barlow Condensed"/>
                <a:sym typeface="Barlow Condensed"/>
              </a:rPr>
              <a:t>, which means that they are strongly bonded with each other and is hard to seperate them. Thats why paperclips float in water.</a:t>
            </a:r>
            <a:endParaRPr>
              <a:latin typeface="Barlow Condensed"/>
              <a:ea typeface="Barlow Condensed"/>
              <a:cs typeface="Barlow Condensed"/>
              <a:sym typeface="Barlow Condensed"/>
            </a:endParaRPr>
          </a:p>
          <a:p>
            <a:pPr indent="0" lvl="0" marL="457200" marR="50800" rtl="0" algn="l">
              <a:lnSpc>
                <a:spcPct val="120000"/>
              </a:lnSpc>
              <a:spcBef>
                <a:spcPts val="2400"/>
              </a:spcBef>
              <a:spcAft>
                <a:spcPts val="0"/>
              </a:spcAft>
              <a:buNone/>
            </a:pPr>
            <a:r>
              <a:rPr lang="en-US" u="sng">
                <a:latin typeface="Barlow Condensed"/>
                <a:ea typeface="Barlow Condensed"/>
                <a:cs typeface="Barlow Condensed"/>
                <a:sym typeface="Barlow Condensed"/>
              </a:rPr>
              <a:t>Why soap affects the phenomenon</a:t>
            </a:r>
            <a:endParaRPr u="sng">
              <a:latin typeface="Barlow Condensed"/>
              <a:ea typeface="Barlow Condensed"/>
              <a:cs typeface="Barlow Condensed"/>
              <a:sym typeface="Barlow Condensed"/>
            </a:endParaRPr>
          </a:p>
          <a:p>
            <a:pPr indent="0" lvl="0" marL="457200" marR="50800" rtl="0" algn="l">
              <a:lnSpc>
                <a:spcPct val="120000"/>
              </a:lnSpc>
              <a:spcBef>
                <a:spcPts val="2400"/>
              </a:spcBef>
              <a:spcAft>
                <a:spcPts val="0"/>
              </a:spcAft>
              <a:buNone/>
            </a:pPr>
            <a:r>
              <a:rPr lang="en-US">
                <a:latin typeface="Barlow Condensed"/>
                <a:ea typeface="Barlow Condensed"/>
                <a:cs typeface="Barlow Condensed"/>
                <a:sym typeface="Barlow Condensed"/>
              </a:rPr>
              <a:t>The </a:t>
            </a:r>
            <a:r>
              <a:rPr b="1" lang="en-US">
                <a:solidFill>
                  <a:srgbClr val="FF0000"/>
                </a:solidFill>
                <a:latin typeface="Barlow Condensed"/>
                <a:ea typeface="Barlow Condensed"/>
                <a:cs typeface="Barlow Condensed"/>
                <a:sym typeface="Barlow Condensed"/>
              </a:rPr>
              <a:t>soap reduces the force</a:t>
            </a:r>
            <a:r>
              <a:rPr lang="en-US">
                <a:latin typeface="Barlow Condensed"/>
                <a:ea typeface="Barlow Condensed"/>
                <a:cs typeface="Barlow Condensed"/>
                <a:sym typeface="Barlow Condensed"/>
              </a:rPr>
              <a:t> between water molecules to </a:t>
            </a:r>
            <a:r>
              <a:rPr b="1" lang="en-US">
                <a:solidFill>
                  <a:srgbClr val="FF0000"/>
                </a:solidFill>
                <a:latin typeface="Barlow Condensed"/>
                <a:ea typeface="Barlow Condensed"/>
                <a:cs typeface="Barlow Condensed"/>
                <a:sym typeface="Barlow Condensed"/>
              </a:rPr>
              <a:t>about one-third</a:t>
            </a:r>
            <a:r>
              <a:rPr lang="en-US">
                <a:latin typeface="Barlow Condensed"/>
                <a:ea typeface="Barlow Condensed"/>
                <a:cs typeface="Barlow Condensed"/>
                <a:sym typeface="Barlow Condensed"/>
              </a:rPr>
              <a:t> that of plain water.</a:t>
            </a:r>
            <a:endParaRPr sz="3600" u="sng">
              <a:latin typeface="Barlow Condensed"/>
              <a:ea typeface="Barlow Condensed"/>
              <a:cs typeface="Barlow Condensed"/>
              <a:sym typeface="Barlow Condensed"/>
            </a:endParaRPr>
          </a:p>
        </p:txBody>
      </p:sp>
      <p:sp>
        <p:nvSpPr>
          <p:cNvPr id="299" name="Google Shape;299;p3"/>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550"/>
              <a:buNone/>
            </a:pPr>
            <a:fld id="{00000000-1234-1234-1234-123412341234}" type="slidenum">
              <a:rPr b="1" lang="en-US" sz="1550"/>
              <a:t>‹#›</a:t>
            </a:fld>
            <a:endParaRPr b="1" sz="1550"/>
          </a:p>
        </p:txBody>
      </p:sp>
      <p:pic>
        <p:nvPicPr>
          <p:cNvPr descr="Greece flag icon - Country flags" id="300" name="Google Shape;300;p3"/>
          <p:cNvPicPr preferRelativeResize="0"/>
          <p:nvPr/>
        </p:nvPicPr>
        <p:blipFill rotWithShape="1">
          <a:blip r:embed="rId3">
            <a:alphaModFix amt="90000"/>
          </a:blip>
          <a:srcRect b="0" l="0" r="0" t="0"/>
          <a:stretch/>
        </p:blipFill>
        <p:spPr>
          <a:xfrm>
            <a:off x="11370728" y="4260926"/>
            <a:ext cx="724972" cy="764390"/>
          </a:xfrm>
          <a:prstGeom prst="rect">
            <a:avLst/>
          </a:prstGeom>
          <a:noFill/>
          <a:ln>
            <a:noFill/>
          </a:ln>
        </p:spPr>
      </p:pic>
      <p:sp>
        <p:nvSpPr>
          <p:cNvPr id="301" name="Google Shape;301;p3"/>
          <p:cNvSpPr/>
          <p:nvPr/>
        </p:nvSpPr>
        <p:spPr>
          <a:xfrm>
            <a:off x="11345298" y="4240988"/>
            <a:ext cx="775800" cy="804300"/>
          </a:xfrm>
          <a:prstGeom prst="ellipse">
            <a:avLst/>
          </a:prstGeom>
          <a:noFill/>
          <a:ln cap="flat" cmpd="sng" w="19050">
            <a:solidFill>
              <a:srgbClr val="FFFFFF"/>
            </a:solidFill>
            <a:prstDash val="solid"/>
            <a:round/>
            <a:headEnd len="sm" w="sm" type="none"/>
            <a:tailEnd len="sm" w="sm" type="none"/>
          </a:ln>
          <a:effectLst>
            <a:outerShdw blurRad="342900" rotWithShape="0" algn="bl" dir="5400000" dist="19050">
              <a:srgbClr val="000000"/>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3"/>
          <p:cNvSpPr/>
          <p:nvPr/>
        </p:nvSpPr>
        <p:spPr>
          <a:xfrm>
            <a:off x="1617313" y="261825"/>
            <a:ext cx="1386300" cy="338700"/>
          </a:xfrm>
          <a:prstGeom prst="chevron">
            <a:avLst>
              <a:gd fmla="val 50000"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000000"/>
                </a:solidFill>
                <a:latin typeface="Barlow Condensed"/>
                <a:ea typeface="Barlow Condensed"/>
                <a:cs typeface="Barlow Condensed"/>
                <a:sym typeface="Barlow Condensed"/>
              </a:rPr>
              <a:t>        Introduction</a:t>
            </a:r>
            <a:endParaRPr b="1" i="0" sz="1000" u="none" cap="none" strike="noStrike">
              <a:solidFill>
                <a:srgbClr val="000000"/>
              </a:solidFill>
              <a:latin typeface="Barlow Condensed"/>
              <a:ea typeface="Barlow Condensed"/>
              <a:cs typeface="Barlow Condensed"/>
              <a:sym typeface="Barlow Condensed"/>
            </a:endParaRPr>
          </a:p>
        </p:txBody>
      </p:sp>
      <p:sp>
        <p:nvSpPr>
          <p:cNvPr id="303" name="Google Shape;303;p3"/>
          <p:cNvSpPr/>
          <p:nvPr/>
        </p:nvSpPr>
        <p:spPr>
          <a:xfrm>
            <a:off x="4106300" y="261825"/>
            <a:ext cx="15660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Hypotheses/setup</a:t>
            </a:r>
            <a:endParaRPr b="1" i="0" sz="1000" u="none" cap="none" strike="noStrike">
              <a:solidFill>
                <a:srgbClr val="F5F5F5"/>
              </a:solidFill>
              <a:latin typeface="Barlow Condensed"/>
              <a:ea typeface="Barlow Condensed"/>
              <a:cs typeface="Barlow Condensed"/>
              <a:sym typeface="Barlow Condensed"/>
            </a:endParaRPr>
          </a:p>
        </p:txBody>
      </p:sp>
      <p:sp>
        <p:nvSpPr>
          <p:cNvPr id="304" name="Google Shape;304;p3"/>
          <p:cNvSpPr/>
          <p:nvPr/>
        </p:nvSpPr>
        <p:spPr>
          <a:xfrm>
            <a:off x="5556772"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Experiment 1</a:t>
            </a:r>
            <a:endParaRPr b="1" i="0" sz="1000" u="none" cap="none" strike="noStrike">
              <a:solidFill>
                <a:srgbClr val="F5F5F5"/>
              </a:solidFill>
              <a:latin typeface="Barlow Condensed"/>
              <a:ea typeface="Barlow Condensed"/>
              <a:cs typeface="Barlow Condensed"/>
              <a:sym typeface="Barlow Condensed"/>
            </a:endParaRPr>
          </a:p>
        </p:txBody>
      </p:sp>
      <p:sp>
        <p:nvSpPr>
          <p:cNvPr id="305" name="Google Shape;305;p3"/>
          <p:cNvSpPr/>
          <p:nvPr/>
        </p:nvSpPr>
        <p:spPr>
          <a:xfrm>
            <a:off x="6774994"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Experiment 2</a:t>
            </a:r>
            <a:endParaRPr b="1" i="0" sz="1000" u="none" cap="none" strike="noStrike">
              <a:solidFill>
                <a:srgbClr val="F5F5F5"/>
              </a:solidFill>
              <a:latin typeface="Barlow Condensed"/>
              <a:ea typeface="Barlow Condensed"/>
              <a:cs typeface="Barlow Condensed"/>
              <a:sym typeface="Barlow Condensed"/>
            </a:endParaRPr>
          </a:p>
        </p:txBody>
      </p:sp>
      <p:sp>
        <p:nvSpPr>
          <p:cNvPr id="306" name="Google Shape;306;p3"/>
          <p:cNvSpPr/>
          <p:nvPr/>
        </p:nvSpPr>
        <p:spPr>
          <a:xfrm>
            <a:off x="8010053"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Experiment 3</a:t>
            </a:r>
            <a:endParaRPr b="1" i="0" sz="1000" u="none" cap="none" strike="noStrike">
              <a:solidFill>
                <a:srgbClr val="F5F5F5"/>
              </a:solidFill>
              <a:latin typeface="Barlow Condensed"/>
              <a:ea typeface="Barlow Condensed"/>
              <a:cs typeface="Barlow Condensed"/>
              <a:sym typeface="Barlow Condensed"/>
            </a:endParaRPr>
          </a:p>
        </p:txBody>
      </p:sp>
      <p:sp>
        <p:nvSpPr>
          <p:cNvPr id="307" name="Google Shape;307;p3"/>
          <p:cNvSpPr/>
          <p:nvPr/>
        </p:nvSpPr>
        <p:spPr>
          <a:xfrm>
            <a:off x="9260397"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Results</a:t>
            </a:r>
            <a:endParaRPr b="1" i="0" sz="1000" u="none" cap="none" strike="noStrike">
              <a:solidFill>
                <a:srgbClr val="F5F5F5"/>
              </a:solidFill>
              <a:latin typeface="Barlow Condensed"/>
              <a:ea typeface="Barlow Condensed"/>
              <a:cs typeface="Barlow Condensed"/>
              <a:sym typeface="Barlow Condensed"/>
            </a:endParaRPr>
          </a:p>
        </p:txBody>
      </p:sp>
      <p:sp>
        <p:nvSpPr>
          <p:cNvPr id="308" name="Google Shape;308;p3"/>
          <p:cNvSpPr/>
          <p:nvPr/>
        </p:nvSpPr>
        <p:spPr>
          <a:xfrm>
            <a:off x="2882167"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Theory</a:t>
            </a:r>
            <a:endParaRPr b="1" i="0" sz="1000" u="none" cap="none" strike="noStrike">
              <a:solidFill>
                <a:srgbClr val="F5F5F5"/>
              </a:solidFill>
              <a:latin typeface="Barlow Condensed"/>
              <a:ea typeface="Barlow Condensed"/>
              <a:cs typeface="Barlow Condensed"/>
              <a:sym typeface="Barlow Condensed"/>
            </a:endParaRPr>
          </a:p>
        </p:txBody>
      </p:sp>
      <p:pic>
        <p:nvPicPr>
          <p:cNvPr id="309" name="Google Shape;309;p3"/>
          <p:cNvPicPr preferRelativeResize="0"/>
          <p:nvPr/>
        </p:nvPicPr>
        <p:blipFill rotWithShape="1">
          <a:blip r:embed="rId4">
            <a:alphaModFix/>
          </a:blip>
          <a:srcRect b="0" l="0" r="0" t="0"/>
          <a:stretch/>
        </p:blipFill>
        <p:spPr>
          <a:xfrm>
            <a:off x="5132850" y="5795250"/>
            <a:ext cx="1926300" cy="932125"/>
          </a:xfrm>
          <a:prstGeom prst="rect">
            <a:avLst/>
          </a:prstGeom>
          <a:noFill/>
          <a:ln>
            <a:noFill/>
          </a:ln>
        </p:spPr>
      </p:pic>
      <p:cxnSp>
        <p:nvCxnSpPr>
          <p:cNvPr id="310" name="Google Shape;310;p3"/>
          <p:cNvCxnSpPr>
            <a:endCxn id="311" idx="1"/>
          </p:cNvCxnSpPr>
          <p:nvPr/>
        </p:nvCxnSpPr>
        <p:spPr>
          <a:xfrm flipH="1" rot="10800000">
            <a:off x="4699200" y="4544500"/>
            <a:ext cx="1566600" cy="575100"/>
          </a:xfrm>
          <a:prstGeom prst="straightConnector1">
            <a:avLst/>
          </a:prstGeom>
          <a:noFill/>
          <a:ln cap="flat" cmpd="sng" w="28575">
            <a:solidFill>
              <a:srgbClr val="F5F5F5"/>
            </a:solidFill>
            <a:prstDash val="solid"/>
            <a:round/>
            <a:headEnd len="med" w="med" type="none"/>
            <a:tailEnd len="med" w="med" type="triangle"/>
          </a:ln>
        </p:spPr>
      </p:cxnSp>
      <p:sp>
        <p:nvSpPr>
          <p:cNvPr id="311" name="Google Shape;311;p3"/>
          <p:cNvSpPr txBox="1"/>
          <p:nvPr/>
        </p:nvSpPr>
        <p:spPr>
          <a:xfrm>
            <a:off x="6265800" y="4298200"/>
            <a:ext cx="2789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rgbClr val="F5F5F5"/>
                </a:solidFill>
                <a:latin typeface="Twentieth Century"/>
                <a:ea typeface="Twentieth Century"/>
                <a:cs typeface="Twentieth Century"/>
                <a:sym typeface="Twentieth Century"/>
              </a:rPr>
              <a:t>Cohesive forces </a:t>
            </a:r>
            <a:endParaRPr sz="2000">
              <a:solidFill>
                <a:srgbClr val="F5F5F5"/>
              </a:solidFill>
              <a:latin typeface="Twentieth Century"/>
              <a:ea typeface="Twentieth Century"/>
              <a:cs typeface="Twentieth Century"/>
              <a:sym typeface="Twentieth Centur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15" name="Shape 315"/>
        <p:cNvGrpSpPr/>
        <p:nvPr/>
      </p:nvGrpSpPr>
      <p:grpSpPr>
        <a:xfrm>
          <a:off x="0" y="0"/>
          <a:ext cx="0" cy="0"/>
          <a:chOff x="0" y="0"/>
          <a:chExt cx="0" cy="0"/>
        </a:xfrm>
      </p:grpSpPr>
      <p:sp>
        <p:nvSpPr>
          <p:cNvPr id="316" name="Google Shape;316;g1470ed2ac25_2_15"/>
          <p:cNvSpPr txBox="1"/>
          <p:nvPr>
            <p:ph type="title"/>
          </p:nvPr>
        </p:nvSpPr>
        <p:spPr>
          <a:xfrm>
            <a:off x="1141400" y="770893"/>
            <a:ext cx="9906000" cy="1478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Arial"/>
              <a:buNone/>
            </a:pPr>
            <a:r>
              <a:rPr lang="en-US" sz="3900">
                <a:solidFill>
                  <a:schemeClr val="lt2"/>
                </a:solidFill>
                <a:latin typeface="Barlow Condensed"/>
                <a:ea typeface="Barlow Condensed"/>
                <a:cs typeface="Barlow Condensed"/>
                <a:sym typeface="Barlow Condensed"/>
              </a:rPr>
              <a:t>THEORETICAL BACKGROUND </a:t>
            </a:r>
            <a:endParaRPr sz="3900">
              <a:solidFill>
                <a:schemeClr val="lt2"/>
              </a:solidFill>
              <a:latin typeface="Barlow Condensed"/>
              <a:ea typeface="Barlow Condensed"/>
              <a:cs typeface="Barlow Condensed"/>
              <a:sym typeface="Barlow Condensed"/>
            </a:endParaRPr>
          </a:p>
        </p:txBody>
      </p:sp>
      <p:sp>
        <p:nvSpPr>
          <p:cNvPr id="317" name="Google Shape;317;g1470ed2ac25_2_15"/>
          <p:cNvSpPr txBox="1"/>
          <p:nvPr>
            <p:ph idx="12" type="sldNum"/>
          </p:nvPr>
        </p:nvSpPr>
        <p:spPr>
          <a:xfrm>
            <a:off x="10276321" y="5883274"/>
            <a:ext cx="7710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550"/>
              <a:buNone/>
            </a:pPr>
            <a:fld id="{00000000-1234-1234-1234-123412341234}" type="slidenum">
              <a:rPr b="1" lang="en-US" sz="1550"/>
              <a:t>‹#›</a:t>
            </a:fld>
            <a:endParaRPr b="1" sz="1550"/>
          </a:p>
        </p:txBody>
      </p:sp>
      <p:pic>
        <p:nvPicPr>
          <p:cNvPr descr="Greece flag icon - Country flags" id="318" name="Google Shape;318;g1470ed2ac25_2_15"/>
          <p:cNvPicPr preferRelativeResize="0"/>
          <p:nvPr/>
        </p:nvPicPr>
        <p:blipFill rotWithShape="1">
          <a:blip r:embed="rId3">
            <a:alphaModFix amt="90000"/>
          </a:blip>
          <a:srcRect b="0" l="0" r="0" t="0"/>
          <a:stretch/>
        </p:blipFill>
        <p:spPr>
          <a:xfrm>
            <a:off x="11370728" y="4260926"/>
            <a:ext cx="724972" cy="764390"/>
          </a:xfrm>
          <a:prstGeom prst="rect">
            <a:avLst/>
          </a:prstGeom>
          <a:noFill/>
          <a:ln>
            <a:noFill/>
          </a:ln>
        </p:spPr>
      </p:pic>
      <p:sp>
        <p:nvSpPr>
          <p:cNvPr id="319" name="Google Shape;319;g1470ed2ac25_2_15"/>
          <p:cNvSpPr/>
          <p:nvPr/>
        </p:nvSpPr>
        <p:spPr>
          <a:xfrm>
            <a:off x="1617313" y="261825"/>
            <a:ext cx="1386300" cy="338700"/>
          </a:xfrm>
          <a:prstGeom prst="chevron">
            <a:avLst>
              <a:gd fmla="val 50000"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000000"/>
                </a:solidFill>
                <a:latin typeface="Barlow Condensed"/>
                <a:ea typeface="Barlow Condensed"/>
                <a:cs typeface="Barlow Condensed"/>
                <a:sym typeface="Barlow Condensed"/>
              </a:rPr>
              <a:t>        Introduction</a:t>
            </a:r>
            <a:endParaRPr b="1" i="0" sz="1000" u="none" cap="none" strike="noStrike">
              <a:solidFill>
                <a:srgbClr val="000000"/>
              </a:solidFill>
              <a:latin typeface="Barlow Condensed"/>
              <a:ea typeface="Barlow Condensed"/>
              <a:cs typeface="Barlow Condensed"/>
              <a:sym typeface="Barlow Condensed"/>
            </a:endParaRPr>
          </a:p>
        </p:txBody>
      </p:sp>
      <p:sp>
        <p:nvSpPr>
          <p:cNvPr id="320" name="Google Shape;320;g1470ed2ac25_2_15"/>
          <p:cNvSpPr/>
          <p:nvPr/>
        </p:nvSpPr>
        <p:spPr>
          <a:xfrm>
            <a:off x="4106300" y="261825"/>
            <a:ext cx="15660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Hypotheses/setup</a:t>
            </a:r>
            <a:endParaRPr b="1" i="0" sz="1000" u="none" cap="none" strike="noStrike">
              <a:solidFill>
                <a:srgbClr val="F5F5F5"/>
              </a:solidFill>
              <a:latin typeface="Barlow Condensed"/>
              <a:ea typeface="Barlow Condensed"/>
              <a:cs typeface="Barlow Condensed"/>
              <a:sym typeface="Barlow Condensed"/>
            </a:endParaRPr>
          </a:p>
        </p:txBody>
      </p:sp>
      <p:sp>
        <p:nvSpPr>
          <p:cNvPr id="321" name="Google Shape;321;g1470ed2ac25_2_15"/>
          <p:cNvSpPr/>
          <p:nvPr/>
        </p:nvSpPr>
        <p:spPr>
          <a:xfrm>
            <a:off x="5556772"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Experiment 1</a:t>
            </a:r>
            <a:endParaRPr b="1" i="0" sz="1000" u="none" cap="none" strike="noStrike">
              <a:solidFill>
                <a:srgbClr val="F5F5F5"/>
              </a:solidFill>
              <a:latin typeface="Barlow Condensed"/>
              <a:ea typeface="Barlow Condensed"/>
              <a:cs typeface="Barlow Condensed"/>
              <a:sym typeface="Barlow Condensed"/>
            </a:endParaRPr>
          </a:p>
        </p:txBody>
      </p:sp>
      <p:sp>
        <p:nvSpPr>
          <p:cNvPr id="322" name="Google Shape;322;g1470ed2ac25_2_15"/>
          <p:cNvSpPr/>
          <p:nvPr/>
        </p:nvSpPr>
        <p:spPr>
          <a:xfrm>
            <a:off x="6774994"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Experiment 2</a:t>
            </a:r>
            <a:endParaRPr b="1" i="0" sz="1000" u="none" cap="none" strike="noStrike">
              <a:solidFill>
                <a:srgbClr val="F5F5F5"/>
              </a:solidFill>
              <a:latin typeface="Barlow Condensed"/>
              <a:ea typeface="Barlow Condensed"/>
              <a:cs typeface="Barlow Condensed"/>
              <a:sym typeface="Barlow Condensed"/>
            </a:endParaRPr>
          </a:p>
        </p:txBody>
      </p:sp>
      <p:sp>
        <p:nvSpPr>
          <p:cNvPr id="323" name="Google Shape;323;g1470ed2ac25_2_15"/>
          <p:cNvSpPr/>
          <p:nvPr/>
        </p:nvSpPr>
        <p:spPr>
          <a:xfrm>
            <a:off x="8010053"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Experiment 3</a:t>
            </a:r>
            <a:endParaRPr b="1" i="0" sz="1000" u="none" cap="none" strike="noStrike">
              <a:solidFill>
                <a:srgbClr val="F5F5F5"/>
              </a:solidFill>
              <a:latin typeface="Barlow Condensed"/>
              <a:ea typeface="Barlow Condensed"/>
              <a:cs typeface="Barlow Condensed"/>
              <a:sym typeface="Barlow Condensed"/>
            </a:endParaRPr>
          </a:p>
        </p:txBody>
      </p:sp>
      <p:sp>
        <p:nvSpPr>
          <p:cNvPr id="324" name="Google Shape;324;g1470ed2ac25_2_15"/>
          <p:cNvSpPr/>
          <p:nvPr/>
        </p:nvSpPr>
        <p:spPr>
          <a:xfrm>
            <a:off x="9260397"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Results</a:t>
            </a:r>
            <a:endParaRPr b="1" i="0" sz="1000" u="none" cap="none" strike="noStrike">
              <a:solidFill>
                <a:srgbClr val="F5F5F5"/>
              </a:solidFill>
              <a:latin typeface="Barlow Condensed"/>
              <a:ea typeface="Barlow Condensed"/>
              <a:cs typeface="Barlow Condensed"/>
              <a:sym typeface="Barlow Condensed"/>
            </a:endParaRPr>
          </a:p>
        </p:txBody>
      </p:sp>
      <p:sp>
        <p:nvSpPr>
          <p:cNvPr id="325" name="Google Shape;325;g1470ed2ac25_2_15"/>
          <p:cNvSpPr/>
          <p:nvPr/>
        </p:nvSpPr>
        <p:spPr>
          <a:xfrm>
            <a:off x="2882167"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Theory</a:t>
            </a:r>
            <a:endParaRPr b="1" i="0" sz="1000" u="none" cap="none" strike="noStrike">
              <a:solidFill>
                <a:srgbClr val="F5F5F5"/>
              </a:solidFill>
              <a:latin typeface="Barlow Condensed"/>
              <a:ea typeface="Barlow Condensed"/>
              <a:cs typeface="Barlow Condensed"/>
              <a:sym typeface="Barlow Condensed"/>
            </a:endParaRPr>
          </a:p>
        </p:txBody>
      </p:sp>
      <p:sp>
        <p:nvSpPr>
          <p:cNvPr id="326" name="Google Shape;326;g1470ed2ac25_2_15"/>
          <p:cNvSpPr txBox="1"/>
          <p:nvPr>
            <p:ph idx="1" type="body"/>
          </p:nvPr>
        </p:nvSpPr>
        <p:spPr>
          <a:xfrm>
            <a:off x="1141400" y="2249475"/>
            <a:ext cx="5633700" cy="3541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u="sng">
                <a:latin typeface="Barlow Condensed"/>
                <a:ea typeface="Barlow Condensed"/>
                <a:cs typeface="Barlow Condensed"/>
                <a:sym typeface="Barlow Condensed"/>
              </a:rPr>
              <a:t>Other p</a:t>
            </a:r>
            <a:r>
              <a:rPr lang="en-US" u="sng">
                <a:latin typeface="Barlow Condensed"/>
                <a:ea typeface="Barlow Condensed"/>
                <a:cs typeface="Barlow Condensed"/>
                <a:sym typeface="Barlow Condensed"/>
              </a:rPr>
              <a:t>arameters that affect surface tension:</a:t>
            </a:r>
            <a:endParaRPr u="sng">
              <a:latin typeface="Barlow Condensed"/>
              <a:ea typeface="Barlow Condensed"/>
              <a:cs typeface="Barlow Condensed"/>
              <a:sym typeface="Barlow Condensed"/>
            </a:endParaRPr>
          </a:p>
          <a:p>
            <a:pPr indent="-371475" lvl="0" marL="457200" rtl="0" algn="l">
              <a:spcBef>
                <a:spcPts val="1000"/>
              </a:spcBef>
              <a:spcAft>
                <a:spcPts val="0"/>
              </a:spcAft>
              <a:buSzPts val="2250"/>
              <a:buFont typeface="Barlow Condensed"/>
              <a:buChar char="-"/>
            </a:pPr>
            <a:r>
              <a:rPr lang="en-US">
                <a:solidFill>
                  <a:srgbClr val="F5F5F5"/>
                </a:solidFill>
                <a:latin typeface="Barlow Condensed"/>
                <a:ea typeface="Barlow Condensed"/>
                <a:cs typeface="Barlow Condensed"/>
                <a:sym typeface="Barlow Condensed"/>
              </a:rPr>
              <a:t>The surface tension of liquids generally decreases with increase of </a:t>
            </a:r>
            <a:r>
              <a:rPr b="1" lang="en-US">
                <a:solidFill>
                  <a:srgbClr val="6FA8DC"/>
                </a:solidFill>
                <a:latin typeface="Barlow Condensed"/>
                <a:ea typeface="Barlow Condensed"/>
                <a:cs typeface="Barlow Condensed"/>
                <a:sym typeface="Barlow Condensed"/>
              </a:rPr>
              <a:t>temperature</a:t>
            </a:r>
            <a:r>
              <a:rPr lang="en-US">
                <a:solidFill>
                  <a:srgbClr val="F5F5F5"/>
                </a:solidFill>
                <a:latin typeface="Barlow Condensed"/>
                <a:ea typeface="Barlow Condensed"/>
                <a:cs typeface="Barlow Condensed"/>
                <a:sym typeface="Barlow Condensed"/>
              </a:rPr>
              <a:t> and becomes </a:t>
            </a:r>
            <a:r>
              <a:rPr b="1" lang="en-US">
                <a:solidFill>
                  <a:srgbClr val="6FA8DC"/>
                </a:solidFill>
                <a:latin typeface="Barlow Condensed"/>
                <a:ea typeface="Barlow Condensed"/>
                <a:cs typeface="Barlow Condensed"/>
                <a:sym typeface="Barlow Condensed"/>
              </a:rPr>
              <a:t>zero</a:t>
            </a:r>
            <a:r>
              <a:rPr lang="en-US">
                <a:solidFill>
                  <a:srgbClr val="F5F5F5"/>
                </a:solidFill>
                <a:latin typeface="Barlow Condensed"/>
                <a:ea typeface="Barlow Condensed"/>
                <a:cs typeface="Barlow Condensed"/>
                <a:sym typeface="Barlow Condensed"/>
              </a:rPr>
              <a:t> at </a:t>
            </a:r>
            <a:r>
              <a:rPr b="1" lang="en-US">
                <a:solidFill>
                  <a:srgbClr val="6FA8DC"/>
                </a:solidFill>
                <a:latin typeface="Barlow Condensed"/>
                <a:ea typeface="Barlow Condensed"/>
                <a:cs typeface="Barlow Condensed"/>
                <a:sym typeface="Barlow Condensed"/>
              </a:rPr>
              <a:t>critical temperature</a:t>
            </a:r>
            <a:r>
              <a:rPr lang="en-US">
                <a:solidFill>
                  <a:srgbClr val="F5F5F5"/>
                </a:solidFill>
                <a:latin typeface="Barlow Condensed"/>
                <a:ea typeface="Barlow Condensed"/>
                <a:cs typeface="Barlow Condensed"/>
                <a:sym typeface="Barlow Condensed"/>
              </a:rPr>
              <a:t>.</a:t>
            </a:r>
            <a:endParaRPr>
              <a:solidFill>
                <a:srgbClr val="F5F5F5"/>
              </a:solidFill>
              <a:latin typeface="Barlow Condensed"/>
              <a:ea typeface="Barlow Condensed"/>
              <a:cs typeface="Barlow Condensed"/>
              <a:sym typeface="Barlow Condensed"/>
            </a:endParaRPr>
          </a:p>
        </p:txBody>
      </p:sp>
      <p:pic>
        <p:nvPicPr>
          <p:cNvPr id="327" name="Google Shape;327;g1470ed2ac25_2_15"/>
          <p:cNvPicPr preferRelativeResize="0"/>
          <p:nvPr/>
        </p:nvPicPr>
        <p:blipFill rotWithShape="1">
          <a:blip r:embed="rId4">
            <a:alphaModFix/>
          </a:blip>
          <a:srcRect b="25699" l="59552" r="4964" t="22287"/>
          <a:stretch/>
        </p:blipFill>
        <p:spPr>
          <a:xfrm>
            <a:off x="6607450" y="1471725"/>
            <a:ext cx="4439875" cy="4059094"/>
          </a:xfrm>
          <a:prstGeom prst="rect">
            <a:avLst/>
          </a:prstGeom>
          <a:noFill/>
          <a:ln cap="flat" cmpd="sng" w="9525">
            <a:solidFill>
              <a:schemeClr val="lt1"/>
            </a:solidFill>
            <a:prstDash val="solid"/>
            <a:round/>
            <a:headEnd len="sm" w="sm" type="none"/>
            <a:tailEnd len="sm" w="sm" type="none"/>
          </a:ln>
        </p:spPr>
      </p:pic>
      <p:sp>
        <p:nvSpPr>
          <p:cNvPr id="328" name="Google Shape;328;g1470ed2ac25_2_15"/>
          <p:cNvSpPr txBox="1"/>
          <p:nvPr/>
        </p:nvSpPr>
        <p:spPr>
          <a:xfrm>
            <a:off x="3867826" y="5791275"/>
            <a:ext cx="7702500" cy="10224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b="1" lang="en-US" sz="2200">
                <a:solidFill>
                  <a:srgbClr val="6FA8DC"/>
                </a:solidFill>
                <a:latin typeface="Abel"/>
                <a:ea typeface="Abel"/>
                <a:cs typeface="Abel"/>
                <a:sym typeface="Abel"/>
              </a:rPr>
              <a:t>Surface tension</a:t>
            </a:r>
            <a:r>
              <a:rPr lang="en-US" sz="2200">
                <a:solidFill>
                  <a:schemeClr val="lt1"/>
                </a:solidFill>
                <a:latin typeface="Abel"/>
                <a:ea typeface="Abel"/>
                <a:cs typeface="Abel"/>
                <a:sym typeface="Abel"/>
              </a:rPr>
              <a:t> versus </a:t>
            </a:r>
            <a:r>
              <a:rPr b="1" lang="en-US" sz="2200">
                <a:solidFill>
                  <a:srgbClr val="6FA8DC"/>
                </a:solidFill>
                <a:latin typeface="Abel"/>
                <a:ea typeface="Abel"/>
                <a:cs typeface="Abel"/>
                <a:sym typeface="Abel"/>
              </a:rPr>
              <a:t>temperature</a:t>
            </a:r>
            <a:r>
              <a:rPr lang="en-US" sz="2200">
                <a:solidFill>
                  <a:schemeClr val="lt1"/>
                </a:solidFill>
                <a:latin typeface="Abel"/>
                <a:ea typeface="Abel"/>
                <a:cs typeface="Abel"/>
                <a:sym typeface="Abel"/>
              </a:rPr>
              <a:t> for </a:t>
            </a:r>
            <a:r>
              <a:rPr b="1" lang="en-US" sz="2200">
                <a:solidFill>
                  <a:srgbClr val="6FA8DC"/>
                </a:solidFill>
                <a:latin typeface="Abel"/>
                <a:ea typeface="Abel"/>
                <a:cs typeface="Abel"/>
                <a:sym typeface="Abel"/>
              </a:rPr>
              <a:t>water</a:t>
            </a:r>
            <a:r>
              <a:rPr lang="en-US" sz="2200">
                <a:solidFill>
                  <a:schemeClr val="lt1"/>
                </a:solidFill>
                <a:latin typeface="Abel"/>
                <a:ea typeface="Abel"/>
                <a:cs typeface="Abel"/>
                <a:sym typeface="Abel"/>
              </a:rPr>
              <a:t> in contact with air.  </a:t>
            </a:r>
            <a:endParaRPr sz="2200">
              <a:solidFill>
                <a:schemeClr val="lt1"/>
              </a:solidFill>
              <a:latin typeface="Abel"/>
              <a:ea typeface="Abel"/>
              <a:cs typeface="Abel"/>
              <a:sym typeface="Abel"/>
            </a:endParaRPr>
          </a:p>
          <a:p>
            <a:pPr indent="0" lvl="0" marL="292100" rtl="0" algn="l">
              <a:lnSpc>
                <a:spcPct val="115000"/>
              </a:lnSpc>
              <a:spcBef>
                <a:spcPts val="1900"/>
              </a:spcBef>
              <a:spcAft>
                <a:spcPts val="0"/>
              </a:spcAft>
              <a:buNone/>
            </a:pPr>
            <a:r>
              <a:t/>
            </a:r>
            <a:endParaRPr sz="1000">
              <a:solidFill>
                <a:schemeClr val="lt1"/>
              </a:solidFill>
              <a:latin typeface="Abel"/>
              <a:ea typeface="Abel"/>
              <a:cs typeface="Abel"/>
              <a:sym typeface="Abel"/>
            </a:endParaRPr>
          </a:p>
        </p:txBody>
      </p:sp>
      <p:sp>
        <p:nvSpPr>
          <p:cNvPr id="329" name="Google Shape;329;g1470ed2ac25_2_15"/>
          <p:cNvSpPr/>
          <p:nvPr/>
        </p:nvSpPr>
        <p:spPr>
          <a:xfrm>
            <a:off x="10742700" y="4646700"/>
            <a:ext cx="627900" cy="567900"/>
          </a:xfrm>
          <a:prstGeom prst="ellipse">
            <a:avLst/>
          </a:prstGeom>
          <a:noFill/>
          <a:ln cap="flat" cmpd="sng" w="76200">
            <a:solidFill>
              <a:srgbClr val="FF0000"/>
            </a:solidFill>
            <a:prstDash val="solid"/>
            <a:round/>
            <a:headEnd len="sm" w="sm" type="none"/>
            <a:tailEnd len="sm" w="sm" type="none"/>
          </a:ln>
          <a:effectLst>
            <a:outerShdw blurRad="57150" rotWithShape="0" algn="bl" dir="5400000" dist="19050">
              <a:srgbClr val="000000"/>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30" name="Google Shape;330;g1470ed2ac25_2_15"/>
          <p:cNvCxnSpPr>
            <a:endCxn id="329" idx="2"/>
          </p:cNvCxnSpPr>
          <p:nvPr/>
        </p:nvCxnSpPr>
        <p:spPr>
          <a:xfrm>
            <a:off x="5797200" y="3974250"/>
            <a:ext cx="4945500" cy="956400"/>
          </a:xfrm>
          <a:prstGeom prst="straightConnector1">
            <a:avLst/>
          </a:prstGeom>
          <a:noFill/>
          <a:ln cap="flat" cmpd="sng" w="38100">
            <a:solidFill>
              <a:srgbClr val="FF0000"/>
            </a:solidFill>
            <a:prstDash val="solid"/>
            <a:round/>
            <a:headEnd len="med" w="med" type="none"/>
            <a:tailEnd len="med" w="med" type="triangle"/>
          </a:ln>
          <a:effectLst>
            <a:outerShdw blurRad="57150" rotWithShape="0" algn="bl" dir="5400000" dist="19050">
              <a:srgbClr val="000000"/>
            </a:outerShdw>
          </a:effectLst>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34" name="Shape 334"/>
        <p:cNvGrpSpPr/>
        <p:nvPr/>
      </p:nvGrpSpPr>
      <p:grpSpPr>
        <a:xfrm>
          <a:off x="0" y="0"/>
          <a:ext cx="0" cy="0"/>
          <a:chOff x="0" y="0"/>
          <a:chExt cx="0" cy="0"/>
        </a:xfrm>
      </p:grpSpPr>
      <p:sp>
        <p:nvSpPr>
          <p:cNvPr id="335" name="Google Shape;335;p9"/>
          <p:cNvSpPr txBox="1"/>
          <p:nvPr>
            <p:ph type="title"/>
          </p:nvPr>
        </p:nvSpPr>
        <p:spPr>
          <a:xfrm>
            <a:off x="1047788" y="712118"/>
            <a:ext cx="9906000" cy="1478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Arial"/>
              <a:buNone/>
            </a:pPr>
            <a:r>
              <a:rPr i="0" lang="en-US" sz="3500">
                <a:latin typeface="Barlow Condensed"/>
                <a:ea typeface="Barlow Condensed"/>
                <a:cs typeface="Barlow Condensed"/>
                <a:sym typeface="Barlow Condensed"/>
              </a:rPr>
              <a:t>HYPOTHESES</a:t>
            </a:r>
            <a:endParaRPr sz="3500">
              <a:latin typeface="Barlow Condensed"/>
              <a:ea typeface="Barlow Condensed"/>
              <a:cs typeface="Barlow Condensed"/>
              <a:sym typeface="Barlow Condensed"/>
            </a:endParaRPr>
          </a:p>
        </p:txBody>
      </p:sp>
      <p:sp>
        <p:nvSpPr>
          <p:cNvPr id="336" name="Google Shape;336;p9"/>
          <p:cNvSpPr txBox="1"/>
          <p:nvPr>
            <p:ph idx="1" type="body"/>
          </p:nvPr>
        </p:nvSpPr>
        <p:spPr>
          <a:xfrm>
            <a:off x="1141412" y="2001293"/>
            <a:ext cx="9905999" cy="3541714"/>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rgbClr val="FFFFFF"/>
              </a:buClr>
              <a:buSzPts val="3000"/>
              <a:buNone/>
            </a:pPr>
            <a:r>
              <a:rPr lang="en-US" sz="2500">
                <a:solidFill>
                  <a:srgbClr val="FFFFFF"/>
                </a:solidFill>
                <a:latin typeface="Barlow Condensed"/>
                <a:ea typeface="Barlow Condensed"/>
                <a:cs typeface="Barlow Condensed"/>
                <a:sym typeface="Barlow Condensed"/>
              </a:rPr>
              <a:t>1.  If we </a:t>
            </a:r>
            <a:r>
              <a:rPr b="1" lang="en-US" sz="2500">
                <a:solidFill>
                  <a:srgbClr val="6FA8DC"/>
                </a:solidFill>
                <a:latin typeface="Barlow Condensed"/>
                <a:ea typeface="Barlow Condensed"/>
                <a:cs typeface="Barlow Condensed"/>
                <a:sym typeface="Barlow Condensed"/>
              </a:rPr>
              <a:t>increase</a:t>
            </a:r>
            <a:r>
              <a:rPr lang="en-US" sz="2500">
                <a:solidFill>
                  <a:srgbClr val="FFFFFF"/>
                </a:solidFill>
                <a:latin typeface="Barlow Condensed"/>
                <a:ea typeface="Barlow Condensed"/>
                <a:cs typeface="Barlow Condensed"/>
                <a:sym typeface="Barlow Condensed"/>
              </a:rPr>
              <a:t> the ratio of </a:t>
            </a:r>
            <a:r>
              <a:rPr b="1" lang="en-US" sz="2500">
                <a:solidFill>
                  <a:srgbClr val="6FA8DC"/>
                </a:solidFill>
                <a:latin typeface="Barlow Condensed"/>
                <a:ea typeface="Barlow Condensed"/>
                <a:cs typeface="Barlow Condensed"/>
                <a:sym typeface="Barlow Condensed"/>
              </a:rPr>
              <a:t>hand soap</a:t>
            </a:r>
            <a:r>
              <a:rPr lang="en-US" sz="2500">
                <a:solidFill>
                  <a:srgbClr val="FFFFFF"/>
                </a:solidFill>
                <a:latin typeface="Barlow Condensed"/>
                <a:ea typeface="Barlow Condensed"/>
                <a:cs typeface="Barlow Condensed"/>
                <a:sym typeface="Barlow Condensed"/>
              </a:rPr>
              <a:t> in water then the metal object will </a:t>
            </a:r>
            <a:r>
              <a:rPr b="1" lang="en-US" sz="2500">
                <a:solidFill>
                  <a:srgbClr val="6FA8DC"/>
                </a:solidFill>
                <a:latin typeface="Barlow Condensed"/>
                <a:ea typeface="Barlow Condensed"/>
                <a:cs typeface="Barlow Condensed"/>
                <a:sym typeface="Barlow Condensed"/>
              </a:rPr>
              <a:t>fall</a:t>
            </a:r>
            <a:r>
              <a:rPr lang="en-US" sz="2500">
                <a:solidFill>
                  <a:srgbClr val="FFFFFF"/>
                </a:solidFill>
                <a:latin typeface="Barlow Condensed"/>
                <a:ea typeface="Barlow Condensed"/>
                <a:cs typeface="Barlow Condensed"/>
                <a:sym typeface="Barlow Condensed"/>
              </a:rPr>
              <a:t> on the bottom </a:t>
            </a:r>
            <a:r>
              <a:rPr b="1" lang="en-US" sz="2500">
                <a:solidFill>
                  <a:srgbClr val="6FA8DC"/>
                </a:solidFill>
                <a:latin typeface="Barlow Condensed"/>
                <a:ea typeface="Barlow Condensed"/>
                <a:cs typeface="Barlow Condensed"/>
                <a:sym typeface="Barlow Condensed"/>
              </a:rPr>
              <a:t>faster</a:t>
            </a:r>
            <a:r>
              <a:rPr lang="en-US" sz="2500">
                <a:solidFill>
                  <a:srgbClr val="FFFFFF"/>
                </a:solidFill>
                <a:latin typeface="Barlow Condensed"/>
                <a:ea typeface="Barlow Condensed"/>
                <a:cs typeface="Barlow Condensed"/>
                <a:sym typeface="Barlow Condensed"/>
              </a:rPr>
              <a:t>.</a:t>
            </a:r>
            <a:endParaRPr sz="2500">
              <a:solidFill>
                <a:srgbClr val="FFFFFF"/>
              </a:solidFill>
              <a:latin typeface="Barlow Condensed"/>
              <a:ea typeface="Barlow Condensed"/>
              <a:cs typeface="Barlow Condensed"/>
              <a:sym typeface="Barlow Condensed"/>
            </a:endParaRPr>
          </a:p>
          <a:p>
            <a:pPr indent="0" lvl="0" marL="0" rtl="0" algn="l">
              <a:lnSpc>
                <a:spcPct val="120000"/>
              </a:lnSpc>
              <a:spcBef>
                <a:spcPts val="0"/>
              </a:spcBef>
              <a:spcAft>
                <a:spcPts val="0"/>
              </a:spcAft>
              <a:buClr>
                <a:schemeClr val="lt1"/>
              </a:buClr>
              <a:buSzPts val="3000"/>
              <a:buNone/>
            </a:pPr>
            <a:r>
              <a:t/>
            </a:r>
            <a:endParaRPr i="0" sz="2500" u="none" strike="noStrike">
              <a:solidFill>
                <a:srgbClr val="FFFFFF"/>
              </a:solidFill>
              <a:latin typeface="Barlow Condensed"/>
              <a:ea typeface="Barlow Condensed"/>
              <a:cs typeface="Barlow Condensed"/>
              <a:sym typeface="Barlow Condensed"/>
            </a:endParaRPr>
          </a:p>
          <a:p>
            <a:pPr indent="0" lvl="0" marL="0" rtl="0" algn="l">
              <a:lnSpc>
                <a:spcPct val="120000"/>
              </a:lnSpc>
              <a:spcBef>
                <a:spcPts val="0"/>
              </a:spcBef>
              <a:spcAft>
                <a:spcPts val="0"/>
              </a:spcAft>
              <a:buClr>
                <a:srgbClr val="FFFFFF"/>
              </a:buClr>
              <a:buSzPts val="3000"/>
              <a:buNone/>
            </a:pPr>
            <a:r>
              <a:rPr i="0" lang="en-US" sz="2500" u="none" strike="noStrike">
                <a:solidFill>
                  <a:srgbClr val="FFFFFF"/>
                </a:solidFill>
                <a:latin typeface="Barlow Condensed"/>
                <a:ea typeface="Barlow Condensed"/>
                <a:cs typeface="Barlow Condensed"/>
                <a:sym typeface="Barlow Condensed"/>
              </a:rPr>
              <a:t>2.</a:t>
            </a:r>
            <a:r>
              <a:rPr lang="en-US" sz="2500">
                <a:solidFill>
                  <a:srgbClr val="FFFFFF"/>
                </a:solidFill>
                <a:latin typeface="Barlow Condensed"/>
                <a:ea typeface="Barlow Condensed"/>
                <a:cs typeface="Barlow Condensed"/>
                <a:sym typeface="Barlow Condensed"/>
              </a:rPr>
              <a:t> The </a:t>
            </a:r>
            <a:r>
              <a:rPr b="1" lang="en-US" sz="2500">
                <a:solidFill>
                  <a:srgbClr val="6FA8DC"/>
                </a:solidFill>
                <a:latin typeface="Barlow Condensed"/>
                <a:ea typeface="Barlow Condensed"/>
                <a:cs typeface="Barlow Condensed"/>
                <a:sym typeface="Barlow Condensed"/>
              </a:rPr>
              <a:t>higher</a:t>
            </a:r>
            <a:r>
              <a:rPr lang="en-US" sz="2500">
                <a:solidFill>
                  <a:srgbClr val="FFFFFF"/>
                </a:solidFill>
                <a:latin typeface="Barlow Condensed"/>
                <a:ea typeface="Barlow Condensed"/>
                <a:cs typeface="Barlow Condensed"/>
                <a:sym typeface="Barlow Condensed"/>
              </a:rPr>
              <a:t> the water </a:t>
            </a:r>
            <a:r>
              <a:rPr b="1" lang="en-US" sz="2500">
                <a:solidFill>
                  <a:srgbClr val="6FA8DC"/>
                </a:solidFill>
                <a:latin typeface="Barlow Condensed"/>
                <a:ea typeface="Barlow Condensed"/>
                <a:cs typeface="Barlow Condensed"/>
                <a:sym typeface="Barlow Condensed"/>
              </a:rPr>
              <a:t>temperature</a:t>
            </a:r>
            <a:r>
              <a:rPr lang="en-US" sz="2500">
                <a:solidFill>
                  <a:srgbClr val="FFFFFF"/>
                </a:solidFill>
                <a:latin typeface="Barlow Condensed"/>
                <a:ea typeface="Barlow Condensed"/>
                <a:cs typeface="Barlow Condensed"/>
                <a:sym typeface="Barlow Condensed"/>
              </a:rPr>
              <a:t> is, the </a:t>
            </a:r>
            <a:r>
              <a:rPr b="1" lang="en-US" sz="2500">
                <a:solidFill>
                  <a:srgbClr val="6FA8DC"/>
                </a:solidFill>
                <a:latin typeface="Barlow Condensed"/>
                <a:ea typeface="Barlow Condensed"/>
                <a:cs typeface="Barlow Condensed"/>
                <a:sym typeface="Barlow Condensed"/>
              </a:rPr>
              <a:t>faster</a:t>
            </a:r>
            <a:r>
              <a:rPr lang="en-US" sz="2500">
                <a:solidFill>
                  <a:srgbClr val="FFFFFF"/>
                </a:solidFill>
                <a:latin typeface="Barlow Condensed"/>
                <a:ea typeface="Barlow Condensed"/>
                <a:cs typeface="Barlow Condensed"/>
                <a:sym typeface="Barlow Condensed"/>
              </a:rPr>
              <a:t> the clip will </a:t>
            </a:r>
            <a:r>
              <a:rPr b="1" lang="en-US" sz="2500">
                <a:solidFill>
                  <a:srgbClr val="6FA8DC"/>
                </a:solidFill>
                <a:latin typeface="Barlow Condensed"/>
                <a:ea typeface="Barlow Condensed"/>
                <a:cs typeface="Barlow Condensed"/>
                <a:sym typeface="Barlow Condensed"/>
              </a:rPr>
              <a:t>fall</a:t>
            </a:r>
            <a:r>
              <a:rPr lang="en-US" sz="2500">
                <a:solidFill>
                  <a:srgbClr val="FFFFFF"/>
                </a:solidFill>
                <a:latin typeface="Barlow Condensed"/>
                <a:ea typeface="Barlow Condensed"/>
                <a:cs typeface="Barlow Condensed"/>
                <a:sym typeface="Barlow Condensed"/>
              </a:rPr>
              <a:t>.</a:t>
            </a:r>
            <a:endParaRPr sz="2500">
              <a:solidFill>
                <a:srgbClr val="FFFFFF"/>
              </a:solidFill>
              <a:latin typeface="Barlow Condensed"/>
              <a:ea typeface="Barlow Condensed"/>
              <a:cs typeface="Barlow Condensed"/>
              <a:sym typeface="Barlow Condensed"/>
            </a:endParaRPr>
          </a:p>
          <a:p>
            <a:pPr indent="0" lvl="0" marL="0" rtl="0" algn="l">
              <a:lnSpc>
                <a:spcPct val="120000"/>
              </a:lnSpc>
              <a:spcBef>
                <a:spcPts val="0"/>
              </a:spcBef>
              <a:spcAft>
                <a:spcPts val="0"/>
              </a:spcAft>
              <a:buClr>
                <a:schemeClr val="lt1"/>
              </a:buClr>
              <a:buSzPts val="3000"/>
              <a:buNone/>
            </a:pPr>
            <a:r>
              <a:t/>
            </a:r>
            <a:endParaRPr sz="2500">
              <a:solidFill>
                <a:srgbClr val="FFFFFF"/>
              </a:solidFill>
              <a:latin typeface="Barlow Condensed"/>
              <a:ea typeface="Barlow Condensed"/>
              <a:cs typeface="Barlow Condensed"/>
              <a:sym typeface="Barlow Condensed"/>
            </a:endParaRPr>
          </a:p>
          <a:p>
            <a:pPr indent="0" lvl="0" marL="0" rtl="0" algn="l">
              <a:lnSpc>
                <a:spcPct val="120000"/>
              </a:lnSpc>
              <a:spcBef>
                <a:spcPts val="0"/>
              </a:spcBef>
              <a:spcAft>
                <a:spcPts val="0"/>
              </a:spcAft>
              <a:buClr>
                <a:srgbClr val="FFFFFF"/>
              </a:buClr>
              <a:buSzPts val="3000"/>
              <a:buNone/>
            </a:pPr>
            <a:r>
              <a:t/>
            </a:r>
            <a:endParaRPr sz="2500">
              <a:latin typeface="Barlow Condensed"/>
              <a:ea typeface="Barlow Condensed"/>
              <a:cs typeface="Barlow Condensed"/>
              <a:sym typeface="Barlow Condensed"/>
            </a:endParaRPr>
          </a:p>
        </p:txBody>
      </p:sp>
      <p:sp>
        <p:nvSpPr>
          <p:cNvPr id="337" name="Google Shape;337;p9"/>
          <p:cNvSpPr txBox="1"/>
          <p:nvPr>
            <p:ph idx="12" type="sldNum"/>
          </p:nvPr>
        </p:nvSpPr>
        <p:spPr>
          <a:xfrm>
            <a:off x="10276321" y="5883274"/>
            <a:ext cx="7710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550"/>
              <a:buNone/>
            </a:pPr>
            <a:fld id="{00000000-1234-1234-1234-123412341234}" type="slidenum">
              <a:rPr b="1" lang="en-US" sz="1550"/>
              <a:t>‹#›</a:t>
            </a:fld>
            <a:endParaRPr b="1" sz="1550"/>
          </a:p>
        </p:txBody>
      </p:sp>
      <p:cxnSp>
        <p:nvCxnSpPr>
          <p:cNvPr id="338" name="Google Shape;338;p9"/>
          <p:cNvCxnSpPr/>
          <p:nvPr/>
        </p:nvCxnSpPr>
        <p:spPr>
          <a:xfrm>
            <a:off x="968650" y="1911450"/>
            <a:ext cx="9918900" cy="0"/>
          </a:xfrm>
          <a:prstGeom prst="straightConnector1">
            <a:avLst/>
          </a:prstGeom>
          <a:noFill/>
          <a:ln cap="flat" cmpd="sng" w="19050">
            <a:solidFill>
              <a:schemeClr val="lt1"/>
            </a:solidFill>
            <a:prstDash val="solid"/>
            <a:round/>
            <a:headEnd len="sm" w="sm" type="none"/>
            <a:tailEnd len="sm" w="sm" type="none"/>
          </a:ln>
        </p:spPr>
      </p:cxnSp>
      <p:cxnSp>
        <p:nvCxnSpPr>
          <p:cNvPr id="339" name="Google Shape;339;p9"/>
          <p:cNvCxnSpPr/>
          <p:nvPr/>
        </p:nvCxnSpPr>
        <p:spPr>
          <a:xfrm>
            <a:off x="968650" y="3239150"/>
            <a:ext cx="9918900" cy="0"/>
          </a:xfrm>
          <a:prstGeom prst="straightConnector1">
            <a:avLst/>
          </a:prstGeom>
          <a:noFill/>
          <a:ln cap="flat" cmpd="sng" w="19050">
            <a:solidFill>
              <a:schemeClr val="lt1"/>
            </a:solidFill>
            <a:prstDash val="solid"/>
            <a:round/>
            <a:headEnd len="sm" w="sm" type="none"/>
            <a:tailEnd len="sm" w="sm" type="none"/>
          </a:ln>
        </p:spPr>
      </p:cxnSp>
      <p:pic>
        <p:nvPicPr>
          <p:cNvPr descr="Greece flag icon - Country flags" id="340" name="Google Shape;340;p9"/>
          <p:cNvPicPr preferRelativeResize="0"/>
          <p:nvPr/>
        </p:nvPicPr>
        <p:blipFill rotWithShape="1">
          <a:blip r:embed="rId3">
            <a:alphaModFix amt="90000"/>
          </a:blip>
          <a:srcRect b="0" l="0" r="0" t="0"/>
          <a:stretch/>
        </p:blipFill>
        <p:spPr>
          <a:xfrm>
            <a:off x="11370728" y="4260926"/>
            <a:ext cx="724972" cy="764390"/>
          </a:xfrm>
          <a:prstGeom prst="rect">
            <a:avLst/>
          </a:prstGeom>
          <a:noFill/>
          <a:ln>
            <a:noFill/>
          </a:ln>
        </p:spPr>
      </p:pic>
      <p:sp>
        <p:nvSpPr>
          <p:cNvPr id="341" name="Google Shape;341;p9"/>
          <p:cNvSpPr/>
          <p:nvPr/>
        </p:nvSpPr>
        <p:spPr>
          <a:xfrm>
            <a:off x="11345298" y="4240988"/>
            <a:ext cx="775800" cy="804300"/>
          </a:xfrm>
          <a:prstGeom prst="ellipse">
            <a:avLst/>
          </a:prstGeom>
          <a:noFill/>
          <a:ln cap="flat" cmpd="sng" w="19050">
            <a:solidFill>
              <a:srgbClr val="FFFFFF"/>
            </a:solidFill>
            <a:prstDash val="solid"/>
            <a:round/>
            <a:headEnd len="sm" w="sm" type="none"/>
            <a:tailEnd len="sm" w="sm" type="none"/>
          </a:ln>
          <a:effectLst>
            <a:outerShdw blurRad="342900" rotWithShape="0" algn="bl" dir="5400000" dist="19050">
              <a:srgbClr val="000000"/>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9"/>
          <p:cNvSpPr/>
          <p:nvPr/>
        </p:nvSpPr>
        <p:spPr>
          <a:xfrm>
            <a:off x="1617313" y="261825"/>
            <a:ext cx="1386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7F7F7"/>
                </a:solidFill>
                <a:latin typeface="Barlow Condensed"/>
                <a:ea typeface="Barlow Condensed"/>
                <a:cs typeface="Barlow Condensed"/>
                <a:sym typeface="Barlow Condensed"/>
              </a:rPr>
              <a:t>        Introduction</a:t>
            </a:r>
            <a:endParaRPr b="1" i="0" sz="1000" u="none" cap="none" strike="noStrike">
              <a:solidFill>
                <a:srgbClr val="F7F7F7"/>
              </a:solidFill>
              <a:latin typeface="Barlow Condensed"/>
              <a:ea typeface="Barlow Condensed"/>
              <a:cs typeface="Barlow Condensed"/>
              <a:sym typeface="Barlow Condensed"/>
            </a:endParaRPr>
          </a:p>
        </p:txBody>
      </p:sp>
      <p:sp>
        <p:nvSpPr>
          <p:cNvPr id="343" name="Google Shape;343;p9"/>
          <p:cNvSpPr/>
          <p:nvPr/>
        </p:nvSpPr>
        <p:spPr>
          <a:xfrm>
            <a:off x="4106300" y="261825"/>
            <a:ext cx="1566000" cy="338700"/>
          </a:xfrm>
          <a:prstGeom prst="chevron">
            <a:avLst>
              <a:gd fmla="val 50000" name="adj"/>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chemeClr val="dk1"/>
                </a:solidFill>
                <a:latin typeface="Barlow Condensed"/>
                <a:ea typeface="Barlow Condensed"/>
                <a:cs typeface="Barlow Condensed"/>
                <a:sym typeface="Barlow Condensed"/>
              </a:rPr>
              <a:t>     Hypotheses/setup</a:t>
            </a:r>
            <a:endParaRPr b="1" i="0" sz="1000" u="none" cap="none" strike="noStrike">
              <a:solidFill>
                <a:schemeClr val="dk1"/>
              </a:solidFill>
              <a:latin typeface="Barlow Condensed"/>
              <a:ea typeface="Barlow Condensed"/>
              <a:cs typeface="Barlow Condensed"/>
              <a:sym typeface="Barlow Condensed"/>
            </a:endParaRPr>
          </a:p>
        </p:txBody>
      </p:sp>
      <p:sp>
        <p:nvSpPr>
          <p:cNvPr id="344" name="Google Shape;344;p9"/>
          <p:cNvSpPr/>
          <p:nvPr/>
        </p:nvSpPr>
        <p:spPr>
          <a:xfrm>
            <a:off x="5556772"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Experiment 1</a:t>
            </a:r>
            <a:endParaRPr b="1" i="0" sz="1000" u="none" cap="none" strike="noStrike">
              <a:solidFill>
                <a:srgbClr val="F5F5F5"/>
              </a:solidFill>
              <a:latin typeface="Barlow Condensed"/>
              <a:ea typeface="Barlow Condensed"/>
              <a:cs typeface="Barlow Condensed"/>
              <a:sym typeface="Barlow Condensed"/>
            </a:endParaRPr>
          </a:p>
        </p:txBody>
      </p:sp>
      <p:sp>
        <p:nvSpPr>
          <p:cNvPr id="345" name="Google Shape;345;p9"/>
          <p:cNvSpPr/>
          <p:nvPr/>
        </p:nvSpPr>
        <p:spPr>
          <a:xfrm>
            <a:off x="6774994"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Experiment 2</a:t>
            </a:r>
            <a:endParaRPr b="1" i="0" sz="1000" u="none" cap="none" strike="noStrike">
              <a:solidFill>
                <a:srgbClr val="F5F5F5"/>
              </a:solidFill>
              <a:latin typeface="Barlow Condensed"/>
              <a:ea typeface="Barlow Condensed"/>
              <a:cs typeface="Barlow Condensed"/>
              <a:sym typeface="Barlow Condensed"/>
            </a:endParaRPr>
          </a:p>
        </p:txBody>
      </p:sp>
      <p:sp>
        <p:nvSpPr>
          <p:cNvPr id="346" name="Google Shape;346;p9"/>
          <p:cNvSpPr/>
          <p:nvPr/>
        </p:nvSpPr>
        <p:spPr>
          <a:xfrm>
            <a:off x="8010053"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Experiment 3</a:t>
            </a:r>
            <a:endParaRPr b="1" i="0" sz="1000" u="none" cap="none" strike="noStrike">
              <a:solidFill>
                <a:srgbClr val="F5F5F5"/>
              </a:solidFill>
              <a:latin typeface="Barlow Condensed"/>
              <a:ea typeface="Barlow Condensed"/>
              <a:cs typeface="Barlow Condensed"/>
              <a:sym typeface="Barlow Condensed"/>
            </a:endParaRPr>
          </a:p>
        </p:txBody>
      </p:sp>
      <p:sp>
        <p:nvSpPr>
          <p:cNvPr id="347" name="Google Shape;347;p9"/>
          <p:cNvSpPr/>
          <p:nvPr/>
        </p:nvSpPr>
        <p:spPr>
          <a:xfrm>
            <a:off x="9260397"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Results</a:t>
            </a:r>
            <a:endParaRPr b="1" i="0" sz="1000" u="none" cap="none" strike="noStrike">
              <a:solidFill>
                <a:srgbClr val="F5F5F5"/>
              </a:solidFill>
              <a:latin typeface="Barlow Condensed"/>
              <a:ea typeface="Barlow Condensed"/>
              <a:cs typeface="Barlow Condensed"/>
              <a:sym typeface="Barlow Condensed"/>
            </a:endParaRPr>
          </a:p>
        </p:txBody>
      </p:sp>
      <p:sp>
        <p:nvSpPr>
          <p:cNvPr id="348" name="Google Shape;348;p9"/>
          <p:cNvSpPr/>
          <p:nvPr/>
        </p:nvSpPr>
        <p:spPr>
          <a:xfrm>
            <a:off x="2882167"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7F7F7"/>
                </a:solidFill>
                <a:latin typeface="Barlow Condensed"/>
                <a:ea typeface="Barlow Condensed"/>
                <a:cs typeface="Barlow Condensed"/>
                <a:sym typeface="Barlow Condensed"/>
              </a:rPr>
              <a:t>     Theory</a:t>
            </a:r>
            <a:endParaRPr b="1" i="0" sz="1000" u="none" cap="none" strike="noStrike">
              <a:solidFill>
                <a:srgbClr val="F7F7F7"/>
              </a:solidFill>
              <a:latin typeface="Barlow Condensed"/>
              <a:ea typeface="Barlow Condensed"/>
              <a:cs typeface="Barlow Condensed"/>
              <a:sym typeface="Barlow Condensed"/>
            </a:endParaRPr>
          </a:p>
        </p:txBody>
      </p:sp>
      <p:pic>
        <p:nvPicPr>
          <p:cNvPr id="349" name="Google Shape;349;p9"/>
          <p:cNvPicPr preferRelativeResize="0"/>
          <p:nvPr/>
        </p:nvPicPr>
        <p:blipFill rotWithShape="1">
          <a:blip r:embed="rId4">
            <a:alphaModFix/>
          </a:blip>
          <a:srcRect b="0" l="0" r="0" t="0"/>
          <a:stretch/>
        </p:blipFill>
        <p:spPr>
          <a:xfrm>
            <a:off x="5132850" y="5795250"/>
            <a:ext cx="1926300" cy="932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53" name="Shape 353"/>
        <p:cNvGrpSpPr/>
        <p:nvPr/>
      </p:nvGrpSpPr>
      <p:grpSpPr>
        <a:xfrm>
          <a:off x="0" y="0"/>
          <a:ext cx="0" cy="0"/>
          <a:chOff x="0" y="0"/>
          <a:chExt cx="0" cy="0"/>
        </a:xfrm>
      </p:grpSpPr>
      <p:sp>
        <p:nvSpPr>
          <p:cNvPr id="354" name="Google Shape;354;p10"/>
          <p:cNvSpPr txBox="1"/>
          <p:nvPr>
            <p:ph type="title"/>
          </p:nvPr>
        </p:nvSpPr>
        <p:spPr>
          <a:xfrm>
            <a:off x="1055362" y="1088005"/>
            <a:ext cx="9906000" cy="1076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Arial"/>
              <a:buNone/>
            </a:pPr>
            <a:r>
              <a:rPr i="0" lang="en-US" sz="3800">
                <a:solidFill>
                  <a:srgbClr val="FFFFFF"/>
                </a:solidFill>
                <a:latin typeface="Barlow Condensed"/>
                <a:ea typeface="Barlow Condensed"/>
                <a:cs typeface="Barlow Condensed"/>
                <a:sym typeface="Barlow Condensed"/>
              </a:rPr>
              <a:t>EQUIPMENT USED</a:t>
            </a:r>
            <a:endParaRPr sz="3800">
              <a:latin typeface="Barlow Condensed"/>
              <a:ea typeface="Barlow Condensed"/>
              <a:cs typeface="Barlow Condensed"/>
              <a:sym typeface="Barlow Condensed"/>
            </a:endParaRPr>
          </a:p>
        </p:txBody>
      </p:sp>
      <p:sp>
        <p:nvSpPr>
          <p:cNvPr id="355" name="Google Shape;355;p10"/>
          <p:cNvSpPr txBox="1"/>
          <p:nvPr>
            <p:ph idx="12" type="sldNum"/>
          </p:nvPr>
        </p:nvSpPr>
        <p:spPr>
          <a:xfrm>
            <a:off x="10276321" y="5883274"/>
            <a:ext cx="7710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550"/>
              <a:buNone/>
            </a:pPr>
            <a:fld id="{00000000-1234-1234-1234-123412341234}" type="slidenum">
              <a:rPr b="1" lang="en-US" sz="1550"/>
              <a:t>‹#›</a:t>
            </a:fld>
            <a:endParaRPr b="1" sz="1550"/>
          </a:p>
        </p:txBody>
      </p:sp>
      <p:pic>
        <p:nvPicPr>
          <p:cNvPr descr="Greece flag icon - Country flags" id="356" name="Google Shape;356;p10"/>
          <p:cNvPicPr preferRelativeResize="0"/>
          <p:nvPr/>
        </p:nvPicPr>
        <p:blipFill rotWithShape="1">
          <a:blip r:embed="rId3">
            <a:alphaModFix amt="90000"/>
          </a:blip>
          <a:srcRect b="0" l="0" r="0" t="0"/>
          <a:stretch/>
        </p:blipFill>
        <p:spPr>
          <a:xfrm>
            <a:off x="11370728" y="4260926"/>
            <a:ext cx="724972" cy="764390"/>
          </a:xfrm>
          <a:prstGeom prst="rect">
            <a:avLst/>
          </a:prstGeom>
          <a:noFill/>
          <a:ln>
            <a:noFill/>
          </a:ln>
        </p:spPr>
      </p:pic>
      <p:sp>
        <p:nvSpPr>
          <p:cNvPr id="357" name="Google Shape;357;p10"/>
          <p:cNvSpPr/>
          <p:nvPr/>
        </p:nvSpPr>
        <p:spPr>
          <a:xfrm>
            <a:off x="11345298" y="4240988"/>
            <a:ext cx="775800" cy="804300"/>
          </a:xfrm>
          <a:prstGeom prst="ellipse">
            <a:avLst/>
          </a:prstGeom>
          <a:noFill/>
          <a:ln cap="flat" cmpd="sng" w="19050">
            <a:solidFill>
              <a:srgbClr val="FFFFFF"/>
            </a:solidFill>
            <a:prstDash val="solid"/>
            <a:round/>
            <a:headEnd len="sm" w="sm" type="none"/>
            <a:tailEnd len="sm" w="sm" type="none"/>
          </a:ln>
          <a:effectLst>
            <a:outerShdw blurRad="342900" rotWithShape="0" algn="bl" dir="5400000" dist="19050">
              <a:srgbClr val="000000"/>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10"/>
          <p:cNvSpPr/>
          <p:nvPr/>
        </p:nvSpPr>
        <p:spPr>
          <a:xfrm>
            <a:off x="1617313" y="261825"/>
            <a:ext cx="1386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7F7F7"/>
                </a:solidFill>
                <a:latin typeface="Barlow Condensed"/>
                <a:ea typeface="Barlow Condensed"/>
                <a:cs typeface="Barlow Condensed"/>
                <a:sym typeface="Barlow Condensed"/>
              </a:rPr>
              <a:t>        Introduction</a:t>
            </a:r>
            <a:endParaRPr b="1" i="0" sz="1000" u="none" cap="none" strike="noStrike">
              <a:solidFill>
                <a:srgbClr val="F7F7F7"/>
              </a:solidFill>
              <a:latin typeface="Barlow Condensed"/>
              <a:ea typeface="Barlow Condensed"/>
              <a:cs typeface="Barlow Condensed"/>
              <a:sym typeface="Barlow Condensed"/>
            </a:endParaRPr>
          </a:p>
        </p:txBody>
      </p:sp>
      <p:sp>
        <p:nvSpPr>
          <p:cNvPr id="359" name="Google Shape;359;p10"/>
          <p:cNvSpPr/>
          <p:nvPr/>
        </p:nvSpPr>
        <p:spPr>
          <a:xfrm>
            <a:off x="4106300" y="261825"/>
            <a:ext cx="1566000" cy="338700"/>
          </a:xfrm>
          <a:prstGeom prst="chevron">
            <a:avLst>
              <a:gd fmla="val 50000" name="adj"/>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chemeClr val="dk1"/>
                </a:solidFill>
                <a:latin typeface="Barlow Condensed"/>
                <a:ea typeface="Barlow Condensed"/>
                <a:cs typeface="Barlow Condensed"/>
                <a:sym typeface="Barlow Condensed"/>
              </a:rPr>
              <a:t>     Hypotheses/setup</a:t>
            </a:r>
            <a:endParaRPr b="1" i="0" sz="1000" u="none" cap="none" strike="noStrike">
              <a:solidFill>
                <a:schemeClr val="dk1"/>
              </a:solidFill>
              <a:latin typeface="Barlow Condensed"/>
              <a:ea typeface="Barlow Condensed"/>
              <a:cs typeface="Barlow Condensed"/>
              <a:sym typeface="Barlow Condensed"/>
            </a:endParaRPr>
          </a:p>
        </p:txBody>
      </p:sp>
      <p:sp>
        <p:nvSpPr>
          <p:cNvPr id="360" name="Google Shape;360;p10"/>
          <p:cNvSpPr/>
          <p:nvPr/>
        </p:nvSpPr>
        <p:spPr>
          <a:xfrm>
            <a:off x="5556772"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Experiment 1</a:t>
            </a:r>
            <a:endParaRPr b="1" i="0" sz="1000" u="none" cap="none" strike="noStrike">
              <a:solidFill>
                <a:srgbClr val="F5F5F5"/>
              </a:solidFill>
              <a:latin typeface="Barlow Condensed"/>
              <a:ea typeface="Barlow Condensed"/>
              <a:cs typeface="Barlow Condensed"/>
              <a:sym typeface="Barlow Condensed"/>
            </a:endParaRPr>
          </a:p>
        </p:txBody>
      </p:sp>
      <p:sp>
        <p:nvSpPr>
          <p:cNvPr id="361" name="Google Shape;361;p10"/>
          <p:cNvSpPr/>
          <p:nvPr/>
        </p:nvSpPr>
        <p:spPr>
          <a:xfrm>
            <a:off x="6774994"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Experiment 2</a:t>
            </a:r>
            <a:endParaRPr b="1" i="0" sz="1000" u="none" cap="none" strike="noStrike">
              <a:solidFill>
                <a:srgbClr val="F5F5F5"/>
              </a:solidFill>
              <a:latin typeface="Barlow Condensed"/>
              <a:ea typeface="Barlow Condensed"/>
              <a:cs typeface="Barlow Condensed"/>
              <a:sym typeface="Barlow Condensed"/>
            </a:endParaRPr>
          </a:p>
        </p:txBody>
      </p:sp>
      <p:sp>
        <p:nvSpPr>
          <p:cNvPr id="362" name="Google Shape;362;p10"/>
          <p:cNvSpPr/>
          <p:nvPr/>
        </p:nvSpPr>
        <p:spPr>
          <a:xfrm>
            <a:off x="8010053"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Experiment 3</a:t>
            </a:r>
            <a:endParaRPr b="1" i="0" sz="1000" u="none" cap="none" strike="noStrike">
              <a:solidFill>
                <a:srgbClr val="F5F5F5"/>
              </a:solidFill>
              <a:latin typeface="Barlow Condensed"/>
              <a:ea typeface="Barlow Condensed"/>
              <a:cs typeface="Barlow Condensed"/>
              <a:sym typeface="Barlow Condensed"/>
            </a:endParaRPr>
          </a:p>
        </p:txBody>
      </p:sp>
      <p:sp>
        <p:nvSpPr>
          <p:cNvPr id="363" name="Google Shape;363;p10"/>
          <p:cNvSpPr/>
          <p:nvPr/>
        </p:nvSpPr>
        <p:spPr>
          <a:xfrm>
            <a:off x="9260397"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Results</a:t>
            </a:r>
            <a:endParaRPr b="1" i="0" sz="1000" u="none" cap="none" strike="noStrike">
              <a:solidFill>
                <a:srgbClr val="F5F5F5"/>
              </a:solidFill>
              <a:latin typeface="Barlow Condensed"/>
              <a:ea typeface="Barlow Condensed"/>
              <a:cs typeface="Barlow Condensed"/>
              <a:sym typeface="Barlow Condensed"/>
            </a:endParaRPr>
          </a:p>
        </p:txBody>
      </p:sp>
      <p:sp>
        <p:nvSpPr>
          <p:cNvPr id="364" name="Google Shape;364;p10"/>
          <p:cNvSpPr/>
          <p:nvPr/>
        </p:nvSpPr>
        <p:spPr>
          <a:xfrm>
            <a:off x="2882167"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7F7F7"/>
                </a:solidFill>
                <a:latin typeface="Barlow Condensed"/>
                <a:ea typeface="Barlow Condensed"/>
                <a:cs typeface="Barlow Condensed"/>
                <a:sym typeface="Barlow Condensed"/>
              </a:rPr>
              <a:t>     Theory</a:t>
            </a:r>
            <a:endParaRPr b="1" i="0" sz="1000" u="none" cap="none" strike="noStrike">
              <a:solidFill>
                <a:srgbClr val="F7F7F7"/>
              </a:solidFill>
              <a:latin typeface="Barlow Condensed"/>
              <a:ea typeface="Barlow Condensed"/>
              <a:cs typeface="Barlow Condensed"/>
              <a:sym typeface="Barlow Condensed"/>
            </a:endParaRPr>
          </a:p>
        </p:txBody>
      </p:sp>
      <p:sp>
        <p:nvSpPr>
          <p:cNvPr id="365" name="Google Shape;365;p10"/>
          <p:cNvSpPr txBox="1"/>
          <p:nvPr/>
        </p:nvSpPr>
        <p:spPr>
          <a:xfrm>
            <a:off x="2366650" y="2011088"/>
            <a:ext cx="1566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rgbClr val="F5F5F5"/>
                </a:solidFill>
                <a:latin typeface="Twentieth Century"/>
                <a:ea typeface="Twentieth Century"/>
                <a:cs typeface="Twentieth Century"/>
                <a:sym typeface="Twentieth Century"/>
              </a:rPr>
              <a:t>Cups</a:t>
            </a:r>
            <a:endParaRPr sz="2400">
              <a:solidFill>
                <a:srgbClr val="F5F5F5"/>
              </a:solidFill>
              <a:latin typeface="Twentieth Century"/>
              <a:ea typeface="Twentieth Century"/>
              <a:cs typeface="Twentieth Century"/>
              <a:sym typeface="Twentieth Century"/>
            </a:endParaRPr>
          </a:p>
        </p:txBody>
      </p:sp>
      <p:sp>
        <p:nvSpPr>
          <p:cNvPr id="366" name="Google Shape;366;p10"/>
          <p:cNvSpPr txBox="1"/>
          <p:nvPr/>
        </p:nvSpPr>
        <p:spPr>
          <a:xfrm>
            <a:off x="4937500" y="3012125"/>
            <a:ext cx="9540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rgbClr val="F5F5F5"/>
                </a:solidFill>
                <a:latin typeface="Twentieth Century"/>
                <a:ea typeface="Twentieth Century"/>
                <a:cs typeface="Twentieth Century"/>
                <a:sym typeface="Twentieth Century"/>
              </a:rPr>
              <a:t>Soap</a:t>
            </a:r>
            <a:endParaRPr sz="2500">
              <a:solidFill>
                <a:srgbClr val="F5F5F5"/>
              </a:solidFill>
              <a:latin typeface="Twentieth Century"/>
              <a:ea typeface="Twentieth Century"/>
              <a:cs typeface="Twentieth Century"/>
              <a:sym typeface="Twentieth Century"/>
            </a:endParaRPr>
          </a:p>
        </p:txBody>
      </p:sp>
      <p:pic>
        <p:nvPicPr>
          <p:cNvPr id="367" name="Google Shape;367;p10"/>
          <p:cNvPicPr preferRelativeResize="0"/>
          <p:nvPr/>
        </p:nvPicPr>
        <p:blipFill rotWithShape="1">
          <a:blip r:embed="rId4">
            <a:alphaModFix/>
          </a:blip>
          <a:srcRect b="0" l="12041" r="0" t="0"/>
          <a:stretch/>
        </p:blipFill>
        <p:spPr>
          <a:xfrm>
            <a:off x="7084474" y="2551175"/>
            <a:ext cx="3832525" cy="3288200"/>
          </a:xfrm>
          <a:prstGeom prst="rect">
            <a:avLst/>
          </a:prstGeom>
          <a:noFill/>
          <a:ln cap="flat" cmpd="sng" w="19050">
            <a:solidFill>
              <a:srgbClr val="F7F7F7"/>
            </a:solidFill>
            <a:prstDash val="solid"/>
            <a:round/>
            <a:headEnd len="sm" w="sm" type="none"/>
            <a:tailEnd len="sm" w="sm" type="none"/>
          </a:ln>
        </p:spPr>
      </p:pic>
      <p:sp>
        <p:nvSpPr>
          <p:cNvPr id="368" name="Google Shape;368;p10"/>
          <p:cNvSpPr txBox="1"/>
          <p:nvPr/>
        </p:nvSpPr>
        <p:spPr>
          <a:xfrm>
            <a:off x="7988700" y="1998500"/>
            <a:ext cx="22680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200">
                <a:solidFill>
                  <a:srgbClr val="F5F5F5"/>
                </a:solidFill>
                <a:latin typeface="Twentieth Century"/>
                <a:ea typeface="Twentieth Century"/>
                <a:cs typeface="Twentieth Century"/>
                <a:sym typeface="Twentieth Century"/>
              </a:rPr>
              <a:t>Timer</a:t>
            </a:r>
            <a:endParaRPr sz="2200">
              <a:solidFill>
                <a:srgbClr val="F5F5F5"/>
              </a:solidFill>
              <a:latin typeface="Twentieth Century"/>
              <a:ea typeface="Twentieth Century"/>
              <a:cs typeface="Twentieth Century"/>
              <a:sym typeface="Twentieth Century"/>
            </a:endParaRPr>
          </a:p>
        </p:txBody>
      </p:sp>
      <p:pic>
        <p:nvPicPr>
          <p:cNvPr id="369" name="Google Shape;369;p10"/>
          <p:cNvPicPr preferRelativeResize="0"/>
          <p:nvPr/>
        </p:nvPicPr>
        <p:blipFill rotWithShape="1">
          <a:blip r:embed="rId5">
            <a:alphaModFix/>
          </a:blip>
          <a:srcRect b="0" l="20429" r="9004" t="0"/>
          <a:stretch/>
        </p:blipFill>
        <p:spPr>
          <a:xfrm>
            <a:off x="1510842" y="2565200"/>
            <a:ext cx="3093908" cy="3288201"/>
          </a:xfrm>
          <a:prstGeom prst="rect">
            <a:avLst/>
          </a:prstGeom>
          <a:noFill/>
          <a:ln cap="flat" cmpd="sng" w="19050">
            <a:solidFill>
              <a:srgbClr val="F7F7F7"/>
            </a:solidFill>
            <a:prstDash val="solid"/>
            <a:round/>
            <a:headEnd len="sm" w="sm" type="none"/>
            <a:tailEnd len="sm" w="sm" type="none"/>
          </a:ln>
        </p:spPr>
      </p:pic>
      <p:pic>
        <p:nvPicPr>
          <p:cNvPr id="370" name="Google Shape;370;p10"/>
          <p:cNvPicPr preferRelativeResize="0"/>
          <p:nvPr/>
        </p:nvPicPr>
        <p:blipFill rotWithShape="1">
          <a:blip r:embed="rId6">
            <a:alphaModFix/>
          </a:blip>
          <a:srcRect b="13941" l="65030" r="5459" t="8737"/>
          <a:stretch/>
        </p:blipFill>
        <p:spPr>
          <a:xfrm>
            <a:off x="5008025" y="2551175"/>
            <a:ext cx="1673164" cy="3288201"/>
          </a:xfrm>
          <a:prstGeom prst="rect">
            <a:avLst/>
          </a:prstGeom>
          <a:noFill/>
          <a:ln cap="flat" cmpd="sng" w="19050">
            <a:solidFill>
              <a:schemeClr val="lt1"/>
            </a:solidFill>
            <a:prstDash val="solid"/>
            <a:round/>
            <a:headEnd len="sm" w="sm" type="none"/>
            <a:tailEnd len="sm" w="sm" type="none"/>
          </a:ln>
        </p:spPr>
      </p:pic>
      <p:sp>
        <p:nvSpPr>
          <p:cNvPr id="371" name="Google Shape;371;p10"/>
          <p:cNvSpPr txBox="1"/>
          <p:nvPr/>
        </p:nvSpPr>
        <p:spPr>
          <a:xfrm>
            <a:off x="1998131" y="5853400"/>
            <a:ext cx="3454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solidFill>
                  <a:srgbClr val="F5F5F5"/>
                </a:solidFill>
                <a:latin typeface="Twentieth Century"/>
                <a:ea typeface="Twentieth Century"/>
                <a:cs typeface="Twentieth Century"/>
                <a:sym typeface="Twentieth Century"/>
              </a:rPr>
              <a:t>Water from the lab</a:t>
            </a:r>
            <a:endParaRPr sz="2200">
              <a:solidFill>
                <a:srgbClr val="F5F5F5"/>
              </a:solidFill>
              <a:latin typeface="Twentieth Century"/>
              <a:ea typeface="Twentieth Century"/>
              <a:cs typeface="Twentieth Century"/>
              <a:sym typeface="Twentieth Century"/>
            </a:endParaRPr>
          </a:p>
        </p:txBody>
      </p:sp>
      <p:sp>
        <p:nvSpPr>
          <p:cNvPr id="372" name="Google Shape;372;p10"/>
          <p:cNvSpPr txBox="1"/>
          <p:nvPr/>
        </p:nvSpPr>
        <p:spPr>
          <a:xfrm>
            <a:off x="5061613" y="1983050"/>
            <a:ext cx="1566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rgbClr val="F5F5F5"/>
                </a:solidFill>
                <a:latin typeface="Twentieth Century"/>
                <a:ea typeface="Twentieth Century"/>
                <a:cs typeface="Twentieth Century"/>
                <a:sym typeface="Twentieth Century"/>
              </a:rPr>
              <a:t>P</a:t>
            </a:r>
            <a:r>
              <a:rPr lang="en-US" sz="2400">
                <a:solidFill>
                  <a:srgbClr val="F5F5F5"/>
                </a:solidFill>
                <a:latin typeface="Twentieth Century"/>
                <a:ea typeface="Twentieth Century"/>
                <a:cs typeface="Twentieth Century"/>
                <a:sym typeface="Twentieth Century"/>
              </a:rPr>
              <a:t>ins</a:t>
            </a:r>
            <a:endParaRPr sz="2400">
              <a:solidFill>
                <a:srgbClr val="F5F5F5"/>
              </a:solidFill>
              <a:latin typeface="Twentieth Century"/>
              <a:ea typeface="Twentieth Century"/>
              <a:cs typeface="Twentieth Century"/>
              <a:sym typeface="Twentieth Centur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76" name="Shape 376"/>
        <p:cNvGrpSpPr/>
        <p:nvPr/>
      </p:nvGrpSpPr>
      <p:grpSpPr>
        <a:xfrm>
          <a:off x="0" y="0"/>
          <a:ext cx="0" cy="0"/>
          <a:chOff x="0" y="0"/>
          <a:chExt cx="0" cy="0"/>
        </a:xfrm>
      </p:grpSpPr>
      <p:sp>
        <p:nvSpPr>
          <p:cNvPr id="377" name="Google Shape;377;p11"/>
          <p:cNvSpPr txBox="1"/>
          <p:nvPr>
            <p:ph type="title"/>
          </p:nvPr>
        </p:nvSpPr>
        <p:spPr>
          <a:xfrm>
            <a:off x="1050988" y="894243"/>
            <a:ext cx="9906000" cy="1478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Arial"/>
              <a:buNone/>
            </a:pPr>
            <a:r>
              <a:rPr i="0" lang="en-US" sz="3500">
                <a:latin typeface="Barlow Condensed"/>
                <a:ea typeface="Barlow Condensed"/>
                <a:cs typeface="Barlow Condensed"/>
                <a:sym typeface="Barlow Condensed"/>
              </a:rPr>
              <a:t>EXPERIMENTAL PROCEDURE</a:t>
            </a:r>
            <a:r>
              <a:rPr i="0" lang="en-US" sz="3500">
                <a:solidFill>
                  <a:srgbClr val="1155CC"/>
                </a:solidFill>
                <a:latin typeface="Barlow Condensed"/>
                <a:ea typeface="Barlow Condensed"/>
                <a:cs typeface="Barlow Condensed"/>
                <a:sym typeface="Barlow Condensed"/>
              </a:rPr>
              <a:t> </a:t>
            </a:r>
            <a:r>
              <a:rPr i="0" lang="en-US" sz="3500">
                <a:latin typeface="Barlow Condensed"/>
                <a:ea typeface="Barlow Condensed"/>
                <a:cs typeface="Barlow Condensed"/>
                <a:sym typeface="Barlow Condensed"/>
              </a:rPr>
              <a:t>I</a:t>
            </a:r>
            <a:endParaRPr sz="3500">
              <a:latin typeface="Barlow Condensed"/>
              <a:ea typeface="Barlow Condensed"/>
              <a:cs typeface="Barlow Condensed"/>
              <a:sym typeface="Barlow Condensed"/>
            </a:endParaRPr>
          </a:p>
        </p:txBody>
      </p:sp>
      <p:sp>
        <p:nvSpPr>
          <p:cNvPr id="378" name="Google Shape;378;p11"/>
          <p:cNvSpPr txBox="1"/>
          <p:nvPr>
            <p:ph idx="1" type="body"/>
          </p:nvPr>
        </p:nvSpPr>
        <p:spPr>
          <a:xfrm>
            <a:off x="1190625" y="2253450"/>
            <a:ext cx="10329000" cy="35418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lt1"/>
              </a:buClr>
              <a:buSzPts val="3000"/>
              <a:buNone/>
            </a:pPr>
            <a:r>
              <a:rPr i="0" lang="en-US" sz="2300" u="none" strike="noStrike">
                <a:latin typeface="Barlow Condensed"/>
                <a:ea typeface="Barlow Condensed"/>
                <a:cs typeface="Barlow Condensed"/>
                <a:sym typeface="Barlow Condensed"/>
              </a:rPr>
              <a:t>We started by </a:t>
            </a:r>
            <a:r>
              <a:rPr b="1" i="0" lang="en-US" sz="2300" u="none" strike="noStrike">
                <a:solidFill>
                  <a:srgbClr val="6FA8DC"/>
                </a:solidFill>
                <a:latin typeface="Barlow Condensed"/>
                <a:ea typeface="Barlow Condensed"/>
                <a:cs typeface="Barlow Condensed"/>
                <a:sym typeface="Barlow Condensed"/>
              </a:rPr>
              <a:t>placing </a:t>
            </a:r>
            <a:r>
              <a:rPr b="1" lang="en-US" sz="2300">
                <a:solidFill>
                  <a:srgbClr val="6FA8DC"/>
                </a:solidFill>
                <a:latin typeface="Barlow Condensed"/>
                <a:ea typeface="Barlow Condensed"/>
                <a:cs typeface="Barlow Condensed"/>
                <a:sym typeface="Barlow Condensed"/>
              </a:rPr>
              <a:t>the clip on top of the water surface</a:t>
            </a:r>
            <a:r>
              <a:rPr lang="en-US" sz="2300">
                <a:latin typeface="Barlow Condensed"/>
                <a:ea typeface="Barlow Condensed"/>
                <a:cs typeface="Barlow Condensed"/>
                <a:sym typeface="Barlow Condensed"/>
              </a:rPr>
              <a:t> without any soap to make sure that it will float without the soap, which indeed happen. Then we placed</a:t>
            </a:r>
            <a:r>
              <a:rPr b="1" lang="en-US" sz="2300">
                <a:solidFill>
                  <a:srgbClr val="6FA8DC"/>
                </a:solidFill>
                <a:latin typeface="Barlow Condensed"/>
                <a:ea typeface="Barlow Condensed"/>
                <a:cs typeface="Barlow Condensed"/>
                <a:sym typeface="Barlow Condensed"/>
              </a:rPr>
              <a:t> 5 paper clips</a:t>
            </a:r>
            <a:r>
              <a:rPr lang="en-US" sz="2300">
                <a:latin typeface="Barlow Condensed"/>
                <a:ea typeface="Barlow Condensed"/>
                <a:cs typeface="Barlow Condensed"/>
                <a:sym typeface="Barlow Condensed"/>
              </a:rPr>
              <a:t> for each ratio.</a:t>
            </a:r>
            <a:endParaRPr sz="2300">
              <a:latin typeface="Barlow Condensed"/>
              <a:ea typeface="Barlow Condensed"/>
              <a:cs typeface="Barlow Condensed"/>
              <a:sym typeface="Barlow Condensed"/>
            </a:endParaRPr>
          </a:p>
          <a:p>
            <a:pPr indent="0" lvl="0" marL="0" rtl="0" algn="just">
              <a:lnSpc>
                <a:spcPct val="100000"/>
              </a:lnSpc>
              <a:spcBef>
                <a:spcPts val="0"/>
              </a:spcBef>
              <a:spcAft>
                <a:spcPts val="0"/>
              </a:spcAft>
              <a:buClr>
                <a:schemeClr val="lt1"/>
              </a:buClr>
              <a:buSzPts val="3000"/>
              <a:buNone/>
            </a:pPr>
            <a:r>
              <a:t/>
            </a:r>
            <a:endParaRPr sz="2300">
              <a:latin typeface="Barlow Condensed"/>
              <a:ea typeface="Barlow Condensed"/>
              <a:cs typeface="Barlow Condensed"/>
              <a:sym typeface="Barlow Condensed"/>
            </a:endParaRPr>
          </a:p>
          <a:p>
            <a:pPr indent="0" lvl="0" marL="0" rtl="0" algn="just">
              <a:lnSpc>
                <a:spcPct val="110000"/>
              </a:lnSpc>
              <a:spcBef>
                <a:spcPts val="1000"/>
              </a:spcBef>
              <a:spcAft>
                <a:spcPts val="0"/>
              </a:spcAft>
              <a:buClr>
                <a:schemeClr val="lt1"/>
              </a:buClr>
              <a:buSzPts val="3000"/>
              <a:buNone/>
            </a:pPr>
            <a:r>
              <a:t/>
            </a:r>
            <a:endParaRPr sz="2300">
              <a:latin typeface="Barlow Condensed"/>
              <a:ea typeface="Barlow Condensed"/>
              <a:cs typeface="Barlow Condensed"/>
              <a:sym typeface="Barlow Condensed"/>
            </a:endParaRPr>
          </a:p>
        </p:txBody>
      </p:sp>
      <p:sp>
        <p:nvSpPr>
          <p:cNvPr id="379" name="Google Shape;379;p11"/>
          <p:cNvSpPr txBox="1"/>
          <p:nvPr>
            <p:ph idx="12" type="sldNum"/>
          </p:nvPr>
        </p:nvSpPr>
        <p:spPr>
          <a:xfrm>
            <a:off x="10276321" y="5883274"/>
            <a:ext cx="7710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550"/>
              <a:buNone/>
            </a:pPr>
            <a:fld id="{00000000-1234-1234-1234-123412341234}" type="slidenum">
              <a:rPr b="1" lang="en-US" sz="1550"/>
              <a:t>‹#›</a:t>
            </a:fld>
            <a:endParaRPr b="1" sz="1550"/>
          </a:p>
        </p:txBody>
      </p:sp>
      <p:pic>
        <p:nvPicPr>
          <p:cNvPr descr="Greece flag icon - Country flags" id="380" name="Google Shape;380;p11"/>
          <p:cNvPicPr preferRelativeResize="0"/>
          <p:nvPr/>
        </p:nvPicPr>
        <p:blipFill rotWithShape="1">
          <a:blip r:embed="rId3">
            <a:alphaModFix amt="90000"/>
          </a:blip>
          <a:srcRect b="0" l="0" r="0" t="0"/>
          <a:stretch/>
        </p:blipFill>
        <p:spPr>
          <a:xfrm>
            <a:off x="11370728" y="4260926"/>
            <a:ext cx="724972" cy="764390"/>
          </a:xfrm>
          <a:prstGeom prst="rect">
            <a:avLst/>
          </a:prstGeom>
          <a:noFill/>
          <a:ln>
            <a:noFill/>
          </a:ln>
        </p:spPr>
      </p:pic>
      <p:sp>
        <p:nvSpPr>
          <p:cNvPr id="381" name="Google Shape;381;p11"/>
          <p:cNvSpPr/>
          <p:nvPr/>
        </p:nvSpPr>
        <p:spPr>
          <a:xfrm>
            <a:off x="11345298" y="4240988"/>
            <a:ext cx="775800" cy="804300"/>
          </a:xfrm>
          <a:prstGeom prst="ellipse">
            <a:avLst/>
          </a:prstGeom>
          <a:noFill/>
          <a:ln cap="flat" cmpd="sng" w="19050">
            <a:solidFill>
              <a:srgbClr val="FFFFFF"/>
            </a:solidFill>
            <a:prstDash val="solid"/>
            <a:round/>
            <a:headEnd len="sm" w="sm" type="none"/>
            <a:tailEnd len="sm" w="sm" type="none"/>
          </a:ln>
          <a:effectLst>
            <a:outerShdw blurRad="342900" rotWithShape="0" algn="bl" dir="5400000" dist="19050">
              <a:srgbClr val="000000"/>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11"/>
          <p:cNvSpPr/>
          <p:nvPr/>
        </p:nvSpPr>
        <p:spPr>
          <a:xfrm>
            <a:off x="1617313" y="261825"/>
            <a:ext cx="1386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7F7F7"/>
                </a:solidFill>
                <a:latin typeface="Barlow Condensed"/>
                <a:ea typeface="Barlow Condensed"/>
                <a:cs typeface="Barlow Condensed"/>
                <a:sym typeface="Barlow Condensed"/>
              </a:rPr>
              <a:t>        Introduction</a:t>
            </a:r>
            <a:endParaRPr b="1" i="0" sz="1000" u="none" cap="none" strike="noStrike">
              <a:solidFill>
                <a:srgbClr val="F7F7F7"/>
              </a:solidFill>
              <a:latin typeface="Barlow Condensed"/>
              <a:ea typeface="Barlow Condensed"/>
              <a:cs typeface="Barlow Condensed"/>
              <a:sym typeface="Barlow Condensed"/>
            </a:endParaRPr>
          </a:p>
        </p:txBody>
      </p:sp>
      <p:sp>
        <p:nvSpPr>
          <p:cNvPr id="383" name="Google Shape;383;p11"/>
          <p:cNvSpPr/>
          <p:nvPr/>
        </p:nvSpPr>
        <p:spPr>
          <a:xfrm>
            <a:off x="4106300" y="261825"/>
            <a:ext cx="15660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chemeClr val="lt1"/>
                </a:solidFill>
                <a:latin typeface="Barlow Condensed"/>
                <a:ea typeface="Barlow Condensed"/>
                <a:cs typeface="Barlow Condensed"/>
                <a:sym typeface="Barlow Condensed"/>
              </a:rPr>
              <a:t>     Hypotheses/setup</a:t>
            </a:r>
            <a:endParaRPr b="1" i="0" sz="1000" u="none" cap="none" strike="noStrike">
              <a:solidFill>
                <a:schemeClr val="lt1"/>
              </a:solidFill>
              <a:latin typeface="Barlow Condensed"/>
              <a:ea typeface="Barlow Condensed"/>
              <a:cs typeface="Barlow Condensed"/>
              <a:sym typeface="Barlow Condensed"/>
            </a:endParaRPr>
          </a:p>
        </p:txBody>
      </p:sp>
      <p:sp>
        <p:nvSpPr>
          <p:cNvPr id="384" name="Google Shape;384;p11"/>
          <p:cNvSpPr/>
          <p:nvPr/>
        </p:nvSpPr>
        <p:spPr>
          <a:xfrm>
            <a:off x="5556772" y="261825"/>
            <a:ext cx="1314300" cy="338700"/>
          </a:xfrm>
          <a:prstGeom prst="chevron">
            <a:avLst>
              <a:gd fmla="val 50000" name="adj"/>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chemeClr val="dk1"/>
                </a:solidFill>
                <a:latin typeface="Barlow Condensed"/>
                <a:ea typeface="Barlow Condensed"/>
                <a:cs typeface="Barlow Condensed"/>
                <a:sym typeface="Barlow Condensed"/>
              </a:rPr>
              <a:t>    Experiment 1</a:t>
            </a:r>
            <a:endParaRPr b="1" i="0" sz="1000" u="none" cap="none" strike="noStrike">
              <a:solidFill>
                <a:schemeClr val="dk1"/>
              </a:solidFill>
              <a:latin typeface="Barlow Condensed"/>
              <a:ea typeface="Barlow Condensed"/>
              <a:cs typeface="Barlow Condensed"/>
              <a:sym typeface="Barlow Condensed"/>
            </a:endParaRPr>
          </a:p>
        </p:txBody>
      </p:sp>
      <p:sp>
        <p:nvSpPr>
          <p:cNvPr id="385" name="Google Shape;385;p11"/>
          <p:cNvSpPr/>
          <p:nvPr/>
        </p:nvSpPr>
        <p:spPr>
          <a:xfrm>
            <a:off x="6774994"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Experiment 2</a:t>
            </a:r>
            <a:endParaRPr b="1" i="0" sz="1000" u="none" cap="none" strike="noStrike">
              <a:solidFill>
                <a:srgbClr val="F5F5F5"/>
              </a:solidFill>
              <a:latin typeface="Barlow Condensed"/>
              <a:ea typeface="Barlow Condensed"/>
              <a:cs typeface="Barlow Condensed"/>
              <a:sym typeface="Barlow Condensed"/>
            </a:endParaRPr>
          </a:p>
        </p:txBody>
      </p:sp>
      <p:sp>
        <p:nvSpPr>
          <p:cNvPr id="386" name="Google Shape;386;p11"/>
          <p:cNvSpPr/>
          <p:nvPr/>
        </p:nvSpPr>
        <p:spPr>
          <a:xfrm>
            <a:off x="8010053"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Experiment 3</a:t>
            </a:r>
            <a:endParaRPr b="1" i="0" sz="1000" u="none" cap="none" strike="noStrike">
              <a:solidFill>
                <a:srgbClr val="F5F5F5"/>
              </a:solidFill>
              <a:latin typeface="Barlow Condensed"/>
              <a:ea typeface="Barlow Condensed"/>
              <a:cs typeface="Barlow Condensed"/>
              <a:sym typeface="Barlow Condensed"/>
            </a:endParaRPr>
          </a:p>
        </p:txBody>
      </p:sp>
      <p:sp>
        <p:nvSpPr>
          <p:cNvPr id="387" name="Google Shape;387;p11"/>
          <p:cNvSpPr/>
          <p:nvPr/>
        </p:nvSpPr>
        <p:spPr>
          <a:xfrm>
            <a:off x="9260397"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5F5F5"/>
                </a:solidFill>
                <a:latin typeface="Barlow Condensed"/>
                <a:ea typeface="Barlow Condensed"/>
                <a:cs typeface="Barlow Condensed"/>
                <a:sym typeface="Barlow Condensed"/>
              </a:rPr>
              <a:t>      Results</a:t>
            </a:r>
            <a:endParaRPr b="1" i="0" sz="1000" u="none" cap="none" strike="noStrike">
              <a:solidFill>
                <a:srgbClr val="F5F5F5"/>
              </a:solidFill>
              <a:latin typeface="Barlow Condensed"/>
              <a:ea typeface="Barlow Condensed"/>
              <a:cs typeface="Barlow Condensed"/>
              <a:sym typeface="Barlow Condensed"/>
            </a:endParaRPr>
          </a:p>
        </p:txBody>
      </p:sp>
      <p:sp>
        <p:nvSpPr>
          <p:cNvPr id="388" name="Google Shape;388;p11"/>
          <p:cNvSpPr/>
          <p:nvPr/>
        </p:nvSpPr>
        <p:spPr>
          <a:xfrm>
            <a:off x="2882167" y="261825"/>
            <a:ext cx="1314300" cy="338700"/>
          </a:xfrm>
          <a:prstGeom prst="chevron">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F7F7F7"/>
                </a:solidFill>
                <a:latin typeface="Barlow Condensed"/>
                <a:ea typeface="Barlow Condensed"/>
                <a:cs typeface="Barlow Condensed"/>
                <a:sym typeface="Barlow Condensed"/>
              </a:rPr>
              <a:t>     Theory</a:t>
            </a:r>
            <a:endParaRPr b="1" i="0" sz="1000" u="none" cap="none" strike="noStrike">
              <a:solidFill>
                <a:srgbClr val="F7F7F7"/>
              </a:solidFill>
              <a:latin typeface="Barlow Condensed"/>
              <a:ea typeface="Barlow Condensed"/>
              <a:cs typeface="Barlow Condensed"/>
              <a:sym typeface="Barlow Condensed"/>
            </a:endParaRPr>
          </a:p>
        </p:txBody>
      </p:sp>
      <p:pic>
        <p:nvPicPr>
          <p:cNvPr descr="Make a Paperclip Float Science Experiment | A Science Activity for Kids" id="389" name="Google Shape;389;p11"/>
          <p:cNvPicPr preferRelativeResize="0"/>
          <p:nvPr/>
        </p:nvPicPr>
        <p:blipFill rotWithShape="1">
          <a:blip r:embed="rId4">
            <a:alphaModFix/>
          </a:blip>
          <a:srcRect b="25315" l="6844" r="3444" t="6078"/>
          <a:stretch/>
        </p:blipFill>
        <p:spPr>
          <a:xfrm>
            <a:off x="4572575" y="3279975"/>
            <a:ext cx="3565096" cy="2726350"/>
          </a:xfrm>
          <a:prstGeom prst="rect">
            <a:avLst/>
          </a:prstGeom>
          <a:noFill/>
          <a:ln cap="flat" cmpd="sng" w="19050">
            <a:solidFill>
              <a:schemeClr val="lt1"/>
            </a:solidFill>
            <a:prstDash val="solid"/>
            <a:round/>
            <a:headEnd len="sm" w="sm" type="none"/>
            <a:tailEnd len="sm" w="sm" type="none"/>
          </a:ln>
        </p:spPr>
      </p:pic>
      <p:sp>
        <p:nvSpPr>
          <p:cNvPr id="390" name="Google Shape;390;p11"/>
          <p:cNvSpPr txBox="1"/>
          <p:nvPr/>
        </p:nvSpPr>
        <p:spPr>
          <a:xfrm>
            <a:off x="2069950" y="6100700"/>
            <a:ext cx="90612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900">
                <a:solidFill>
                  <a:srgbClr val="F5F5F5"/>
                </a:solidFill>
                <a:latin typeface="Barlow Condensed"/>
                <a:ea typeface="Barlow Condensed"/>
                <a:cs typeface="Barlow Condensed"/>
                <a:sym typeface="Barlow Condensed"/>
              </a:rPr>
              <a:t>Note: When we removed the paper clip we refilled the cup to make to the same water level</a:t>
            </a:r>
            <a:endParaRPr sz="1900">
              <a:solidFill>
                <a:srgbClr val="F5F5F5"/>
              </a:solidFill>
              <a:latin typeface="Barlow Condensed"/>
              <a:ea typeface="Barlow Condensed"/>
              <a:cs typeface="Barlow Condensed"/>
              <a:sym typeface="Barlow Condensed"/>
            </a:endParaRPr>
          </a:p>
        </p:txBody>
      </p:sp>
    </p:spTree>
  </p:cSld>
  <p:clrMapOvr>
    <a:masterClrMapping/>
  </p:clrMapOvr>
</p:sld>
</file>

<file path=ppt/theme/theme1.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Κύκλωμα">
  <a:themeElements>
    <a:clrScheme name="Προσαρμοσμένο 4">
      <a:dk1>
        <a:srgbClr val="000000"/>
      </a:dk1>
      <a:lt1>
        <a:srgbClr val="F2F2F2"/>
      </a:lt1>
      <a:dk2>
        <a:srgbClr val="000000"/>
      </a:dk2>
      <a:lt2>
        <a:srgbClr val="F2F2F2"/>
      </a:lt2>
      <a:accent1>
        <a:srgbClr val="000000"/>
      </a:accent1>
      <a:accent2>
        <a:srgbClr val="595959"/>
      </a:accent2>
      <a:accent3>
        <a:srgbClr val="7F7F7F"/>
      </a:accent3>
      <a:accent4>
        <a:srgbClr val="00000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2022-03-02T10:40:07Z</dcterms:created>
  <dc:creator>George Vlachonasios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0x010100D5ED10E74E522F45ACF32F45F7E4F96B</vt:lpwstr>
  </property>
</Properties>
</file>