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Proxima Nova"/>
      <p:regular r:id="rId20"/>
      <p:bold r:id="rId21"/>
      <p:italic r:id="rId22"/>
      <p:boldItalic r:id="rId23"/>
    </p:embeddedFont>
    <p:embeddedFont>
      <p:font typeface="Libre Franklin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8DC7097-3225-4877-8483-5F89FE7283B2}">
  <a:tblStyle styleId="{A8DC7097-3225-4877-8483-5F89FE7283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22" Type="http://schemas.openxmlformats.org/officeDocument/2006/relationships/font" Target="fonts/ProximaNova-italic.fntdata"/><Relationship Id="rId21" Type="http://schemas.openxmlformats.org/officeDocument/2006/relationships/font" Target="fonts/ProximaNova-bold.fntdata"/><Relationship Id="rId24" Type="http://schemas.openxmlformats.org/officeDocument/2006/relationships/font" Target="fonts/LibreFranklin-regular.fntdata"/><Relationship Id="rId23" Type="http://schemas.openxmlformats.org/officeDocument/2006/relationships/font" Target="fonts/ProximaNov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ibreFranklin-italic.fntdata"/><Relationship Id="rId25" Type="http://schemas.openxmlformats.org/officeDocument/2006/relationships/font" Target="fonts/LibreFranklin-bold.fntdata"/><Relationship Id="rId27" Type="http://schemas.openxmlformats.org/officeDocument/2006/relationships/font" Target="fonts/LibreFranklin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7084f976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47084f976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Clarifying questions: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7084f976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7084f976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7084f976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47084f976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47084f976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47084f976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Clarifying questions: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4649dd0e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4649dd0e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49becb27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449becb27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49becb27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49becb27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 sz="1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Strong points:</a:t>
            </a:r>
            <a:endParaRPr b="1" sz="1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definition of terms (eg. crystallization)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physical explanation of the phenomenon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visualization of the chemical reaction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and relevant visual aids were used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chosen relevant parameters (diameter, mass, density)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Weak points:</a:t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Unclear organization – theory between the experiments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more text on the slides could have helped /  Too many content (text) on the slides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chemical reactions were a little too simplified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Didn’t make any quantitative predictions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fully explained the predictions of the hypotheses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understanding of the theory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649dd0ed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4649dd0ed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 sz="1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Strong points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experiment was done in a properly controlled manner.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experiment reached clear results.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multiple materials.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a well working setup.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great visual aids for the experiment.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some trial and error for her recipe.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 control of the external factors allowed the team to obtain accurate results.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Weak points:</a:t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hypotheses were drawn.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Lacking parameter: temperature (it influences results).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quantitative data could have been used and mentioned.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Unlabeled graphs - points, labelled axis, connection to theory.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errors mentioned.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explained why these materials were chosen.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Didn’t control many of the parameters (example).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of the problem was not fully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fulfilled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(explain why).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quantitative parameters.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picture of their own experimental setup was presented.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49becb27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449becb27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Clarifying questions: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6be3033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46be3033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70fb42221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70fb42221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4eb40c8b7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4eb40c8b7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aphicFrame>
        <p:nvGraphicFramePr>
          <p:cNvPr id="22" name="Google Shape;22;p4"/>
          <p:cNvGraphicFramePr/>
          <p:nvPr/>
        </p:nvGraphicFramePr>
        <p:xfrm>
          <a:off x="311700" y="1152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{A8DC7097-3225-4877-8483-5F89FE7283B2}</a:tableStyleId>
              </a:tblPr>
              <a:tblGrid>
                <a:gridCol w="1217225"/>
                <a:gridCol w="1217225"/>
                <a:gridCol w="1217225"/>
                <a:gridCol w="1217225"/>
                <a:gridCol w="1217225"/>
                <a:gridCol w="1217225"/>
                <a:gridCol w="1217225"/>
              </a:tblGrid>
              <a:tr h="87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7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87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87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s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2" name="Google Shape;32;p6"/>
          <p:cNvGraphicFramePr/>
          <p:nvPr/>
        </p:nvGraphicFramePr>
        <p:xfrm>
          <a:off x="370500" y="130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{A8DC7097-3225-4877-8483-5F89FE7283B2}</a:tableStyleId>
              </a:tblPr>
              <a:tblGrid>
                <a:gridCol w="2769000"/>
                <a:gridCol w="2769000"/>
                <a:gridCol w="2769000"/>
              </a:tblGrid>
              <a:tr h="293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2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Caption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Caption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Caption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3" name="Google Shape;33;p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images">
  <p:cSld name="TITLE_ONLY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7" name="Google Shape;37;p7"/>
          <p:cNvGraphicFramePr/>
          <p:nvPr/>
        </p:nvGraphicFramePr>
        <p:xfrm>
          <a:off x="370500" y="130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{A8DC7097-3225-4877-8483-5F89FE7283B2}</a:tableStyleId>
              </a:tblPr>
              <a:tblGrid>
                <a:gridCol w="4050975"/>
                <a:gridCol w="4050975"/>
              </a:tblGrid>
              <a:tr h="293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2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Caption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Caption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8" name="Google Shape;38;p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">
  <p:cSld name="TITLE_ONLY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510450" y="212796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25.Red </a:t>
            </a:r>
            <a:r>
              <a:rPr lang="en" sz="4000">
                <a:latin typeface="Arial"/>
                <a:ea typeface="Arial"/>
                <a:cs typeface="Arial"/>
                <a:sym typeface="Arial"/>
              </a:rPr>
              <a:t>berries</a:t>
            </a:r>
            <a:endParaRPr sz="4000"/>
          </a:p>
        </p:txBody>
      </p:sp>
      <p:sp>
        <p:nvSpPr>
          <p:cNvPr id="48" name="Google Shape;48;p9"/>
          <p:cNvSpPr txBox="1"/>
          <p:nvPr/>
        </p:nvSpPr>
        <p:spPr>
          <a:xfrm>
            <a:off x="2184450" y="3362450"/>
            <a:ext cx="4775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-108625" y="-41103"/>
            <a:ext cx="4236300" cy="520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>
                <a:solidFill>
                  <a:srgbClr val="202122"/>
                </a:solidFill>
              </a:rPr>
              <a:t>Cornelian cherry</a:t>
            </a:r>
            <a:endParaRPr b="1" sz="2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354800" y="227275"/>
            <a:ext cx="45513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They are specific to europa and the south west asia(hotter climates)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Not </a:t>
            </a:r>
            <a:r>
              <a:rPr lang="en"/>
              <a:t>poisonous</a:t>
            </a:r>
            <a:r>
              <a:rPr lang="en"/>
              <a:t> </a:t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3717" y="1131975"/>
            <a:ext cx="2568334" cy="176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4801" y="2893150"/>
            <a:ext cx="2027650" cy="181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0122" y="2893150"/>
            <a:ext cx="1648903" cy="176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21060" l="12183" r="16065" t="0"/>
          <a:stretch/>
        </p:blipFill>
        <p:spPr>
          <a:xfrm>
            <a:off x="121828" y="1241463"/>
            <a:ext cx="4290500" cy="26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205" y="1241475"/>
            <a:ext cx="4117396" cy="26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Crataegus </a:t>
            </a:r>
            <a:r>
              <a:rPr lang="en"/>
              <a:t>berries</a:t>
            </a:r>
            <a:r>
              <a:rPr lang="en"/>
              <a:t>(howthorn)</a:t>
            </a: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25" y="1241475"/>
            <a:ext cx="3857834" cy="26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675" y="1241475"/>
            <a:ext cx="4041637" cy="26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347975" y="4153950"/>
            <a:ext cx="6263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They are found in europe and west asia.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Not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poisonous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-108625" y="-41103"/>
            <a:ext cx="4236300" cy="520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Proxima Nova"/>
                <a:ea typeface="Proxima Nova"/>
                <a:cs typeface="Proxima Nova"/>
                <a:sym typeface="Proxima Nova"/>
              </a:rPr>
              <a:t>Cherry</a:t>
            </a:r>
            <a:r>
              <a:rPr b="1" lang="en" sz="3700">
                <a:latin typeface="Proxima Nova"/>
                <a:ea typeface="Proxima Nova"/>
                <a:cs typeface="Proxima Nova"/>
                <a:sym typeface="Proxima Nova"/>
              </a:rPr>
              <a:t> Plum</a:t>
            </a:r>
            <a:r>
              <a:rPr b="1" lang="en" sz="37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" sz="3700">
                <a:latin typeface="Proxima Nova"/>
                <a:ea typeface="Proxima Nova"/>
                <a:cs typeface="Proxima Nova"/>
                <a:sym typeface="Proxima Nova"/>
              </a:rPr>
              <a:t>berries</a:t>
            </a:r>
            <a:endParaRPr b="1" sz="3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4354800" y="227275"/>
            <a:ext cx="45513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plum </a:t>
            </a:r>
            <a:r>
              <a:rPr lang="en" sz="1600"/>
              <a:t>berries</a:t>
            </a:r>
            <a:r>
              <a:rPr lang="en" sz="1600"/>
              <a:t> are specific to this zone, so they most likely  weren’t  planted here and they didn t grew here.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Not </a:t>
            </a:r>
            <a:r>
              <a:rPr lang="en" sz="1600"/>
              <a:t>poisonous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087" y="1908413"/>
            <a:ext cx="2272725" cy="21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Problem’s task</a:t>
            </a:r>
            <a:endParaRPr sz="3000"/>
          </a:p>
        </p:txBody>
      </p:sp>
      <p:grpSp>
        <p:nvGrpSpPr>
          <p:cNvPr id="54" name="Google Shape;54;p10"/>
          <p:cNvGrpSpPr/>
          <p:nvPr/>
        </p:nvGrpSpPr>
        <p:grpSpPr>
          <a:xfrm>
            <a:off x="1630761" y="1079800"/>
            <a:ext cx="5882491" cy="3861650"/>
            <a:chOff x="933186" y="1248600"/>
            <a:chExt cx="5882491" cy="3861650"/>
          </a:xfrm>
        </p:grpSpPr>
        <p:sp>
          <p:nvSpPr>
            <p:cNvPr id="55" name="Google Shape;55;p10"/>
            <p:cNvSpPr/>
            <p:nvPr/>
          </p:nvSpPr>
          <p:spPr>
            <a:xfrm rot="5400000">
              <a:off x="1182595" y="1709334"/>
              <a:ext cx="496200" cy="731400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FD0CD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0"/>
            <p:cNvSpPr/>
            <p:nvPr/>
          </p:nvSpPr>
          <p:spPr>
            <a:xfrm>
              <a:off x="933186" y="1248600"/>
              <a:ext cx="1233300" cy="584700"/>
            </a:xfrm>
            <a:prstGeom prst="roundRect">
              <a:avLst>
                <a:gd fmla="val 16670" name="adj"/>
              </a:avLst>
            </a:prstGeom>
            <a:solidFill>
              <a:srgbClr val="92D050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Introduction</a:t>
              </a:r>
              <a:endParaRPr/>
            </a:p>
          </p:txBody>
        </p:sp>
        <p:sp>
          <p:nvSpPr>
            <p:cNvPr id="57" name="Google Shape;57;p10"/>
            <p:cNvSpPr/>
            <p:nvPr/>
          </p:nvSpPr>
          <p:spPr>
            <a:xfrm rot="5400000">
              <a:off x="2198321" y="2364987"/>
              <a:ext cx="496280" cy="731423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FD0CD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1955100" y="1898100"/>
              <a:ext cx="1233300" cy="584700"/>
            </a:xfrm>
            <a:prstGeom prst="roundRect">
              <a:avLst>
                <a:gd fmla="val 16670" name="adj"/>
              </a:avLst>
            </a:prstGeom>
            <a:solidFill>
              <a:srgbClr val="FFFF00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Theoretical explanation</a:t>
              </a:r>
              <a:endParaRPr/>
            </a:p>
          </p:txBody>
        </p:sp>
        <p:sp>
          <p:nvSpPr>
            <p:cNvPr id="59" name="Google Shape;59;p10"/>
            <p:cNvSpPr/>
            <p:nvPr/>
          </p:nvSpPr>
          <p:spPr>
            <a:xfrm rot="5400000">
              <a:off x="3094937" y="3021848"/>
              <a:ext cx="496280" cy="731423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FD0CD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2851727" y="2554975"/>
              <a:ext cx="1233300" cy="584700"/>
            </a:xfrm>
            <a:prstGeom prst="roundRect">
              <a:avLst>
                <a:gd fmla="val 16670" name="adj"/>
              </a:avLst>
            </a:prstGeom>
            <a:solidFill>
              <a:srgbClr val="C00000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>
                  <a:latin typeface="Proxima Nova"/>
                  <a:ea typeface="Proxima Nova"/>
                  <a:cs typeface="Proxima Nova"/>
                  <a:sym typeface="Proxima Nova"/>
                </a:rPr>
                <a:t>Setup</a:t>
              </a:r>
              <a:endParaRPr b="1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1" name="Google Shape;61;p10"/>
            <p:cNvSpPr/>
            <p:nvPr/>
          </p:nvSpPr>
          <p:spPr>
            <a:xfrm rot="5400000">
              <a:off x="3991554" y="3678709"/>
              <a:ext cx="496280" cy="731423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FD0CD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3748325" y="3211825"/>
              <a:ext cx="1274100" cy="584700"/>
            </a:xfrm>
            <a:prstGeom prst="roundRect">
              <a:avLst>
                <a:gd fmla="val 16670" name="adj"/>
              </a:avLst>
            </a:prstGeom>
            <a:solidFill>
              <a:srgbClr val="C00000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>
                  <a:latin typeface="Proxima Nova"/>
                  <a:ea typeface="Proxima Nova"/>
                  <a:cs typeface="Proxima Nova"/>
                  <a:sym typeface="Proxima Nova"/>
                </a:rPr>
                <a:t>Experiments</a:t>
              </a:r>
              <a:endParaRPr b="1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3" name="Google Shape;63;p10"/>
            <p:cNvSpPr/>
            <p:nvPr/>
          </p:nvSpPr>
          <p:spPr>
            <a:xfrm rot="5400000">
              <a:off x="4888170" y="4335571"/>
              <a:ext cx="496280" cy="731423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FD0CD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4644950" y="3868675"/>
              <a:ext cx="1233300" cy="584700"/>
            </a:xfrm>
            <a:prstGeom prst="roundRect">
              <a:avLst>
                <a:gd fmla="val 16670" name="adj"/>
              </a:avLst>
            </a:prstGeom>
            <a:solidFill>
              <a:srgbClr val="92D050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>
                  <a:latin typeface="Proxima Nova"/>
                  <a:ea typeface="Proxima Nova"/>
                  <a:cs typeface="Proxima Nova"/>
                  <a:sym typeface="Proxima Nova"/>
                </a:rPr>
                <a:t>Correlation</a:t>
              </a:r>
              <a:endParaRPr b="1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5541577" y="4525550"/>
              <a:ext cx="1274100" cy="584700"/>
            </a:xfrm>
            <a:prstGeom prst="roundRect">
              <a:avLst>
                <a:gd fmla="val 16670" name="adj"/>
              </a:avLst>
            </a:prstGeom>
            <a:solidFill>
              <a:srgbClr val="92D050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>
                  <a:latin typeface="Proxima Nova"/>
                  <a:ea typeface="Proxima Nova"/>
                  <a:cs typeface="Proxima Nova"/>
                  <a:sym typeface="Proxima Nova"/>
                </a:rPr>
                <a:t>Conclusions</a:t>
              </a:r>
              <a:endParaRPr b="1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66" name="Google Shape;66;p10"/>
          <p:cNvGrpSpPr/>
          <p:nvPr/>
        </p:nvGrpSpPr>
        <p:grpSpPr>
          <a:xfrm>
            <a:off x="5922951" y="445025"/>
            <a:ext cx="2331300" cy="1600200"/>
            <a:chOff x="6623051" y="1017725"/>
            <a:chExt cx="2331300" cy="1600200"/>
          </a:xfrm>
        </p:grpSpPr>
        <p:sp>
          <p:nvSpPr>
            <p:cNvPr id="67" name="Google Shape;67;p10"/>
            <p:cNvSpPr/>
            <p:nvPr/>
          </p:nvSpPr>
          <p:spPr>
            <a:xfrm>
              <a:off x="6623051" y="1017725"/>
              <a:ext cx="2331300" cy="1600200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" name="Google Shape;68;p10"/>
            <p:cNvSpPr/>
            <p:nvPr/>
          </p:nvSpPr>
          <p:spPr>
            <a:xfrm>
              <a:off x="6721451" y="1164833"/>
              <a:ext cx="269700" cy="291600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9" name="Google Shape;69;p10"/>
            <p:cNvSpPr txBox="1"/>
            <p:nvPr/>
          </p:nvSpPr>
          <p:spPr>
            <a:xfrm>
              <a:off x="7039917" y="1142542"/>
              <a:ext cx="13611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20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Well done</a:t>
              </a:r>
              <a:endPara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6721451" y="1541693"/>
              <a:ext cx="269700" cy="291600"/>
            </a:xfrm>
            <a:prstGeom prst="ellipse">
              <a:avLst/>
            </a:prstGeom>
            <a:solidFill>
              <a:srgbClr val="FFC000"/>
            </a:solidFill>
            <a:ln cap="flat" cmpd="sng" w="12700">
              <a:solidFill>
                <a:srgbClr val="FF99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1" name="Google Shape;71;p10"/>
            <p:cNvSpPr txBox="1"/>
            <p:nvPr/>
          </p:nvSpPr>
          <p:spPr>
            <a:xfrm>
              <a:off x="7039917" y="1519402"/>
              <a:ext cx="13611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20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Good</a:t>
              </a:r>
              <a:endPara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6721451" y="1929282"/>
              <a:ext cx="269700" cy="2916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" name="Google Shape;73;p10"/>
            <p:cNvSpPr txBox="1"/>
            <p:nvPr/>
          </p:nvSpPr>
          <p:spPr>
            <a:xfrm>
              <a:off x="7039932" y="1907000"/>
              <a:ext cx="18873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20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Needs improvement</a:t>
              </a:r>
              <a:endPara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Problem’s task</a:t>
            </a:r>
            <a:endParaRPr sz="3500"/>
          </a:p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311700" y="1152475"/>
            <a:ext cx="873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t/>
            </a:r>
            <a:endParaRPr sz="1853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accent2"/>
                </a:solidFill>
              </a:rPr>
              <a:t>The garden</a:t>
            </a:r>
            <a:r>
              <a:rPr lang="en" sz="2500">
                <a:solidFill>
                  <a:schemeClr val="accent2"/>
                </a:solidFill>
              </a:rPr>
              <a:t> of Buckswood School has </a:t>
            </a:r>
            <a:r>
              <a:rPr b="1" lang="en" sz="2500">
                <a:solidFill>
                  <a:schemeClr val="accent2"/>
                </a:solidFill>
              </a:rPr>
              <a:t>trees with red </a:t>
            </a:r>
            <a:r>
              <a:rPr b="1" lang="en" sz="2500">
                <a:solidFill>
                  <a:schemeClr val="accent2"/>
                </a:solidFill>
              </a:rPr>
              <a:t>berries</a:t>
            </a:r>
            <a:r>
              <a:rPr b="1" lang="en" sz="2500">
                <a:solidFill>
                  <a:schemeClr val="accent2"/>
                </a:solidFill>
              </a:rPr>
              <a:t>.</a:t>
            </a:r>
            <a:r>
              <a:rPr lang="en" sz="2500">
                <a:solidFill>
                  <a:schemeClr val="accent2"/>
                </a:solidFill>
              </a:rPr>
              <a:t> Identify </a:t>
            </a:r>
            <a:r>
              <a:rPr b="1" lang="en" sz="2500">
                <a:solidFill>
                  <a:schemeClr val="accent2"/>
                </a:solidFill>
              </a:rPr>
              <a:t>the exact species</a:t>
            </a:r>
            <a:r>
              <a:rPr lang="en" sz="2500">
                <a:solidFill>
                  <a:schemeClr val="accent2"/>
                </a:solidFill>
              </a:rPr>
              <a:t> of the plant.</a:t>
            </a:r>
            <a:r>
              <a:rPr b="1" lang="en" sz="2500">
                <a:solidFill>
                  <a:schemeClr val="accent2"/>
                </a:solidFill>
              </a:rPr>
              <a:t> Is it possible</a:t>
            </a:r>
            <a:r>
              <a:rPr lang="en" sz="2500">
                <a:solidFill>
                  <a:schemeClr val="accent2"/>
                </a:solidFill>
              </a:rPr>
              <a:t> to conclude </a:t>
            </a:r>
            <a:r>
              <a:rPr lang="en" sz="2500">
                <a:solidFill>
                  <a:schemeClr val="accent2"/>
                </a:solidFill>
              </a:rPr>
              <a:t>whether</a:t>
            </a:r>
            <a:r>
              <a:rPr lang="en" sz="2500">
                <a:solidFill>
                  <a:schemeClr val="accent2"/>
                </a:solidFill>
              </a:rPr>
              <a:t> </a:t>
            </a:r>
            <a:r>
              <a:rPr b="1" lang="en" sz="2500">
                <a:solidFill>
                  <a:schemeClr val="accent2"/>
                </a:solidFill>
              </a:rPr>
              <a:t>the trees were planted there</a:t>
            </a:r>
            <a:r>
              <a:rPr lang="en" sz="2500">
                <a:solidFill>
                  <a:schemeClr val="accent2"/>
                </a:solidFill>
              </a:rPr>
              <a:t> by humans?</a:t>
            </a:r>
            <a:endParaRPr sz="25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2"/>
                </a:solidFill>
              </a:rPr>
              <a:t>Are the </a:t>
            </a:r>
            <a:r>
              <a:rPr b="1" lang="en" sz="2500">
                <a:solidFill>
                  <a:schemeClr val="accent2"/>
                </a:solidFill>
              </a:rPr>
              <a:t>fruits edible or poisonous</a:t>
            </a:r>
            <a:r>
              <a:rPr lang="en" sz="2500">
                <a:solidFill>
                  <a:schemeClr val="accent2"/>
                </a:solidFill>
              </a:rPr>
              <a:t>?</a:t>
            </a:r>
            <a:endParaRPr sz="25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Theoretical Part</a:t>
            </a:r>
            <a:endParaRPr sz="3000"/>
          </a:p>
        </p:txBody>
      </p:sp>
      <p:sp>
        <p:nvSpPr>
          <p:cNvPr id="85" name="Google Shape;85;p12"/>
          <p:cNvSpPr txBox="1"/>
          <p:nvPr/>
        </p:nvSpPr>
        <p:spPr>
          <a:xfrm>
            <a:off x="1379342" y="1017725"/>
            <a:ext cx="269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Strong points</a:t>
            </a:r>
            <a:endParaRPr b="1" sz="2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2"/>
          <p:cNvSpPr txBox="1"/>
          <p:nvPr/>
        </p:nvSpPr>
        <p:spPr>
          <a:xfrm>
            <a:off x="5067351" y="1026345"/>
            <a:ext cx="269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Weak points</a:t>
            </a:r>
            <a:endParaRPr b="1" sz="2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634575" y="1535075"/>
            <a:ext cx="389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4530975" y="1535075"/>
            <a:ext cx="3896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Some of the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explanations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 about the cladogram weren’t enough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Google Shape;89;p12"/>
          <p:cNvSpPr txBox="1"/>
          <p:nvPr/>
        </p:nvSpPr>
        <p:spPr>
          <a:xfrm>
            <a:off x="389850" y="1535075"/>
            <a:ext cx="38964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Good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authentification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of the berries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Well organized slides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presentation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was well conceived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Really nice addition of the cladogram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Notig the steps required to identify these plants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Experimental </a:t>
            </a:r>
            <a:r>
              <a:rPr lang="en" sz="3000"/>
              <a:t>Part</a:t>
            </a:r>
            <a:endParaRPr sz="3000"/>
          </a:p>
        </p:txBody>
      </p:sp>
      <p:sp>
        <p:nvSpPr>
          <p:cNvPr id="95" name="Google Shape;95;p13"/>
          <p:cNvSpPr txBox="1"/>
          <p:nvPr/>
        </p:nvSpPr>
        <p:spPr>
          <a:xfrm>
            <a:off x="1379342" y="1017725"/>
            <a:ext cx="269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Strong points</a:t>
            </a:r>
            <a:endParaRPr b="1" sz="2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5067351" y="1026345"/>
            <a:ext cx="269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Weak points</a:t>
            </a:r>
            <a:endParaRPr b="1" sz="2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634575" y="1535075"/>
            <a:ext cx="389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She identified the plant correctly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4530975" y="1535075"/>
            <a:ext cx="3896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Didn’t discover all the plant types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Didn't say if the plant was edible or not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Didn’t give information about the experimental setup or required materials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She didn’t see the seedlings around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-108625" y="-41103"/>
            <a:ext cx="4236300" cy="520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Proxima Nova"/>
                <a:ea typeface="Proxima Nova"/>
                <a:cs typeface="Proxima Nova"/>
                <a:sym typeface="Proxima Nova"/>
              </a:rPr>
              <a:t>Discussion </a:t>
            </a:r>
            <a:endParaRPr b="1" sz="3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Proxima Nova"/>
                <a:ea typeface="Proxima Nova"/>
                <a:cs typeface="Proxima Nova"/>
                <a:sym typeface="Proxima Nova"/>
              </a:rPr>
              <a:t>topics</a:t>
            </a:r>
            <a:endParaRPr b="1" sz="3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4354800" y="227275"/>
            <a:ext cx="4551300" cy="4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could the small </a:t>
            </a:r>
            <a:r>
              <a:rPr lang="en" sz="1800"/>
              <a:t>seedlings</a:t>
            </a:r>
            <a:r>
              <a:rPr lang="en" sz="1800"/>
              <a:t> from around the trees represent?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methods did you use to identify whether the plants were </a:t>
            </a:r>
            <a:r>
              <a:rPr lang="en" sz="1800"/>
              <a:t>poisonous</a:t>
            </a:r>
            <a:r>
              <a:rPr lang="en" sz="1800"/>
              <a:t> or not?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Do you think there are any correlations between the berries?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Do you think are any reasons because of which so many berries are found here?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-43500" y="-32625"/>
            <a:ext cx="9187500" cy="526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874800" y="2244975"/>
            <a:ext cx="739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Proxima Nova"/>
                <a:ea typeface="Proxima Nova"/>
                <a:cs typeface="Proxima Nova"/>
                <a:sym typeface="Proxima Nova"/>
              </a:rPr>
              <a:t>Thank you for your attention!</a:t>
            </a:r>
            <a:endParaRPr b="1" sz="3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the berries edible</a:t>
            </a:r>
            <a:endParaRPr/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Most </a:t>
            </a:r>
            <a:r>
              <a:rPr lang="en">
                <a:solidFill>
                  <a:srgbClr val="000000"/>
                </a:solidFill>
              </a:rPr>
              <a:t>poisonous</a:t>
            </a:r>
            <a:r>
              <a:rPr lang="en">
                <a:solidFill>
                  <a:srgbClr val="000000"/>
                </a:solidFill>
              </a:rPr>
              <a:t> berries grown in small clusters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Most </a:t>
            </a:r>
            <a:r>
              <a:rPr lang="en">
                <a:solidFill>
                  <a:srgbClr val="000000"/>
                </a:solidFill>
              </a:rPr>
              <a:t>poisonous</a:t>
            </a:r>
            <a:r>
              <a:rPr lang="en">
                <a:solidFill>
                  <a:srgbClr val="000000"/>
                </a:solidFill>
              </a:rPr>
              <a:t> berries are really small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Clarifying</a:t>
            </a:r>
            <a:r>
              <a:rPr lang="en"/>
              <a:t> questions:</a:t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0" y="1131600"/>
            <a:ext cx="8520600" cy="40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u studied all the red berry types in the garden? How many were there?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did 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authenticate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berries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were there any special methods u used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did u figure out if the 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berries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were planted or not.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you noticed the small berry trees that grew around the garden?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you thought about 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seeing in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which climate the berrys live in so you can 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determine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if they were planted or not?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